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7" r:id="rId2"/>
    <p:sldId id="774" r:id="rId3"/>
    <p:sldId id="597" r:id="rId4"/>
    <p:sldId id="793" r:id="rId5"/>
    <p:sldId id="427" r:id="rId6"/>
    <p:sldId id="821" r:id="rId7"/>
    <p:sldId id="828" r:id="rId8"/>
    <p:sldId id="846" r:id="rId9"/>
    <p:sldId id="843" r:id="rId10"/>
    <p:sldId id="842" r:id="rId11"/>
    <p:sldId id="844" r:id="rId12"/>
    <p:sldId id="845" r:id="rId13"/>
    <p:sldId id="839" r:id="rId14"/>
    <p:sldId id="838" r:id="rId15"/>
    <p:sldId id="919" r:id="rId16"/>
    <p:sldId id="847" r:id="rId17"/>
    <p:sldId id="836" r:id="rId18"/>
    <p:sldId id="849" r:id="rId19"/>
    <p:sldId id="853" r:id="rId20"/>
    <p:sldId id="904" r:id="rId21"/>
    <p:sldId id="902" r:id="rId22"/>
    <p:sldId id="903" r:id="rId23"/>
    <p:sldId id="815" r:id="rId24"/>
    <p:sldId id="816" r:id="rId25"/>
    <p:sldId id="817" r:id="rId26"/>
    <p:sldId id="818" r:id="rId27"/>
    <p:sldId id="819" r:id="rId28"/>
    <p:sldId id="854" r:id="rId29"/>
    <p:sldId id="856" r:id="rId30"/>
    <p:sldId id="857" r:id="rId31"/>
    <p:sldId id="858" r:id="rId32"/>
    <p:sldId id="859" r:id="rId33"/>
    <p:sldId id="860" r:id="rId34"/>
    <p:sldId id="861" r:id="rId35"/>
    <p:sldId id="862" r:id="rId36"/>
    <p:sldId id="863" r:id="rId37"/>
    <p:sldId id="864" r:id="rId38"/>
    <p:sldId id="865" r:id="rId39"/>
    <p:sldId id="866" r:id="rId40"/>
    <p:sldId id="867" r:id="rId41"/>
    <p:sldId id="868" r:id="rId42"/>
    <p:sldId id="869" r:id="rId43"/>
    <p:sldId id="870" r:id="rId44"/>
    <p:sldId id="871" r:id="rId45"/>
    <p:sldId id="872" r:id="rId46"/>
    <p:sldId id="873" r:id="rId47"/>
    <p:sldId id="874" r:id="rId48"/>
    <p:sldId id="875" r:id="rId49"/>
    <p:sldId id="876" r:id="rId50"/>
    <p:sldId id="877" r:id="rId51"/>
    <p:sldId id="878" r:id="rId52"/>
    <p:sldId id="879" r:id="rId53"/>
    <p:sldId id="881" r:id="rId54"/>
    <p:sldId id="886" r:id="rId55"/>
    <p:sldId id="887" r:id="rId56"/>
    <p:sldId id="888" r:id="rId57"/>
    <p:sldId id="889" r:id="rId58"/>
    <p:sldId id="890" r:id="rId59"/>
    <p:sldId id="891" r:id="rId60"/>
    <p:sldId id="892" r:id="rId61"/>
    <p:sldId id="893" r:id="rId62"/>
    <p:sldId id="894" r:id="rId63"/>
    <p:sldId id="895" r:id="rId64"/>
    <p:sldId id="896" r:id="rId65"/>
    <p:sldId id="897" r:id="rId66"/>
    <p:sldId id="898" r:id="rId67"/>
    <p:sldId id="899" r:id="rId68"/>
    <p:sldId id="900" r:id="rId69"/>
    <p:sldId id="907" r:id="rId70"/>
    <p:sldId id="908" r:id="rId71"/>
    <p:sldId id="909" r:id="rId72"/>
    <p:sldId id="910" r:id="rId73"/>
    <p:sldId id="473" r:id="rId74"/>
    <p:sldId id="710" r:id="rId75"/>
    <p:sldId id="584" r:id="rId76"/>
    <p:sldId id="337" r:id="rId7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9999"/>
    <a:srgbClr val="7C7C7C"/>
    <a:srgbClr val="001848"/>
    <a:srgbClr val="F8CBAD"/>
    <a:srgbClr val="E579BE"/>
    <a:srgbClr val="C2AB9C"/>
    <a:srgbClr val="DE6614"/>
    <a:srgbClr val="E51303"/>
    <a:srgbClr val="8C9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85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-208" y="-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4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ECC9D-D214-D64A-9775-03ED0B8C1C0E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7F5D04-F419-8342-820E-1571394D1F95}">
      <dgm:prSet phldrT="[Text]" custT="1"/>
      <dgm:spPr>
        <a:gradFill rotWithShape="0">
          <a:gsLst>
            <a:gs pos="34000">
              <a:schemeClr val="accent2">
                <a:satMod val="103000"/>
                <a:lumMod val="102000"/>
                <a:tint val="94000"/>
                <a:alpha val="57000"/>
              </a:schemeClr>
            </a:gs>
            <a:gs pos="58000">
              <a:schemeClr val="accent6">
                <a:lumMod val="40000"/>
                <a:lumOff val="60000"/>
                <a:alpha val="52000"/>
              </a:schemeClr>
            </a:gs>
            <a:gs pos="88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x-none" sz="2400" b="1" dirty="0" smtClean="0">
              <a:solidFill>
                <a:schemeClr val="accent1">
                  <a:lumMod val="50000"/>
                </a:schemeClr>
              </a:solidFill>
            </a:rPr>
            <a:t>ADB Project</a:t>
          </a:r>
          <a:endParaRPr lang="en-US" sz="2400" b="1" dirty="0">
            <a:solidFill>
              <a:schemeClr val="accent1">
                <a:lumMod val="50000"/>
              </a:schemeClr>
            </a:solidFill>
          </a:endParaRPr>
        </a:p>
      </dgm:t>
    </dgm:pt>
    <dgm:pt modelId="{24E6A0BC-9C15-B84A-AE66-EF99B17EFF55}" type="parTrans" cxnId="{38C6EA44-9157-8B42-BB2C-8F99178FF0EE}">
      <dgm:prSet/>
      <dgm:spPr/>
      <dgm:t>
        <a:bodyPr/>
        <a:lstStyle/>
        <a:p>
          <a:endParaRPr lang="en-US"/>
        </a:p>
      </dgm:t>
    </dgm:pt>
    <dgm:pt modelId="{B060F569-CED1-BF4E-8064-0C7AE58A1D1D}" type="sibTrans" cxnId="{38C6EA44-9157-8B42-BB2C-8F99178FF0EE}">
      <dgm:prSet/>
      <dgm:spPr>
        <a:solidFill>
          <a:srgbClr val="00B0F0"/>
        </a:solidFill>
        <a:ln w="38100"/>
      </dgm:spPr>
      <dgm:t>
        <a:bodyPr/>
        <a:lstStyle/>
        <a:p>
          <a:endParaRPr lang="en-US"/>
        </a:p>
      </dgm:t>
    </dgm:pt>
    <dgm:pt modelId="{B56C0C8E-38FA-8D4B-8F2A-C336BDC813C2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27000">
              <a:schemeClr val="accent2">
                <a:satMod val="103000"/>
                <a:lumMod val="102000"/>
                <a:tint val="94000"/>
                <a:alpha val="54000"/>
              </a:schemeClr>
            </a:gs>
            <a:gs pos="46000">
              <a:schemeClr val="accent2">
                <a:satMod val="110000"/>
                <a:lumMod val="100000"/>
                <a:shade val="100000"/>
                <a:alpha val="76000"/>
              </a:schemeClr>
            </a:gs>
            <a:gs pos="77000">
              <a:schemeClr val="accent2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x-none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Logistic Center Pirot</a:t>
          </a:r>
          <a:endParaRPr lang="en-US" sz="2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72924DF-AC9D-D94D-87C1-41EFE1BF57ED}" type="parTrans" cxnId="{DC31E789-653E-1F46-B24E-6672BE789F93}">
      <dgm:prSet/>
      <dgm:spPr/>
      <dgm:t>
        <a:bodyPr/>
        <a:lstStyle/>
        <a:p>
          <a:endParaRPr lang="en-US"/>
        </a:p>
      </dgm:t>
    </dgm:pt>
    <dgm:pt modelId="{B7BE69B4-3CD1-BF40-BBD6-A4BB496D24B3}" type="sibTrans" cxnId="{DC31E789-653E-1F46-B24E-6672BE789F93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95AB30F2-50D1-1840-8A7D-E8BE880330F2}">
      <dgm:prSet phldrT="[Text]" custT="1"/>
      <dgm:spPr>
        <a:gradFill rotWithShape="0">
          <a:gsLst>
            <a:gs pos="39000">
              <a:schemeClr val="accent2">
                <a:satMod val="103000"/>
                <a:lumMod val="102000"/>
                <a:tint val="94000"/>
                <a:alpha val="54000"/>
              </a:schemeClr>
            </a:gs>
            <a:gs pos="57000">
              <a:schemeClr val="accent2">
                <a:satMod val="110000"/>
                <a:shade val="100000"/>
                <a:alpha val="92000"/>
                <a:lumMod val="21000"/>
                <a:lumOff val="79000"/>
              </a:schemeClr>
            </a:gs>
            <a:gs pos="85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2400" b="1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FREE ZONE PIROT</a:t>
          </a:r>
          <a:endParaRPr lang="en-US" sz="2400" b="1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endParaRPr>
        </a:p>
      </dgm:t>
    </dgm:pt>
    <dgm:pt modelId="{9A5260D7-97F9-AC4C-8247-FAA20617C84E}" type="parTrans" cxnId="{39A1867B-4595-744B-9B80-3F6349DBB3D9}">
      <dgm:prSet/>
      <dgm:spPr/>
      <dgm:t>
        <a:bodyPr/>
        <a:lstStyle/>
        <a:p>
          <a:endParaRPr lang="en-US"/>
        </a:p>
      </dgm:t>
    </dgm:pt>
    <dgm:pt modelId="{2D01C6A8-17B2-854E-95BA-42EA6DD4D346}" type="sibTrans" cxnId="{39A1867B-4595-744B-9B80-3F6349DBB3D9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B39634ED-84B9-7049-8981-5BE8595DA8B1}" type="pres">
      <dgm:prSet presAssocID="{806ECC9D-D214-D64A-9775-03ED0B8C1C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DC3C993-0F1D-604F-99F8-751F895E3618}" type="pres">
      <dgm:prSet presAssocID="{B56C0C8E-38FA-8D4B-8F2A-C336BDC813C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466A8954-458F-F84B-83D0-1F4F15D57BEF}" type="pres">
      <dgm:prSet presAssocID="{B7BE69B4-3CD1-BF40-BBD6-A4BB496D24B3}" presName="sibTrans" presStyleLbl="sibTrans2D1" presStyleIdx="0" presStyleCnt="3"/>
      <dgm:spPr/>
      <dgm:t>
        <a:bodyPr/>
        <a:lstStyle/>
        <a:p>
          <a:endParaRPr lang="x-none"/>
        </a:p>
      </dgm:t>
    </dgm:pt>
    <dgm:pt modelId="{30C8F1D7-1017-3141-A2B8-92E190AA7167}" type="pres">
      <dgm:prSet presAssocID="{B7BE69B4-3CD1-BF40-BBD6-A4BB496D24B3}" presName="connectorText" presStyleLbl="sibTrans2D1" presStyleIdx="0" presStyleCnt="3"/>
      <dgm:spPr/>
      <dgm:t>
        <a:bodyPr/>
        <a:lstStyle/>
        <a:p>
          <a:endParaRPr lang="x-none"/>
        </a:p>
      </dgm:t>
    </dgm:pt>
    <dgm:pt modelId="{41AE7714-A442-F84E-8B79-D411F14D7803}" type="pres">
      <dgm:prSet presAssocID="{737F5D04-F419-8342-820E-1571394D1F9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FC2D7-F9B5-3043-B21C-2735A90B519E}" type="pres">
      <dgm:prSet presAssocID="{B060F569-CED1-BF4E-8064-0C7AE58A1D1D}" presName="sibTrans" presStyleLbl="sibTrans2D1" presStyleIdx="1" presStyleCnt="3"/>
      <dgm:spPr/>
      <dgm:t>
        <a:bodyPr/>
        <a:lstStyle/>
        <a:p>
          <a:endParaRPr lang="x-none"/>
        </a:p>
      </dgm:t>
    </dgm:pt>
    <dgm:pt modelId="{DE632583-B2BE-F64A-834D-B54DA8ECDD8A}" type="pres">
      <dgm:prSet presAssocID="{B060F569-CED1-BF4E-8064-0C7AE58A1D1D}" presName="connectorText" presStyleLbl="sibTrans2D1" presStyleIdx="1" presStyleCnt="3"/>
      <dgm:spPr/>
      <dgm:t>
        <a:bodyPr/>
        <a:lstStyle/>
        <a:p>
          <a:endParaRPr lang="x-none"/>
        </a:p>
      </dgm:t>
    </dgm:pt>
    <dgm:pt modelId="{5C0C147A-9348-214C-80A0-B21C812B6D48}" type="pres">
      <dgm:prSet presAssocID="{95AB30F2-50D1-1840-8A7D-E8BE880330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A9C194AD-E94D-F243-A154-031C450018B4}" type="pres">
      <dgm:prSet presAssocID="{2D01C6A8-17B2-854E-95BA-42EA6DD4D346}" presName="sibTrans" presStyleLbl="sibTrans2D1" presStyleIdx="2" presStyleCnt="3"/>
      <dgm:spPr/>
      <dgm:t>
        <a:bodyPr/>
        <a:lstStyle/>
        <a:p>
          <a:endParaRPr lang="x-none"/>
        </a:p>
      </dgm:t>
    </dgm:pt>
    <dgm:pt modelId="{A09E8D5B-1042-5544-9EFB-BEF4CAB90B6F}" type="pres">
      <dgm:prSet presAssocID="{2D01C6A8-17B2-854E-95BA-42EA6DD4D346}" presName="connectorText" presStyleLbl="sibTrans2D1" presStyleIdx="2" presStyleCnt="3"/>
      <dgm:spPr/>
      <dgm:t>
        <a:bodyPr/>
        <a:lstStyle/>
        <a:p>
          <a:endParaRPr lang="x-none"/>
        </a:p>
      </dgm:t>
    </dgm:pt>
  </dgm:ptLst>
  <dgm:cxnLst>
    <dgm:cxn modelId="{446882AD-17C0-4E43-A6F0-E1B153D5EA71}" type="presOf" srcId="{806ECC9D-D214-D64A-9775-03ED0B8C1C0E}" destId="{B39634ED-84B9-7049-8981-5BE8595DA8B1}" srcOrd="0" destOrd="0" presId="urn:microsoft.com/office/officeart/2005/8/layout/cycle2"/>
    <dgm:cxn modelId="{39A1867B-4595-744B-9B80-3F6349DBB3D9}" srcId="{806ECC9D-D214-D64A-9775-03ED0B8C1C0E}" destId="{95AB30F2-50D1-1840-8A7D-E8BE880330F2}" srcOrd="2" destOrd="0" parTransId="{9A5260D7-97F9-AC4C-8247-FAA20617C84E}" sibTransId="{2D01C6A8-17B2-854E-95BA-42EA6DD4D346}"/>
    <dgm:cxn modelId="{1F126044-3AB1-4C74-BF06-BA9AC67BC3A6}" type="presOf" srcId="{B060F569-CED1-BF4E-8064-0C7AE58A1D1D}" destId="{EBFFC2D7-F9B5-3043-B21C-2735A90B519E}" srcOrd="0" destOrd="0" presId="urn:microsoft.com/office/officeart/2005/8/layout/cycle2"/>
    <dgm:cxn modelId="{DC31E789-653E-1F46-B24E-6672BE789F93}" srcId="{806ECC9D-D214-D64A-9775-03ED0B8C1C0E}" destId="{B56C0C8E-38FA-8D4B-8F2A-C336BDC813C2}" srcOrd="0" destOrd="0" parTransId="{E72924DF-AC9D-D94D-87C1-41EFE1BF57ED}" sibTransId="{B7BE69B4-3CD1-BF40-BBD6-A4BB496D24B3}"/>
    <dgm:cxn modelId="{0789A1E3-6278-458A-9752-1E4D4C9DE9D2}" type="presOf" srcId="{B7BE69B4-3CD1-BF40-BBD6-A4BB496D24B3}" destId="{466A8954-458F-F84B-83D0-1F4F15D57BEF}" srcOrd="0" destOrd="0" presId="urn:microsoft.com/office/officeart/2005/8/layout/cycle2"/>
    <dgm:cxn modelId="{19B2392B-1A98-4FF7-A225-92E03D4329D8}" type="presOf" srcId="{2D01C6A8-17B2-854E-95BA-42EA6DD4D346}" destId="{A9C194AD-E94D-F243-A154-031C450018B4}" srcOrd="0" destOrd="0" presId="urn:microsoft.com/office/officeart/2005/8/layout/cycle2"/>
    <dgm:cxn modelId="{0CE27074-B907-4159-8157-4BC7A406EFEC}" type="presOf" srcId="{B7BE69B4-3CD1-BF40-BBD6-A4BB496D24B3}" destId="{30C8F1D7-1017-3141-A2B8-92E190AA7167}" srcOrd="1" destOrd="0" presId="urn:microsoft.com/office/officeart/2005/8/layout/cycle2"/>
    <dgm:cxn modelId="{60A396AF-A743-40C1-B3F2-8F8F3C71D45D}" type="presOf" srcId="{B060F569-CED1-BF4E-8064-0C7AE58A1D1D}" destId="{DE632583-B2BE-F64A-834D-B54DA8ECDD8A}" srcOrd="1" destOrd="0" presId="urn:microsoft.com/office/officeart/2005/8/layout/cycle2"/>
    <dgm:cxn modelId="{4DD22B35-EBCF-428E-9AD5-585265C431D4}" type="presOf" srcId="{95AB30F2-50D1-1840-8A7D-E8BE880330F2}" destId="{5C0C147A-9348-214C-80A0-B21C812B6D48}" srcOrd="0" destOrd="0" presId="urn:microsoft.com/office/officeart/2005/8/layout/cycle2"/>
    <dgm:cxn modelId="{BAA73256-BAE9-43EA-81E1-9C7BC75422D3}" type="presOf" srcId="{B56C0C8E-38FA-8D4B-8F2A-C336BDC813C2}" destId="{5DC3C993-0F1D-604F-99F8-751F895E3618}" srcOrd="0" destOrd="0" presId="urn:microsoft.com/office/officeart/2005/8/layout/cycle2"/>
    <dgm:cxn modelId="{1C34C2AC-659C-41B1-9D81-5B48F74C851C}" type="presOf" srcId="{737F5D04-F419-8342-820E-1571394D1F95}" destId="{41AE7714-A442-F84E-8B79-D411F14D7803}" srcOrd="0" destOrd="0" presId="urn:microsoft.com/office/officeart/2005/8/layout/cycle2"/>
    <dgm:cxn modelId="{38C6EA44-9157-8B42-BB2C-8F99178FF0EE}" srcId="{806ECC9D-D214-D64A-9775-03ED0B8C1C0E}" destId="{737F5D04-F419-8342-820E-1571394D1F95}" srcOrd="1" destOrd="0" parTransId="{24E6A0BC-9C15-B84A-AE66-EF99B17EFF55}" sibTransId="{B060F569-CED1-BF4E-8064-0C7AE58A1D1D}"/>
    <dgm:cxn modelId="{98E48B8C-7017-46BF-906E-312968FE76FF}" type="presOf" srcId="{2D01C6A8-17B2-854E-95BA-42EA6DD4D346}" destId="{A09E8D5B-1042-5544-9EFB-BEF4CAB90B6F}" srcOrd="1" destOrd="0" presId="urn:microsoft.com/office/officeart/2005/8/layout/cycle2"/>
    <dgm:cxn modelId="{53D9A89B-C821-4828-A7CB-F081943C6D9E}" type="presParOf" srcId="{B39634ED-84B9-7049-8981-5BE8595DA8B1}" destId="{5DC3C993-0F1D-604F-99F8-751F895E3618}" srcOrd="0" destOrd="0" presId="urn:microsoft.com/office/officeart/2005/8/layout/cycle2"/>
    <dgm:cxn modelId="{D4193AB0-ECBE-4129-B5D2-31D7FFF0A81B}" type="presParOf" srcId="{B39634ED-84B9-7049-8981-5BE8595DA8B1}" destId="{466A8954-458F-F84B-83D0-1F4F15D57BEF}" srcOrd="1" destOrd="0" presId="urn:microsoft.com/office/officeart/2005/8/layout/cycle2"/>
    <dgm:cxn modelId="{E7C1742F-FA12-4373-9417-C28917F136AD}" type="presParOf" srcId="{466A8954-458F-F84B-83D0-1F4F15D57BEF}" destId="{30C8F1D7-1017-3141-A2B8-92E190AA7167}" srcOrd="0" destOrd="0" presId="urn:microsoft.com/office/officeart/2005/8/layout/cycle2"/>
    <dgm:cxn modelId="{02C10630-F02E-47F1-8E09-7FF4E1CDD233}" type="presParOf" srcId="{B39634ED-84B9-7049-8981-5BE8595DA8B1}" destId="{41AE7714-A442-F84E-8B79-D411F14D7803}" srcOrd="2" destOrd="0" presId="urn:microsoft.com/office/officeart/2005/8/layout/cycle2"/>
    <dgm:cxn modelId="{74B317DD-8005-40C6-8CB9-DCE15E8227AA}" type="presParOf" srcId="{B39634ED-84B9-7049-8981-5BE8595DA8B1}" destId="{EBFFC2D7-F9B5-3043-B21C-2735A90B519E}" srcOrd="3" destOrd="0" presId="urn:microsoft.com/office/officeart/2005/8/layout/cycle2"/>
    <dgm:cxn modelId="{E48E0EC6-6172-4751-AA43-525827987C1A}" type="presParOf" srcId="{EBFFC2D7-F9B5-3043-B21C-2735A90B519E}" destId="{DE632583-B2BE-F64A-834D-B54DA8ECDD8A}" srcOrd="0" destOrd="0" presId="urn:microsoft.com/office/officeart/2005/8/layout/cycle2"/>
    <dgm:cxn modelId="{ADE82794-1920-4C0A-8621-D5C4F0901314}" type="presParOf" srcId="{B39634ED-84B9-7049-8981-5BE8595DA8B1}" destId="{5C0C147A-9348-214C-80A0-B21C812B6D48}" srcOrd="4" destOrd="0" presId="urn:microsoft.com/office/officeart/2005/8/layout/cycle2"/>
    <dgm:cxn modelId="{9239509A-47C6-4321-BA86-F7216D76CDD2}" type="presParOf" srcId="{B39634ED-84B9-7049-8981-5BE8595DA8B1}" destId="{A9C194AD-E94D-F243-A154-031C450018B4}" srcOrd="5" destOrd="0" presId="urn:microsoft.com/office/officeart/2005/8/layout/cycle2"/>
    <dgm:cxn modelId="{162C0CE8-F298-4CB9-A199-20627BBEC4D3}" type="presParOf" srcId="{A9C194AD-E94D-F243-A154-031C450018B4}" destId="{A09E8D5B-1042-5544-9EFB-BEF4CAB90B6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3C993-0F1D-604F-99F8-751F895E3618}">
      <dsp:nvSpPr>
        <dsp:cNvPr id="0" name=""/>
        <dsp:cNvSpPr/>
      </dsp:nvSpPr>
      <dsp:spPr>
        <a:xfrm>
          <a:off x="2489909" y="1083"/>
          <a:ext cx="2187201" cy="2187201"/>
        </a:xfrm>
        <a:prstGeom prst="ellipse">
          <a:avLst/>
        </a:prstGeom>
        <a:gradFill rotWithShape="0">
          <a:gsLst>
            <a:gs pos="27000">
              <a:schemeClr val="accent2">
                <a:satMod val="103000"/>
                <a:lumMod val="102000"/>
                <a:tint val="94000"/>
                <a:alpha val="54000"/>
              </a:schemeClr>
            </a:gs>
            <a:gs pos="46000">
              <a:schemeClr val="accent2">
                <a:satMod val="110000"/>
                <a:lumMod val="100000"/>
                <a:shade val="100000"/>
                <a:alpha val="76000"/>
              </a:schemeClr>
            </a:gs>
            <a:gs pos="77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Logistic Center Pirot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810217" y="321391"/>
        <a:ext cx="1546585" cy="1546585"/>
      </dsp:txXfrm>
    </dsp:sp>
    <dsp:sp modelId="{466A8954-458F-F84B-83D0-1F4F15D57BEF}">
      <dsp:nvSpPr>
        <dsp:cNvPr id="0" name=""/>
        <dsp:cNvSpPr/>
      </dsp:nvSpPr>
      <dsp:spPr>
        <a:xfrm rot="3600000">
          <a:off x="4105607" y="2133829"/>
          <a:ext cx="581896" cy="738180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>
        <a:off x="4149249" y="2205874"/>
        <a:ext cx="407327" cy="442908"/>
      </dsp:txXfrm>
    </dsp:sp>
    <dsp:sp modelId="{41AE7714-A442-F84E-8B79-D411F14D7803}">
      <dsp:nvSpPr>
        <dsp:cNvPr id="0" name=""/>
        <dsp:cNvSpPr/>
      </dsp:nvSpPr>
      <dsp:spPr>
        <a:xfrm>
          <a:off x="4132469" y="2846080"/>
          <a:ext cx="2187201" cy="2187201"/>
        </a:xfrm>
        <a:prstGeom prst="ellipse">
          <a:avLst/>
        </a:prstGeom>
        <a:gradFill rotWithShape="0">
          <a:gsLst>
            <a:gs pos="34000">
              <a:schemeClr val="accent2">
                <a:satMod val="103000"/>
                <a:lumMod val="102000"/>
                <a:tint val="94000"/>
                <a:alpha val="57000"/>
              </a:schemeClr>
            </a:gs>
            <a:gs pos="58000">
              <a:schemeClr val="accent6">
                <a:lumMod val="40000"/>
                <a:lumOff val="60000"/>
                <a:alpha val="52000"/>
              </a:schemeClr>
            </a:gs>
            <a:gs pos="88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400" b="1" kern="1200" dirty="0" smtClean="0">
              <a:solidFill>
                <a:schemeClr val="accent1">
                  <a:lumMod val="50000"/>
                </a:schemeClr>
              </a:solidFill>
            </a:rPr>
            <a:t>ADB Project</a:t>
          </a:r>
          <a:endParaRPr lang="en-US" sz="24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452777" y="3166388"/>
        <a:ext cx="1546585" cy="1546585"/>
      </dsp:txXfrm>
    </dsp:sp>
    <dsp:sp modelId="{EBFFC2D7-F9B5-3043-B21C-2735A90B519E}">
      <dsp:nvSpPr>
        <dsp:cNvPr id="0" name=""/>
        <dsp:cNvSpPr/>
      </dsp:nvSpPr>
      <dsp:spPr>
        <a:xfrm rot="10800000">
          <a:off x="3309030" y="3570590"/>
          <a:ext cx="581896" cy="738180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 w="381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 rot="10800000">
        <a:off x="3483599" y="3718226"/>
        <a:ext cx="407327" cy="442908"/>
      </dsp:txXfrm>
    </dsp:sp>
    <dsp:sp modelId="{5C0C147A-9348-214C-80A0-B21C812B6D48}">
      <dsp:nvSpPr>
        <dsp:cNvPr id="0" name=""/>
        <dsp:cNvSpPr/>
      </dsp:nvSpPr>
      <dsp:spPr>
        <a:xfrm>
          <a:off x="847350" y="2846080"/>
          <a:ext cx="2187201" cy="2187201"/>
        </a:xfrm>
        <a:prstGeom prst="ellipse">
          <a:avLst/>
        </a:prstGeom>
        <a:gradFill rotWithShape="0">
          <a:gsLst>
            <a:gs pos="39000">
              <a:schemeClr val="accent2">
                <a:satMod val="103000"/>
                <a:lumMod val="102000"/>
                <a:tint val="94000"/>
                <a:alpha val="54000"/>
              </a:schemeClr>
            </a:gs>
            <a:gs pos="57000">
              <a:schemeClr val="accent2">
                <a:satMod val="110000"/>
                <a:shade val="100000"/>
                <a:alpha val="92000"/>
                <a:lumMod val="21000"/>
                <a:lumOff val="79000"/>
              </a:schemeClr>
            </a:gs>
            <a:gs pos="85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FREE ZONE PIROT</a:t>
          </a:r>
          <a:endParaRPr lang="en-US" sz="2400" b="1" kern="1200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endParaRPr>
        </a:p>
      </dsp:txBody>
      <dsp:txXfrm>
        <a:off x="1167658" y="3166388"/>
        <a:ext cx="1546585" cy="1546585"/>
      </dsp:txXfrm>
    </dsp:sp>
    <dsp:sp modelId="{A9C194AD-E94D-F243-A154-031C450018B4}">
      <dsp:nvSpPr>
        <dsp:cNvPr id="0" name=""/>
        <dsp:cNvSpPr/>
      </dsp:nvSpPr>
      <dsp:spPr>
        <a:xfrm rot="18000000">
          <a:off x="2463047" y="2162354"/>
          <a:ext cx="581896" cy="738180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>
        <a:off x="2506689" y="2385581"/>
        <a:ext cx="407327" cy="442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D6EE8-6F36-440B-AC7E-6E3D30E2044B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BE6F0-E482-4F1D-B3DA-8482005115A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32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11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3829050" y="9444038"/>
            <a:ext cx="29305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C25698F-113D-4C97-A62F-B79E15FB617A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28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11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sr-Latn-CS">
              <a:latin typeface="Times New Roman" charset="0"/>
              <a:ea typeface="MS PGothic" charset="0"/>
            </a:endParaRPr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3885996" y="8685878"/>
            <a:ext cx="2972004" cy="45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C00C777-27CC-AD4C-83BE-D492A90B55FD}" type="slidenum">
              <a:rPr lang="en-GB" sz="1200" b="1">
                <a:latin typeface="Times New Roman" charset="0"/>
                <a:ea typeface="ヒラギノ角ゴ ProN W3" charset="0"/>
                <a:cs typeface="ヒラギノ角ゴ ProN W3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GB" sz="1200" b="1">
              <a:latin typeface="Times New Roman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31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89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sr-Latn-CS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276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30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05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46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2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59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x-none" smtClean="0"/>
          </a:p>
        </p:txBody>
      </p:sp>
      <p:sp>
        <p:nvSpPr>
          <p:cNvPr id="102404" name="Slide Number Placeholder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E13D571-D6E0-4994-B10B-460266AA5487}" type="slidenum">
              <a:rPr lang="en-GB" altLang="x-none" sz="1300" b="1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/>
              <a:t>5</a:t>
            </a:fld>
            <a:endParaRPr lang="en-GB" altLang="x-none" sz="13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26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Čuvar mesta za sliku na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Čuvar mesta za napomene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3" name="Čuvar mesta za broj slajd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8E75AB-DD12-F543-A787-A6BD4A5DF282}" type="slidenum">
              <a:rPr lang="en-GB" sz="1200"/>
              <a:pPr eaLnBrk="1" hangingPunct="1"/>
              <a:t>56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795725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4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4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4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4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53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9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9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099175" cy="3432175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56" y="4342991"/>
            <a:ext cx="5028490" cy="411602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6" rIns="91431" bIns="45716"/>
          <a:lstStyle/>
          <a:p>
            <a:pPr eaLnBrk="1" hangingPunct="1">
              <a:defRPr/>
            </a:pPr>
            <a:endParaRPr lang="en-US"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50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x-none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539750"/>
            <a:ext cx="0" cy="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0763" y="3373438"/>
            <a:ext cx="8175625" cy="3190875"/>
          </a:xfrm>
          <a:noFill/>
        </p:spPr>
        <p:txBody>
          <a:bodyPr lIns="0" tIns="0" rIns="0" bIns="0"/>
          <a:lstStyle/>
          <a:p>
            <a:endParaRPr lang="en-US" altLang="x-non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18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392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689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502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936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309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976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757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184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124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361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330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949CF-C216-4448-BA1F-995DDC66BC67}" type="datetimeFigureOut">
              <a:rPr lang="x-none" smtClean="0"/>
              <a:t>1.9.16.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CFEF7-1A71-49AE-BECA-96F15FB21B4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177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emf"/><Relationship Id="rId3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Relationship Id="rId3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microsoft.com/office/2007/relationships/hdphoto" Target="../media/hdphoto3.wdp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elin.rs/michelinrs/" TargetMode="Externa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2" y="0"/>
            <a:ext cx="91574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14000" y="5749636"/>
            <a:ext cx="1570182" cy="1108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7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lum bright="-48000" contrast="6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20680" y="3833927"/>
            <a:ext cx="5410220" cy="1200329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x-none" altLang="x-none" sz="3600" b="1" dirty="0" smtClean="0">
                <a:solidFill>
                  <a:srgbClr val="000090"/>
                </a:solidFill>
                <a:latin typeface="+mn-lt"/>
                <a:cs typeface="Impact"/>
              </a:rPr>
              <a:t>All logistic services at one place including customs</a:t>
            </a:r>
            <a:endParaRPr lang="x-none" altLang="x-none" sz="3600" b="1" dirty="0">
              <a:solidFill>
                <a:srgbClr val="000090"/>
              </a:solidFill>
              <a:latin typeface="+mn-lt"/>
              <a:cs typeface="Impac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0517" y="5632247"/>
            <a:ext cx="4378983" cy="646331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x-none" altLang="x-none" sz="3600" b="1" dirty="0" smtClean="0">
                <a:solidFill>
                  <a:srgbClr val="000090"/>
                </a:solidFill>
                <a:latin typeface="+mn-lt"/>
                <a:cs typeface="Impact"/>
              </a:rPr>
              <a:t>Free Zone Incentives</a:t>
            </a:r>
            <a:endParaRPr lang="x-none" altLang="x-none" sz="3600" b="1" dirty="0">
              <a:solidFill>
                <a:srgbClr val="000090"/>
              </a:solidFill>
              <a:latin typeface="+mn-lt"/>
              <a:cs typeface="Impac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0680" y="1915123"/>
            <a:ext cx="3996267" cy="1200329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x-none" altLang="x-none" sz="3600" b="1" dirty="0" smtClean="0">
                <a:solidFill>
                  <a:srgbClr val="000090"/>
                </a:solidFill>
                <a:latin typeface="+mn-lt"/>
                <a:cs typeface="Impact"/>
              </a:rPr>
              <a:t>Connection to other intermodal nodes</a:t>
            </a:r>
            <a:endParaRPr lang="x-none" altLang="x-none" sz="3600" b="1" dirty="0">
              <a:solidFill>
                <a:srgbClr val="000090"/>
              </a:solidFill>
              <a:latin typeface="+mn-lt"/>
              <a:cs typeface="Impact"/>
            </a:endParaRP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2794847" y="513733"/>
            <a:ext cx="6592994" cy="1068623"/>
          </a:xfrm>
          <a:prstGeom prst="rect">
            <a:avLst/>
          </a:prstGeom>
          <a:solidFill>
            <a:srgbClr val="F8CBAD">
              <a:alpha val="50195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LOGISTIC </a:t>
            </a:r>
            <a:r>
              <a:rPr lang="en-US" altLang="x-none" sz="5400" dirty="0">
                <a:solidFill>
                  <a:schemeClr val="tx2"/>
                </a:solidFill>
                <a:latin typeface="Impact"/>
                <a:cs typeface="Impact"/>
              </a:rPr>
              <a:t>CENTER </a:t>
            </a:r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PIROT</a:t>
            </a:r>
            <a:endParaRPr lang="en-US" altLang="x-none" sz="5400" dirty="0">
              <a:solidFill>
                <a:schemeClr val="tx2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58793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27" y="393700"/>
            <a:ext cx="10607040" cy="5966460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5855" y="5545041"/>
            <a:ext cx="7126412" cy="923330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sr-Latn-CS" altLang="x-none" sz="5400" b="1" dirty="0" smtClean="0">
                <a:solidFill>
                  <a:srgbClr val="000090"/>
                </a:solidFill>
                <a:latin typeface="+mj-lt"/>
                <a:cs typeface="Impact"/>
              </a:rPr>
              <a:t>2020 Start operation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7321" y="1887438"/>
            <a:ext cx="5212946" cy="1754327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sr-Latn-CS" altLang="x-none" sz="5400" b="1" dirty="0" smtClean="0">
                <a:solidFill>
                  <a:srgbClr val="000090"/>
                </a:solidFill>
                <a:latin typeface="+mj-lt"/>
                <a:cs typeface="Impact"/>
              </a:rPr>
              <a:t>Total capacity 25.000 TEU/year</a:t>
            </a:r>
            <a:endParaRPr lang="sr-Latn-CS" altLang="x-none" sz="5400" b="1" dirty="0">
              <a:solidFill>
                <a:srgbClr val="000090"/>
              </a:solidFill>
              <a:latin typeface="+mj-lt"/>
              <a:cs typeface="Impact"/>
            </a:endParaRPr>
          </a:p>
        </p:txBody>
      </p:sp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2794847" y="513733"/>
            <a:ext cx="6592994" cy="1068623"/>
          </a:xfrm>
          <a:prstGeom prst="rect">
            <a:avLst/>
          </a:prstGeom>
          <a:solidFill>
            <a:srgbClr val="F8CBAD">
              <a:alpha val="50195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LOGISTIC </a:t>
            </a:r>
            <a:r>
              <a:rPr lang="en-US" altLang="x-none" sz="5400" dirty="0">
                <a:solidFill>
                  <a:schemeClr val="tx2"/>
                </a:solidFill>
                <a:latin typeface="Impact"/>
                <a:cs typeface="Impact"/>
              </a:rPr>
              <a:t>CENTER </a:t>
            </a:r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PIROT</a:t>
            </a:r>
            <a:endParaRPr lang="en-US" altLang="x-none" sz="5400" dirty="0">
              <a:solidFill>
                <a:schemeClr val="tx2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3307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91989" y="2934652"/>
            <a:ext cx="4662007" cy="1754326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3600" dirty="0" smtClean="0">
                <a:solidFill>
                  <a:srgbClr val="000090"/>
                </a:solidFill>
                <a:latin typeface="Impact"/>
                <a:cs typeface="Impact"/>
              </a:rPr>
              <a:t>2011 Compleated</a:t>
            </a:r>
          </a:p>
          <a:p>
            <a:pPr eaLnBrk="1" hangingPunct="1"/>
            <a:endParaRPr lang="x-none" altLang="x-none" sz="3600" dirty="0" smtClean="0">
              <a:solidFill>
                <a:srgbClr val="000090"/>
              </a:solidFill>
              <a:latin typeface="Impact"/>
              <a:cs typeface="Impact"/>
            </a:endParaRPr>
          </a:p>
          <a:p>
            <a:pPr eaLnBrk="1" hangingPunct="1"/>
            <a:r>
              <a:rPr lang="vi-VN" altLang="x-none" sz="3600" dirty="0" smtClean="0">
                <a:solidFill>
                  <a:srgbClr val="000090"/>
                </a:solidFill>
                <a:latin typeface="Impact"/>
                <a:cs typeface="Impact"/>
              </a:rPr>
              <a:t>Total </a:t>
            </a:r>
            <a:r>
              <a:rPr lang="vi-VN" altLang="x-none" sz="3600" dirty="0">
                <a:solidFill>
                  <a:srgbClr val="000090"/>
                </a:solidFill>
                <a:latin typeface="Impact"/>
                <a:cs typeface="Impact"/>
              </a:rPr>
              <a:t>value: 174.000 EUR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762" r="50000" b="8762"/>
          <a:stretch/>
        </p:blipFill>
        <p:spPr bwMode="auto">
          <a:xfrm>
            <a:off x="7264400" y="155654"/>
            <a:ext cx="4686300" cy="65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1989" y="332104"/>
            <a:ext cx="6288211" cy="923330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PREFEASIBILITY STUDY</a:t>
            </a:r>
            <a:r>
              <a:rPr lang="vi-VN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 </a:t>
            </a:r>
            <a:endParaRPr lang="x-none" altLang="x-none" sz="5400" dirty="0" smtClean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53500" y="4972050"/>
            <a:ext cx="150495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5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Immagine 7" descr="C:\Users\Vic\Desktop\LOGICA Pirot nuovo\analisi flussi\jpg assegnazione\ass attuale aon ponte danubio 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29" b="2341"/>
          <a:stretch>
            <a:fillRect/>
          </a:stretch>
        </p:blipFill>
        <p:spPr bwMode="auto">
          <a:xfrm>
            <a:off x="0" y="-1256349"/>
            <a:ext cx="12611100" cy="919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91989" y="2540952"/>
            <a:ext cx="5636278" cy="3416320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b="1" dirty="0">
                <a:solidFill>
                  <a:srgbClr val="000090"/>
                </a:solidFill>
                <a:latin typeface="+mn-lt"/>
                <a:cs typeface="Impact"/>
              </a:rPr>
              <a:t>P</a:t>
            </a:r>
            <a:r>
              <a:rPr lang="en-US" altLang="x-none" sz="5400" b="1" dirty="0" err="1" smtClean="0">
                <a:solidFill>
                  <a:srgbClr val="000090"/>
                </a:solidFill>
                <a:latin typeface="+mn-lt"/>
                <a:cs typeface="Impact"/>
              </a:rPr>
              <a:t>rovides</a:t>
            </a:r>
            <a:r>
              <a:rPr lang="en-US" altLang="x-none" sz="5400" b="1" dirty="0" smtClean="0">
                <a:solidFill>
                  <a:srgbClr val="000090"/>
                </a:solidFill>
                <a:latin typeface="+mn-lt"/>
                <a:cs typeface="Impact"/>
              </a:rPr>
              <a:t> </a:t>
            </a:r>
            <a:r>
              <a:rPr lang="en-US" altLang="x-none" sz="5400" b="1" dirty="0">
                <a:solidFill>
                  <a:srgbClr val="000090"/>
                </a:solidFill>
                <a:latin typeface="+mn-lt"/>
                <a:cs typeface="Impact"/>
              </a:rPr>
              <a:t>overview of the transport demand and supply contexts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1989" y="332104"/>
            <a:ext cx="6288211" cy="923330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PREFEASIBILITY STUDY</a:t>
            </a:r>
            <a:r>
              <a:rPr lang="vi-VN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 </a:t>
            </a:r>
            <a:endParaRPr lang="x-none" altLang="x-none" sz="5400" dirty="0" smtClean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87658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171474" y="448488"/>
            <a:ext cx="5379720" cy="923330"/>
          </a:xfrm>
          <a:prstGeom prst="rect">
            <a:avLst/>
          </a:prstGeom>
          <a:solidFill>
            <a:srgbClr val="7C7C7C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x-none" altLang="x-none" sz="5400" dirty="0" smtClean="0">
                <a:solidFill>
                  <a:schemeClr val="accent5">
                    <a:lumMod val="75000"/>
                  </a:schemeClr>
                </a:solidFill>
                <a:latin typeface="Impact"/>
                <a:cs typeface="Impact"/>
              </a:rPr>
              <a:t>FEASIBILITY STUDY</a:t>
            </a:r>
            <a:endParaRPr lang="vi-VN" altLang="x-none" sz="5400" dirty="0">
              <a:solidFill>
                <a:schemeClr val="accent5">
                  <a:lumMod val="75000"/>
                </a:schemeClr>
              </a:solidFill>
              <a:latin typeface="Impact"/>
              <a:cs typeface="Impact"/>
            </a:endParaRPr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7" y="232587"/>
            <a:ext cx="4987603" cy="645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171475" y="1953975"/>
            <a:ext cx="5379720" cy="4524315"/>
          </a:xfrm>
          <a:prstGeom prst="rect">
            <a:avLst/>
          </a:prstGeom>
          <a:solidFill>
            <a:srgbClr val="7C7C7C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l-PL" altLang="x-none" sz="3600" b="1" dirty="0" smtClean="0">
                <a:solidFill>
                  <a:srgbClr val="2F5597"/>
                </a:solidFill>
                <a:latin typeface="+mn-lt"/>
                <a:cs typeface="Impact"/>
              </a:rPr>
              <a:t>Compleated 31/01/2014</a:t>
            </a:r>
          </a:p>
          <a:p>
            <a:pPr eaLnBrk="1" hangingPunct="1"/>
            <a:endParaRPr lang="pl-PL" altLang="x-none" sz="3600" b="1" dirty="0" smtClean="0">
              <a:solidFill>
                <a:srgbClr val="2F5597"/>
              </a:solidFill>
              <a:latin typeface="+mn-lt"/>
              <a:cs typeface="Impact"/>
            </a:endParaRPr>
          </a:p>
          <a:p>
            <a:pPr eaLnBrk="1" hangingPunct="1"/>
            <a:r>
              <a:rPr lang="pl-PL" altLang="x-none" sz="3600" b="1" dirty="0" smtClean="0">
                <a:solidFill>
                  <a:srgbClr val="2F5597"/>
                </a:solidFill>
                <a:latin typeface="+mn-lt"/>
                <a:cs typeface="Impact"/>
              </a:rPr>
              <a:t>Total value 800.000 EUR</a:t>
            </a:r>
          </a:p>
          <a:p>
            <a:pPr eaLnBrk="1" hangingPunct="1"/>
            <a:endParaRPr lang="pl-PL" altLang="x-none" sz="3600" b="1" dirty="0">
              <a:solidFill>
                <a:srgbClr val="2F5597"/>
              </a:solidFill>
              <a:latin typeface="+mn-lt"/>
              <a:cs typeface="Impact"/>
            </a:endParaRPr>
          </a:p>
          <a:p>
            <a:pPr eaLnBrk="1" hangingPunct="1"/>
            <a:r>
              <a:rPr lang="pl-PL" altLang="x-none" sz="3600" b="1" dirty="0" smtClean="0">
                <a:solidFill>
                  <a:srgbClr val="2F5597"/>
                </a:solidFill>
                <a:latin typeface="+mn-lt"/>
                <a:cs typeface="Impact"/>
              </a:rPr>
              <a:t>Financed by MISP</a:t>
            </a:r>
          </a:p>
          <a:p>
            <a:pPr eaLnBrk="1" hangingPunct="1"/>
            <a:endParaRPr lang="pl-PL" altLang="x-none" sz="3600" b="1" dirty="0">
              <a:solidFill>
                <a:srgbClr val="2F5597"/>
              </a:solidFill>
              <a:latin typeface="+mn-lt"/>
              <a:cs typeface="Impact"/>
            </a:endParaRPr>
          </a:p>
          <a:p>
            <a:pPr eaLnBrk="1" hangingPunct="1"/>
            <a:r>
              <a:rPr lang="pl-PL" altLang="x-none" sz="3600" b="1" dirty="0" smtClean="0">
                <a:solidFill>
                  <a:srgbClr val="2F5597"/>
                </a:solidFill>
                <a:latin typeface="+mn-lt"/>
                <a:cs typeface="Impact"/>
              </a:rPr>
              <a:t>Main beneficiary  Municipality Pirot</a:t>
            </a:r>
          </a:p>
        </p:txBody>
      </p:sp>
    </p:spTree>
    <p:extLst>
      <p:ext uri="{BB962C8B-B14F-4D97-AF65-F5344CB8AC3E}">
        <p14:creationId xmlns:p14="http://schemas.microsoft.com/office/powerpoint/2010/main" val="202774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935696"/>
              </p:ext>
            </p:extLst>
          </p:nvPr>
        </p:nvGraphicFramePr>
        <p:xfrm>
          <a:off x="3634154" y="2562447"/>
          <a:ext cx="7917041" cy="3606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2123"/>
                <a:gridCol w="2555631"/>
                <a:gridCol w="2149287"/>
              </a:tblGrid>
              <a:tr h="1168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3200" b="1" cap="all" dirty="0" smtClean="0">
                          <a:solidFill>
                            <a:schemeClr val="bg1"/>
                          </a:solidFill>
                          <a:effectLst/>
                        </a:rPr>
                        <a:t>Funding source</a:t>
                      </a:r>
                      <a:endParaRPr lang="en-US" sz="3200" b="1" cap="all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3200" b="1" cap="all" dirty="0" smtClean="0">
                          <a:solidFill>
                            <a:schemeClr val="bg1"/>
                          </a:solidFill>
                          <a:effectLst/>
                        </a:rPr>
                        <a:t>Value €</a:t>
                      </a:r>
                      <a:endParaRPr lang="en-US" sz="3200" b="1" cap="all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cap="all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x-none" sz="3200" b="1" cap="all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3200" b="1" cap="all" dirty="0" smtClean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x-none" sz="3200" b="1" cap="all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118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</a:rPr>
                        <a:t>EU</a:t>
                      </a:r>
                      <a:r>
                        <a:rPr lang="x-none" sz="3200" b="1" dirty="0" smtClean="0">
                          <a:effectLst/>
                        </a:rPr>
                        <a:t> grant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7.623.101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59,61%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8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3200" b="1" dirty="0" smtClean="0">
                          <a:effectLst/>
                        </a:rPr>
                        <a:t>State contribution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2.891.230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22,61%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8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3200" b="1" dirty="0" smtClean="0">
                          <a:effectLst/>
                        </a:rPr>
                        <a:t>Credit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2.000.163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15,64%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8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3200" b="1" dirty="0" smtClean="0">
                          <a:effectLst/>
                        </a:rPr>
                        <a:t>Municipal Budget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274.270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2,14%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874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3200" dirty="0" smtClean="0">
                          <a:effectLst/>
                        </a:rPr>
                        <a:t>Total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12.788.764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100,00%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23692" y="448488"/>
            <a:ext cx="6627502" cy="1754326"/>
          </a:xfrm>
          <a:prstGeom prst="rect">
            <a:avLst/>
          </a:prstGeom>
          <a:solidFill>
            <a:srgbClr val="7C7C7C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Tx/>
              <a:buNone/>
            </a:pPr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FEASIBILITY STUDY</a:t>
            </a:r>
          </a:p>
          <a:p>
            <a:pPr algn="r" eaLnBrk="1" hangingPunct="1">
              <a:buFontTx/>
              <a:buNone/>
            </a:pPr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Logistic Center Pirot</a:t>
            </a:r>
            <a:endParaRPr lang="vi-VN" altLang="x-none" sz="5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75492" y="2587019"/>
            <a:ext cx="2936632" cy="1754326"/>
          </a:xfrm>
          <a:prstGeom prst="rect">
            <a:avLst/>
          </a:prstGeom>
          <a:solidFill>
            <a:srgbClr val="7C7C7C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Financial</a:t>
            </a:r>
          </a:p>
          <a:p>
            <a:pPr eaLnBrk="1" hangingPunct="1"/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356519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1394" r="3586" b="1594"/>
          <a:stretch/>
        </p:blipFill>
        <p:spPr bwMode="auto">
          <a:xfrm>
            <a:off x="5829300" y="-6351"/>
            <a:ext cx="6362700" cy="68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57089" y="2403792"/>
            <a:ext cx="4921691" cy="3416320"/>
          </a:xfrm>
          <a:prstGeom prst="rect">
            <a:avLst/>
          </a:prstGeom>
          <a:solidFill>
            <a:srgbClr val="BDD7EE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3600" b="1" dirty="0" smtClean="0">
                <a:solidFill>
                  <a:srgbClr val="2F5597"/>
                </a:solidFill>
                <a:latin typeface="+mn-lt"/>
                <a:cs typeface="Impact"/>
              </a:rPr>
              <a:t>Total area </a:t>
            </a:r>
          </a:p>
          <a:p>
            <a:pPr eaLnBrk="1" hangingPunct="1"/>
            <a:r>
              <a:rPr lang="x-none" altLang="x-none" sz="3600" b="1" dirty="0" smtClean="0">
                <a:solidFill>
                  <a:srgbClr val="2F5597"/>
                </a:solidFill>
                <a:latin typeface="+mn-lt"/>
                <a:cs typeface="Impact"/>
              </a:rPr>
              <a:t>52ha 89a 24m2</a:t>
            </a:r>
          </a:p>
          <a:p>
            <a:pPr eaLnBrk="1" hangingPunct="1"/>
            <a:endParaRPr lang="x-none" altLang="x-none" sz="3600" b="1" dirty="0">
              <a:solidFill>
                <a:srgbClr val="2F5597"/>
              </a:solidFill>
              <a:latin typeface="+mn-lt"/>
              <a:cs typeface="Impact"/>
            </a:endParaRPr>
          </a:p>
          <a:p>
            <a:pPr eaLnBrk="1" hangingPunct="1"/>
            <a:r>
              <a:rPr lang="x-none" altLang="x-none" sz="3600" b="1" dirty="0" smtClean="0">
                <a:solidFill>
                  <a:srgbClr val="2F5597"/>
                </a:solidFill>
                <a:latin typeface="+mn-lt"/>
                <a:cs typeface="Impact"/>
              </a:rPr>
              <a:t>Adopted in 2013 by Municipal Assembly Pirot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91989" y="332104"/>
            <a:ext cx="7532811" cy="1754326"/>
          </a:xfrm>
          <a:prstGeom prst="rect">
            <a:avLst/>
          </a:prstGeom>
          <a:solidFill>
            <a:schemeClr val="accent1">
              <a:lumMod val="40000"/>
              <a:lumOff val="60000"/>
              <a:alpha val="6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DETAILED REGULATION PLAN</a:t>
            </a:r>
          </a:p>
          <a:p>
            <a:pPr eaLnBrk="1" hangingPunct="1"/>
            <a:r>
              <a:rPr lang="x-none" altLang="x-none" sz="5400" dirty="0">
                <a:solidFill>
                  <a:srgbClr val="2F5597"/>
                </a:solidFill>
                <a:latin typeface="Impact"/>
                <a:cs typeface="Impact"/>
              </a:rPr>
              <a:t>Logistic Center </a:t>
            </a:r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Pirot</a:t>
            </a:r>
            <a:endParaRPr lang="x-none" altLang="x-none" sz="5400" dirty="0">
              <a:solidFill>
                <a:srgbClr val="2F5597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5253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91989" y="332104"/>
            <a:ext cx="11586651" cy="1754326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LOGISTIC CENTER PIROT</a:t>
            </a:r>
          </a:p>
          <a:p>
            <a:pPr eaLnBrk="1" hangingPunct="1"/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Compliance with local and national doc.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55601" y="2806805"/>
            <a:ext cx="11623040" cy="3046988"/>
          </a:xfrm>
          <a:prstGeom prst="rect">
            <a:avLst/>
          </a:prstGeom>
          <a:solidFill>
            <a:schemeClr val="accent3">
              <a:lumMod val="75000"/>
              <a:alpha val="6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1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.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 National strategy for sustainable development</a:t>
            </a:r>
          </a:p>
          <a:p>
            <a:pPr eaLnBrk="1" hangingPunct="1"/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2. Strategy and policy of development of industry of the 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R</a:t>
            </a:r>
            <a:r>
              <a:rPr lang="en-US" altLang="x-none" sz="3200" b="1" dirty="0" err="1" smtClean="0">
                <a:solidFill>
                  <a:srgbClr val="2F5597"/>
                </a:solidFill>
                <a:latin typeface="+mn-lt"/>
                <a:cs typeface="Impact"/>
              </a:rPr>
              <a:t>epublic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 of </a:t>
            </a:r>
            <a:r>
              <a:rPr lang="x-none" altLang="x-none" sz="3200" b="1" dirty="0">
                <a:solidFill>
                  <a:srgbClr val="2F5597"/>
                </a:solidFill>
                <a:latin typeface="+mn-lt"/>
                <a:cs typeface="Impact"/>
              </a:rPr>
              <a:t>S</a:t>
            </a:r>
            <a:r>
              <a:rPr lang="en-US" altLang="x-none" sz="3200" b="1" dirty="0" err="1" smtClean="0">
                <a:solidFill>
                  <a:srgbClr val="2F5597"/>
                </a:solidFill>
                <a:latin typeface="+mn-lt"/>
                <a:cs typeface="Impact"/>
              </a:rPr>
              <a:t>erbia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 from 2011 to 2020</a:t>
            </a:r>
          </a:p>
          <a:p>
            <a:pPr eaLnBrk="1" hangingPunct="1"/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3. Law on spatial plan of the republic of Serbia</a:t>
            </a:r>
          </a:p>
          <a:p>
            <a:pPr eaLnBrk="1" hangingPunct="1"/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4. Development strategy of railway, road, water, air and intermodal transport in 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the Republic of Serbia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 from 2008 until 2015</a:t>
            </a:r>
            <a:endParaRPr lang="en-US" altLang="x-none" sz="3200" b="1" dirty="0">
              <a:solidFill>
                <a:srgbClr val="2F5597"/>
              </a:solidFill>
              <a:latin typeface="+mn-l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02219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91989" y="332104"/>
            <a:ext cx="11586651" cy="1754326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LOGISTIC CENTER PIROT</a:t>
            </a:r>
          </a:p>
          <a:p>
            <a:pPr eaLnBrk="1" hangingPunct="1"/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Compliance with local and national doc.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72534" y="2590059"/>
            <a:ext cx="11623040" cy="2554545"/>
          </a:xfrm>
          <a:prstGeom prst="rect">
            <a:avLst/>
          </a:prstGeom>
          <a:solidFill>
            <a:srgbClr val="BDD7EE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5. General 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M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aster plan 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of 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traffic 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of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 Serbia</a:t>
            </a:r>
          </a:p>
          <a:p>
            <a:pPr eaLnBrk="1" hangingPunct="1"/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6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.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 </a:t>
            </a:r>
            <a:r>
              <a:rPr lang="x-none" altLang="x-none" sz="3200" b="1" dirty="0">
                <a:solidFill>
                  <a:srgbClr val="2F5597"/>
                </a:solidFill>
                <a:latin typeface="+mn-lt"/>
                <a:cs typeface="Impact"/>
              </a:rPr>
              <a:t>W</a:t>
            </a:r>
            <a:r>
              <a:rPr lang="en-US" altLang="x-none" sz="3200" b="1" dirty="0" err="1" smtClean="0">
                <a:solidFill>
                  <a:srgbClr val="2F5597"/>
                </a:solidFill>
                <a:latin typeface="+mn-lt"/>
                <a:cs typeface="Impact"/>
              </a:rPr>
              <a:t>hite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 paper</a:t>
            </a:r>
          </a:p>
          <a:p>
            <a:pPr eaLnBrk="1" hangingPunct="1"/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7. 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Development strategy N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is, 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P</a:t>
            </a:r>
            <a:r>
              <a:rPr lang="en-US" altLang="x-none" sz="3200" b="1" dirty="0" err="1" smtClean="0">
                <a:solidFill>
                  <a:srgbClr val="2F5597"/>
                </a:solidFill>
                <a:latin typeface="+mn-lt"/>
                <a:cs typeface="Impact"/>
              </a:rPr>
              <a:t>irot</a:t>
            </a:r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 and 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T</a:t>
            </a:r>
            <a:r>
              <a:rPr lang="en-US" altLang="x-none" sz="3200" b="1" dirty="0" err="1" smtClean="0">
                <a:solidFill>
                  <a:srgbClr val="2F5597"/>
                </a:solidFill>
                <a:latin typeface="+mn-lt"/>
                <a:cs typeface="Impact"/>
              </a:rPr>
              <a:t>oplica</a:t>
            </a:r>
            <a:endParaRPr lang="en-US" altLang="x-none" sz="3200" b="1" dirty="0" smtClean="0">
              <a:solidFill>
                <a:srgbClr val="2F5597"/>
              </a:solidFill>
              <a:latin typeface="+mn-lt"/>
              <a:cs typeface="Impact"/>
            </a:endParaRPr>
          </a:p>
          <a:p>
            <a:pPr eaLnBrk="1" hangingPunct="1"/>
            <a:r>
              <a:rPr lang="en-US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8. Local economic development strategy of the municipality of Pirot</a:t>
            </a:r>
            <a:endParaRPr lang="x-none" altLang="x-none" sz="3200" b="1" dirty="0" smtClean="0">
              <a:solidFill>
                <a:srgbClr val="2F5597"/>
              </a:solidFill>
              <a:latin typeface="+mn-lt"/>
              <a:cs typeface="Impact"/>
            </a:endParaRPr>
          </a:p>
          <a:p>
            <a:pPr eaLnBrk="1" hangingPunct="1"/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9. EU project - Adriatic </a:t>
            </a:r>
            <a:r>
              <a:rPr lang="x-none" altLang="x-none" sz="3200" b="1" dirty="0">
                <a:solidFill>
                  <a:srgbClr val="2F5597"/>
                </a:solidFill>
                <a:latin typeface="+mn-lt"/>
                <a:cs typeface="Impact"/>
              </a:rPr>
              <a:t>D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anube </a:t>
            </a:r>
            <a:r>
              <a:rPr lang="x-none" altLang="x-none" sz="3200" b="1" dirty="0">
                <a:solidFill>
                  <a:srgbClr val="2F5597"/>
                </a:solidFill>
                <a:latin typeface="+mn-lt"/>
                <a:cs typeface="Impact"/>
              </a:rPr>
              <a:t>B</a:t>
            </a:r>
            <a:r>
              <a:rPr lang="x-none" altLang="x-none" sz="3200" b="1" dirty="0" smtClean="0">
                <a:solidFill>
                  <a:srgbClr val="2F5597"/>
                </a:solidFill>
                <a:latin typeface="+mn-lt"/>
                <a:cs typeface="Impact"/>
              </a:rPr>
              <a:t>lack Sea Multimodal Platform</a:t>
            </a:r>
          </a:p>
        </p:txBody>
      </p:sp>
    </p:spTree>
    <p:extLst>
      <p:ext uri="{BB962C8B-B14F-4D97-AF65-F5344CB8AC3E}">
        <p14:creationId xmlns:p14="http://schemas.microsoft.com/office/powerpoint/2010/main" val="246872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402" y="902772"/>
            <a:ext cx="294005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25" y="891177"/>
            <a:ext cx="1696042" cy="131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4301067" y="5190639"/>
            <a:ext cx="7910513" cy="13938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x-none" alt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ADRIATIC-DANUBE BLACK SEA </a:t>
            </a:r>
          </a:p>
          <a:p>
            <a:pPr marL="0" indent="0" algn="ctr" eaLnBrk="1" hangingPunct="1">
              <a:spcBef>
                <a:spcPct val="20000"/>
              </a:spcBef>
            </a:pPr>
            <a:r>
              <a:rPr lang="x-none" alt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MULTIMODAL TRANSPORT</a:t>
            </a:r>
            <a:endParaRPr lang="en-US" altLang="en-US" sz="3600" dirty="0">
              <a:solidFill>
                <a:schemeClr val="accent5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03" y="2345839"/>
            <a:ext cx="5663901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4800" y="1727731"/>
            <a:ext cx="3996267" cy="3416320"/>
          </a:xfrm>
          <a:prstGeom prst="rect">
            <a:avLst/>
          </a:prstGeom>
          <a:solidFill>
            <a:schemeClr val="accent1">
              <a:lumMod val="75000"/>
              <a:alpha val="6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STRATEGIC SUPPORT TO LOGISTIC CENTER PIROT</a:t>
            </a:r>
            <a:endParaRPr lang="es-ES" altLang="x-none" sz="5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5865978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48693916"/>
              </p:ext>
            </p:extLst>
          </p:nvPr>
        </p:nvGraphicFramePr>
        <p:xfrm>
          <a:off x="3042082" y="0"/>
          <a:ext cx="7167021" cy="5034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 rot="16731420">
            <a:off x="2660502" y="1353877"/>
            <a:ext cx="2807449" cy="14391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59290"/>
              </a:avLst>
            </a:prstTxWarp>
            <a:spAutoFit/>
          </a:bodyPr>
          <a:lstStyle/>
          <a:p>
            <a:pPr algn="ctr"/>
            <a:r>
              <a:rPr lang="x-none" sz="88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</a:t>
            </a:r>
            <a:endParaRPr lang="en-US" sz="8800" b="1" cap="none" spc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5051821" y="5215310"/>
            <a:ext cx="2807449" cy="7190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59290"/>
              </a:avLst>
            </a:prstTxWarp>
            <a:spAutoFit/>
          </a:bodyPr>
          <a:lstStyle/>
          <a:p>
            <a:pPr algn="ctr"/>
            <a:r>
              <a:rPr lang="x-none" sz="36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</a:t>
            </a:r>
            <a:endParaRPr lang="en-US" sz="3600" b="1" cap="none" spc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6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zövegdoboz 5"/>
          <p:cNvSpPr txBox="1">
            <a:spLocks noChangeArrowheads="1"/>
          </p:cNvSpPr>
          <p:nvPr/>
        </p:nvSpPr>
        <p:spPr bwMode="auto">
          <a:xfrm>
            <a:off x="387838" y="2226437"/>
            <a:ext cx="11425767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4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PROJECT PARTNERS: 42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x-none" altLang="en-US" dirty="0" smtClean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15 </a:t>
            </a:r>
            <a:r>
              <a:rPr lang="it-IT" altLang="en-US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ERDF partners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7    IPA partners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17 ASP &amp; 3 Observers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6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4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Duration: </a:t>
            </a:r>
            <a:endParaRPr lang="x-none" altLang="en-US" sz="3400" dirty="0" smtClean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40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30 </a:t>
            </a:r>
            <a:r>
              <a:rPr lang="it-IT" altLang="en-US" sz="3400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months (04/2012-09/2014)</a:t>
            </a:r>
            <a:endParaRPr lang="hu-HU" altLang="en-US" sz="3400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91989" y="332104"/>
            <a:ext cx="11586651" cy="923330"/>
          </a:xfrm>
          <a:prstGeom prst="rect">
            <a:avLst/>
          </a:prstGeom>
          <a:solidFill>
            <a:srgbClr val="BDD7EE">
              <a:alpha val="60784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ADB</a:t>
            </a:r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 </a:t>
            </a:r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MULTIPLATFORM</a:t>
            </a:r>
            <a:r>
              <a:rPr lang="x-none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 </a:t>
            </a:r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316852"/>
            <a:ext cx="5006340" cy="424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7791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391989" y="332104"/>
            <a:ext cx="11586651" cy="1754326"/>
          </a:xfrm>
          <a:prstGeom prst="rect">
            <a:avLst/>
          </a:prstGeom>
          <a:solidFill>
            <a:srgbClr val="BDD7EE">
              <a:alpha val="60784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ADB MULTIPLATFORM </a:t>
            </a:r>
          </a:p>
          <a:p>
            <a:pPr eaLnBrk="1" hangingPunct="1"/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Results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57089" y="2251392"/>
            <a:ext cx="11421551" cy="646331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Signature of  „Green Transport MoU“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45367" y="3154064"/>
            <a:ext cx="11421551" cy="1200329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Overview of the existing transport infrastructure and forecast of future transport supply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45366" y="4642895"/>
            <a:ext cx="11421551" cy="646331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Identification of main transport rutes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45365" y="5639357"/>
            <a:ext cx="11421551" cy="646331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Establishment of Multimodal Development Centers (MDC)</a:t>
            </a:r>
          </a:p>
        </p:txBody>
      </p:sp>
    </p:spTree>
    <p:extLst>
      <p:ext uri="{BB962C8B-B14F-4D97-AF65-F5344CB8AC3E}">
        <p14:creationId xmlns:p14="http://schemas.microsoft.com/office/powerpoint/2010/main" val="286260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391989" y="332104"/>
            <a:ext cx="11586651" cy="1754326"/>
          </a:xfrm>
          <a:prstGeom prst="rect">
            <a:avLst/>
          </a:prstGeom>
          <a:solidFill>
            <a:srgbClr val="BDD7EE">
              <a:alpha val="60784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ADB MULTIPLATFORM </a:t>
            </a:r>
          </a:p>
          <a:p>
            <a:pPr eaLnBrk="1" hangingPunct="1"/>
            <a:r>
              <a:rPr lang="x-none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Results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57089" y="2251392"/>
            <a:ext cx="11421551" cy="646331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x-none" sz="3600" dirty="0">
                <a:solidFill>
                  <a:schemeClr val="bg1"/>
                </a:solidFill>
                <a:latin typeface="+mn-lt"/>
                <a:cs typeface="Impact"/>
              </a:rPr>
              <a:t>ICT tool for tracking and tracing of </a:t>
            </a:r>
            <a:r>
              <a:rPr lang="en-U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freight</a:t>
            </a:r>
            <a:r>
              <a:rPr lang="x-none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 </a:t>
            </a:r>
            <a:r>
              <a:rPr lang="en-U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trains</a:t>
            </a:r>
            <a:endParaRPr lang="x-none" altLang="x-none" sz="3600" dirty="0" smtClean="0">
              <a:solidFill>
                <a:schemeClr val="bg1"/>
              </a:solidFill>
              <a:latin typeface="+mn-lt"/>
              <a:cs typeface="Impact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45367" y="3154064"/>
            <a:ext cx="11421551" cy="1200329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T</a:t>
            </a:r>
            <a:r>
              <a:rPr lang="en-US" altLang="x-none" sz="3600" dirty="0" err="1" smtClean="0">
                <a:solidFill>
                  <a:schemeClr val="bg1"/>
                </a:solidFill>
                <a:latin typeface="+mn-lt"/>
                <a:cs typeface="Impact"/>
              </a:rPr>
              <a:t>horough</a:t>
            </a:r>
            <a:r>
              <a:rPr lang="en-U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 </a:t>
            </a:r>
            <a:r>
              <a:rPr lang="en-US" altLang="x-none" sz="3600" dirty="0">
                <a:solidFill>
                  <a:schemeClr val="bg1"/>
                </a:solidFill>
                <a:latin typeface="+mn-lt"/>
                <a:cs typeface="Impact"/>
              </a:rPr>
              <a:t>survey on the common needs for</a:t>
            </a:r>
          </a:p>
          <a:p>
            <a:pPr eaLnBrk="1" hangingPunct="1"/>
            <a:r>
              <a:rPr lang="en-US" altLang="x-none" sz="3600" dirty="0">
                <a:solidFill>
                  <a:schemeClr val="bg1"/>
                </a:solidFill>
                <a:latin typeface="+mn-lt"/>
                <a:cs typeface="Impact"/>
              </a:rPr>
              <a:t>harmonization of customs procedures</a:t>
            </a:r>
            <a:endParaRPr lang="x-none" altLang="x-none" sz="3600" dirty="0" smtClean="0">
              <a:solidFill>
                <a:schemeClr val="bg1"/>
              </a:solidFill>
              <a:latin typeface="+mn-lt"/>
              <a:cs typeface="Impac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45366" y="4642895"/>
            <a:ext cx="11421551" cy="646331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x-none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97396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banko-transport-kamion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287866" y="1044656"/>
            <a:ext cx="3166533" cy="4238545"/>
          </a:xfrm>
          <a:prstGeom prst="rect">
            <a:avLst/>
          </a:prstGeom>
          <a:solidFill>
            <a:srgbClr val="F8CBAD">
              <a:alpha val="50195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15.000 </a:t>
            </a:r>
            <a:r>
              <a:rPr lang="sr-Latn-CS" altLang="x-none" sz="5400" dirty="0">
                <a:solidFill>
                  <a:schemeClr val="tx2"/>
                </a:solidFill>
                <a:latin typeface="Impact"/>
                <a:cs typeface="Impact"/>
              </a:rPr>
              <a:t>trucks per year</a:t>
            </a:r>
          </a:p>
        </p:txBody>
      </p:sp>
      <p:sp>
        <p:nvSpPr>
          <p:cNvPr id="4" name="Rectangle 37"/>
          <p:cNvSpPr>
            <a:spLocks noChangeArrowheads="1"/>
          </p:cNvSpPr>
          <p:nvPr/>
        </p:nvSpPr>
        <p:spPr bwMode="auto">
          <a:xfrm>
            <a:off x="5825067" y="705990"/>
            <a:ext cx="1794934" cy="1190543"/>
          </a:xfrm>
          <a:prstGeom prst="rect">
            <a:avLst/>
          </a:prstGeom>
          <a:solidFill>
            <a:srgbClr val="F8CBAD">
              <a:alpha val="50195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sr-Latn-CS" altLang="x-none" sz="5400" dirty="0" smtClean="0">
                <a:solidFill>
                  <a:srgbClr val="FF0000"/>
                </a:solidFill>
                <a:latin typeface="Impact"/>
                <a:cs typeface="Impact"/>
              </a:rPr>
              <a:t>NOW</a:t>
            </a:r>
            <a:endParaRPr lang="sr-Latn-CS" altLang="x-none" sz="54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523468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containersbop-lease-upgrade-h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048" y="0"/>
            <a:ext cx="13035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04800" y="1727731"/>
            <a:ext cx="3996267" cy="3416320"/>
          </a:xfrm>
          <a:prstGeom prst="rect">
            <a:avLst/>
          </a:prstGeom>
          <a:solidFill>
            <a:srgbClr val="F8CBAD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OVERSEA </a:t>
            </a:r>
          </a:p>
          <a:p>
            <a:pPr eaLnBrk="1" hangingPunct="1">
              <a:buFontTx/>
              <a:buNone/>
            </a:pPr>
            <a:r>
              <a:rPr lang="en-US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1.100 CONTAINERS PER YEAR</a:t>
            </a:r>
            <a:endParaRPr lang="en-US" altLang="x-none" sz="5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1315707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 descr="3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04800" y="1727731"/>
            <a:ext cx="3996267" cy="4247317"/>
          </a:xfrm>
          <a:prstGeom prst="rect">
            <a:avLst/>
          </a:prstGeom>
          <a:solidFill>
            <a:srgbClr val="F8CBAD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5400" dirty="0" smtClean="0">
                <a:solidFill>
                  <a:srgbClr val="2F5597"/>
                </a:solidFill>
                <a:latin typeface="Impact"/>
                <a:cs typeface="Impact"/>
              </a:rPr>
              <a:t>YEARLY 1500 WAGONS WITH CONTAINERS OR COAL</a:t>
            </a:r>
            <a:endParaRPr lang="en-US" altLang="x-none" sz="5400" dirty="0">
              <a:solidFill>
                <a:srgbClr val="2F5597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71025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mega-truck-cross-road-germ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04800" y="1727731"/>
            <a:ext cx="3996267" cy="2585323"/>
          </a:xfrm>
          <a:prstGeom prst="rect">
            <a:avLst/>
          </a:prstGeom>
          <a:solidFill>
            <a:srgbClr val="F8CBAD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MINIMUM 50 TRUCK START TO EU DAILY</a:t>
            </a:r>
            <a:endParaRPr lang="en-US" altLang="x-none" sz="5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7157332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7" descr="trucks_on_r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79"/>
            <a:ext cx="12192000" cy="686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04800" y="1727731"/>
            <a:ext cx="3996267" cy="4247317"/>
          </a:xfrm>
          <a:prstGeom prst="rect">
            <a:avLst/>
          </a:prstGeom>
          <a:solidFill>
            <a:srgbClr val="F8CBAD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1400 TRUCKS</a:t>
            </a:r>
          </a:p>
          <a:p>
            <a:pPr eaLnBrk="1" hangingPunct="1">
              <a:buFontTx/>
              <a:buNone/>
            </a:pPr>
            <a:r>
              <a:rPr lang="en-US" altLang="x-none" sz="5400" dirty="0" smtClean="0">
                <a:solidFill>
                  <a:schemeClr val="bg1"/>
                </a:solidFill>
                <a:latin typeface="Impact"/>
                <a:cs typeface="Impact"/>
              </a:rPr>
              <a:t>DAILY TRANSIT THROUGHT PIROT</a:t>
            </a:r>
            <a:endParaRPr lang="en-US" altLang="x-none" sz="5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092336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Z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0" y="3171529"/>
            <a:ext cx="6336599" cy="1015663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6000" dirty="0" smtClean="0">
                <a:solidFill>
                  <a:schemeClr val="bg1"/>
                </a:solidFill>
                <a:latin typeface="Impact"/>
                <a:cs typeface="Impact"/>
              </a:rPr>
              <a:t> Free Zone Pirot</a:t>
            </a:r>
            <a:endParaRPr lang="en-US" altLang="en-US" sz="60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7101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320800"/>
            <a:ext cx="7947377" cy="447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0" y="3854904"/>
            <a:ext cx="3352800" cy="4744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" t="16284" r="29743" b="21553"/>
          <a:stretch/>
        </p:blipFill>
        <p:spPr>
          <a:xfrm>
            <a:off x="-4826000" y="7645400"/>
            <a:ext cx="7400086" cy="368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400" y="-3048000"/>
            <a:ext cx="3341075" cy="4149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8" r="-15329"/>
          <a:stretch/>
        </p:blipFill>
        <p:spPr>
          <a:xfrm>
            <a:off x="6455011" y="7498358"/>
            <a:ext cx="5736989" cy="4092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54836" y="-5657483"/>
            <a:ext cx="8109671" cy="5036533"/>
          </a:xfrm>
          <a:prstGeom prst="rect">
            <a:avLst/>
          </a:prstGeom>
        </p:spPr>
      </p:pic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8839200" y="1412046"/>
            <a:ext cx="3352800" cy="4247317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400" b="1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LOCATION</a:t>
            </a:r>
            <a:r>
              <a:rPr lang="x-none" altLang="en-US" sz="5400" b="1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 </a:t>
            </a:r>
            <a:r>
              <a:rPr lang="en-US" altLang="en-US" sz="5400" b="1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        ON                    THE</a:t>
            </a:r>
            <a:r>
              <a:rPr lang="x-none" altLang="en-US" sz="5400" b="1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 </a:t>
            </a:r>
            <a:r>
              <a:rPr lang="en-US" altLang="en-US" sz="5400" b="1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                  </a:t>
            </a:r>
            <a:r>
              <a:rPr lang="x-none" altLang="en-US" sz="5400" b="1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V</a:t>
            </a:r>
            <a:r>
              <a:rPr lang="en-US" altLang="en-US" sz="5400" b="1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IA</a:t>
            </a:r>
            <a:r>
              <a:rPr lang="x-none" altLang="en-US" sz="5400" b="1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 M</a:t>
            </a:r>
            <a:r>
              <a:rPr lang="en-US" altLang="en-US" sz="5400" b="1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ILITARIS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41641" y="1032759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91739" y="847724"/>
            <a:ext cx="6227575" cy="4532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18208046">
            <a:off x="-2673949" y="-1072931"/>
            <a:ext cx="11218583" cy="742975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40720" y="1455046"/>
            <a:ext cx="3992880" cy="3962400"/>
            <a:chOff x="977247" y="1343138"/>
            <a:chExt cx="1518792" cy="1518792"/>
          </a:xfrm>
          <a:solidFill>
            <a:schemeClr val="accent1">
              <a:lumMod val="75000"/>
              <a:alpha val="44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977247" y="1343138"/>
              <a:ext cx="1518792" cy="1518792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1199669" y="1565560"/>
              <a:ext cx="1073948" cy="10739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kern="1200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Impact"/>
                  <a:cs typeface="Impact"/>
                </a:rPr>
                <a:t>FREE ZONE PIROT</a:t>
              </a:r>
              <a:endParaRPr lang="en-US" sz="5400" b="1" kern="12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  <a:cs typeface="Impac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18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3" descr="via-militaris-dimitrovgrad-1328585176-923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12" descr="Pirot-Via-militaris_deonica pu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203200" y="1472615"/>
            <a:ext cx="2717800" cy="4247317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6000" b="1" dirty="0" smtClean="0">
                <a:solidFill>
                  <a:srgbClr val="3B3838"/>
                </a:solidFill>
                <a:latin typeface="Impact"/>
                <a:cs typeface="Impact"/>
              </a:rPr>
              <a:t> </a:t>
            </a:r>
            <a:r>
              <a:rPr lang="en-US" altLang="en-US" sz="6000" b="1" dirty="0" smtClean="0">
                <a:solidFill>
                  <a:srgbClr val="3B3838"/>
                </a:solidFill>
                <a:latin typeface="Impact"/>
                <a:cs typeface="Impact"/>
              </a:rPr>
              <a:t>OLD ROMAN ROAD</a:t>
            </a:r>
            <a:endParaRPr lang="en-US" altLang="en-US" sz="6000" b="1" dirty="0">
              <a:solidFill>
                <a:srgbClr val="3B3838"/>
              </a:solidFill>
              <a:latin typeface="Impact"/>
              <a:cs typeface="Impact"/>
            </a:endParaRPr>
          </a:p>
          <a:p>
            <a:pPr>
              <a:spcBef>
                <a:spcPct val="50000"/>
              </a:spcBef>
              <a:defRPr/>
            </a:pPr>
            <a:endParaRPr lang="en-US" altLang="en-US" sz="6000" b="1" dirty="0">
              <a:solidFill>
                <a:srgbClr val="3B3838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09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0" y="2110081"/>
            <a:ext cx="4851400" cy="3416320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400" b="1" dirty="0" smtClean="0">
                <a:solidFill>
                  <a:srgbClr val="843C0C"/>
                </a:solidFill>
                <a:latin typeface="Impact"/>
                <a:cs typeface="Impact"/>
              </a:rPr>
              <a:t>UNDER CONSTRUCTION            THIS                               DAYS</a:t>
            </a:r>
            <a:endParaRPr lang="en-US" altLang="en-US" sz="5400" b="1" dirty="0">
              <a:solidFill>
                <a:srgbClr val="843C0C"/>
              </a:solidFill>
              <a:latin typeface="Impact"/>
              <a:cs typeface="Impact"/>
            </a:endParaRPr>
          </a:p>
        </p:txBody>
      </p: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0" y="1167815"/>
            <a:ext cx="8915400" cy="923330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cs typeface="Impact"/>
              </a:rPr>
              <a:t> </a:t>
            </a:r>
            <a:r>
              <a:rPr lang="en-US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cs typeface="Impact"/>
              </a:rPr>
              <a:t>NOW </a:t>
            </a:r>
            <a:r>
              <a:rPr lang="x-none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cs typeface="Impact"/>
              </a:rPr>
              <a:t>P</a:t>
            </a:r>
            <a:r>
              <a:rPr lang="en-US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cs typeface="Impact"/>
              </a:rPr>
              <a:t>AN </a:t>
            </a:r>
            <a:r>
              <a:rPr lang="x-none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cs typeface="Impact"/>
              </a:rPr>
              <a:t>E</a:t>
            </a:r>
            <a:r>
              <a:rPr lang="en-US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cs typeface="Impact"/>
              </a:rPr>
              <a:t>UROPEAN</a:t>
            </a:r>
            <a:r>
              <a:rPr lang="x-none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/>
                <a:cs typeface="Impact"/>
              </a:rPr>
              <a:t> </a:t>
            </a:r>
            <a:r>
              <a:rPr lang="x-none" altLang="en-US" sz="5400" b="1" dirty="0" smtClean="0">
                <a:solidFill>
                  <a:schemeClr val="accent2">
                    <a:lumMod val="50000"/>
                  </a:schemeClr>
                </a:solidFill>
                <a:latin typeface="Impact"/>
                <a:cs typeface="Impact"/>
              </a:rPr>
              <a:t>Corridor X</a:t>
            </a:r>
            <a:endParaRPr lang="en-US" altLang="en-US" sz="5400" b="1" dirty="0">
              <a:solidFill>
                <a:schemeClr val="accent2">
                  <a:lumMod val="50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66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406" t="15268" r="14178" b="18213"/>
          <a:stretch/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0" y="1134721"/>
            <a:ext cx="12192000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x-none" altLang="en-US" sz="7200" dirty="0" smtClean="0">
                <a:solidFill>
                  <a:srgbClr val="3B3838"/>
                </a:solidFill>
                <a:latin typeface="Impact"/>
                <a:cs typeface="Impact"/>
              </a:rPr>
              <a:t>116 ha F</a:t>
            </a:r>
            <a:r>
              <a:rPr lang="en-US" altLang="en-US" sz="7200" dirty="0" smtClean="0">
                <a:solidFill>
                  <a:srgbClr val="3B3838"/>
                </a:solidFill>
                <a:latin typeface="Impact"/>
                <a:cs typeface="Impact"/>
              </a:rPr>
              <a:t>REE</a:t>
            </a:r>
            <a:r>
              <a:rPr lang="x-none" altLang="en-US" sz="7200" dirty="0" smtClean="0">
                <a:solidFill>
                  <a:srgbClr val="3B3838"/>
                </a:solidFill>
                <a:latin typeface="Impact"/>
                <a:cs typeface="Impact"/>
              </a:rPr>
              <a:t> Z</a:t>
            </a:r>
            <a:r>
              <a:rPr lang="en-US" altLang="en-US" sz="7200" dirty="0" smtClean="0">
                <a:solidFill>
                  <a:srgbClr val="3B3838"/>
                </a:solidFill>
                <a:latin typeface="Impact"/>
                <a:cs typeface="Impact"/>
              </a:rPr>
              <a:t>ONE</a:t>
            </a:r>
            <a:r>
              <a:rPr lang="x-none" altLang="en-US" sz="7200" dirty="0" smtClean="0">
                <a:solidFill>
                  <a:srgbClr val="3B3838"/>
                </a:solidFill>
                <a:latin typeface="Impact"/>
                <a:cs typeface="Impact"/>
              </a:rPr>
              <a:t> P</a:t>
            </a:r>
            <a:r>
              <a:rPr lang="en-US" altLang="en-US" sz="7200" dirty="0" smtClean="0">
                <a:solidFill>
                  <a:srgbClr val="3B3838"/>
                </a:solidFill>
                <a:latin typeface="Impact"/>
                <a:cs typeface="Impact"/>
              </a:rPr>
              <a:t>IROT</a:t>
            </a:r>
            <a:endParaRPr lang="en-US" altLang="en-US" sz="7200" dirty="0">
              <a:solidFill>
                <a:srgbClr val="3B3838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8750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1" y="-31561"/>
            <a:ext cx="4749800" cy="6940361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x-none" sz="8000" dirty="0" smtClean="0">
              <a:solidFill>
                <a:schemeClr val="bg1"/>
              </a:solidFill>
              <a:latin typeface="Impact"/>
              <a:cs typeface="Impact"/>
            </a:endParaRPr>
          </a:p>
          <a:p>
            <a:r>
              <a:rPr lang="x-none" sz="7200" dirty="0" smtClean="0">
                <a:solidFill>
                  <a:schemeClr val="bg1"/>
                </a:solidFill>
                <a:latin typeface="Impact"/>
                <a:cs typeface="Impact"/>
              </a:rPr>
              <a:t>Your</a:t>
            </a:r>
          </a:p>
          <a:p>
            <a:r>
              <a:rPr lang="x-none" sz="7200" dirty="0">
                <a:solidFill>
                  <a:schemeClr val="bg1"/>
                </a:solidFill>
                <a:latin typeface="Impact"/>
                <a:cs typeface="Impact"/>
              </a:rPr>
              <a:t>Free Zone </a:t>
            </a:r>
            <a:r>
              <a:rPr lang="x-none" sz="7200" dirty="0" smtClean="0">
                <a:solidFill>
                  <a:schemeClr val="bg1"/>
                </a:solidFill>
                <a:latin typeface="Impact"/>
                <a:cs typeface="Impact"/>
              </a:rPr>
              <a:t>Pirot</a:t>
            </a:r>
            <a:endParaRPr lang="x-none" sz="1100" dirty="0">
              <a:solidFill>
                <a:srgbClr val="FFC000"/>
              </a:solidFill>
              <a:latin typeface="Impact"/>
              <a:cs typeface="Impact"/>
            </a:endParaRPr>
          </a:p>
          <a:p>
            <a:r>
              <a:rPr lang="x-none" sz="7200" dirty="0" smtClean="0">
                <a:solidFill>
                  <a:schemeClr val="bg1"/>
                </a:solidFill>
                <a:latin typeface="Impact"/>
                <a:cs typeface="Impact"/>
              </a:rPr>
              <a:t>Business</a:t>
            </a:r>
          </a:p>
          <a:p>
            <a:endParaRPr lang="x-none" sz="1100" dirty="0">
              <a:solidFill>
                <a:schemeClr val="bg1"/>
              </a:solidFill>
              <a:latin typeface="Impact"/>
              <a:cs typeface="Impact"/>
            </a:endParaRPr>
          </a:p>
          <a:p>
            <a:endParaRPr lang="x-none" sz="1100" dirty="0" smtClean="0">
              <a:solidFill>
                <a:schemeClr val="bg1"/>
              </a:solidFill>
              <a:latin typeface="Impact"/>
              <a:cs typeface="Impact"/>
            </a:endParaRPr>
          </a:p>
          <a:p>
            <a:endParaRPr lang="x-none" sz="1100" dirty="0">
              <a:solidFill>
                <a:schemeClr val="bg1"/>
              </a:solidFill>
              <a:latin typeface="Impact"/>
              <a:cs typeface="Impact"/>
            </a:endParaRPr>
          </a:p>
          <a:p>
            <a:endParaRPr lang="x-none" sz="1100" dirty="0" smtClean="0">
              <a:solidFill>
                <a:schemeClr val="bg1"/>
              </a:solidFill>
              <a:latin typeface="Impact"/>
              <a:cs typeface="Impact"/>
            </a:endParaRPr>
          </a:p>
          <a:p>
            <a:endParaRPr lang="x-none" sz="1100" dirty="0" smtClean="0">
              <a:solidFill>
                <a:schemeClr val="bg1"/>
              </a:solidFill>
              <a:latin typeface="Impact"/>
              <a:cs typeface="Impact"/>
            </a:endParaRPr>
          </a:p>
          <a:p>
            <a:endParaRPr lang="x-none" sz="1100" dirty="0">
              <a:solidFill>
                <a:schemeClr val="bg1"/>
              </a:solidFill>
              <a:latin typeface="Impact"/>
              <a:cs typeface="Impact"/>
            </a:endParaRPr>
          </a:p>
          <a:p>
            <a:endParaRPr lang="x-none" sz="11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830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8" y="0"/>
            <a:ext cx="10461523" cy="6888300"/>
          </a:xfrm>
          <a:prstGeom prst="rect">
            <a:avLst/>
          </a:prstGeom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0" y="4649263"/>
            <a:ext cx="8686800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7200" dirty="0" smtClean="0">
                <a:latin typeface="Impact"/>
                <a:cs typeface="Impact"/>
              </a:rPr>
              <a:t>  Production </a:t>
            </a:r>
            <a:r>
              <a:rPr lang="x-none" altLang="en-US" sz="7200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FREE</a:t>
            </a:r>
            <a:endParaRPr lang="en-US" altLang="en-US" sz="7200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5523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0" y="4108489"/>
            <a:ext cx="4978400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7200" dirty="0" smtClean="0">
                <a:latin typeface="Impact"/>
                <a:cs typeface="Impact"/>
              </a:rPr>
              <a:t> Trade </a:t>
            </a:r>
            <a:r>
              <a:rPr lang="x-none" altLang="en-US" sz="7200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FREE</a:t>
            </a:r>
            <a:endParaRPr lang="en-US" altLang="en-US" sz="7200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5230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0" y="4108489"/>
            <a:ext cx="7482840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7200" dirty="0" smtClean="0">
                <a:latin typeface="Impact"/>
                <a:cs typeface="Impact"/>
              </a:rPr>
              <a:t> Building </a:t>
            </a:r>
            <a:r>
              <a:rPr lang="x-none" altLang="en-US" sz="7200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FREE</a:t>
            </a:r>
            <a:endParaRPr lang="en-US" altLang="en-US" sz="7200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555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0" y="4108489"/>
            <a:ext cx="6654800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7200" b="1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 </a:t>
            </a:r>
            <a:r>
              <a:rPr lang="x-none" altLang="en-US" sz="7200" b="1" dirty="0" smtClean="0">
                <a:latin typeface="Impact"/>
                <a:cs typeface="Impact"/>
              </a:rPr>
              <a:t>Building </a:t>
            </a:r>
            <a:r>
              <a:rPr lang="x-none" altLang="en-US" sz="7200" b="1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&amp; FAST</a:t>
            </a:r>
            <a:endParaRPr lang="en-US" altLang="en-US" sz="7200" b="1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4722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0" y="1334809"/>
            <a:ext cx="6807200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7200" dirty="0" smtClean="0">
                <a:latin typeface="Impact"/>
                <a:cs typeface="Impact"/>
              </a:rPr>
              <a:t> Logistic </a:t>
            </a:r>
            <a:r>
              <a:rPr lang="x-none" altLang="en-US" sz="7200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ON TIME</a:t>
            </a:r>
            <a:endParaRPr lang="en-US" altLang="en-US" sz="7200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6369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0" y="4311689"/>
            <a:ext cx="6756400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7200" smtClean="0">
                <a:latin typeface="Impact"/>
                <a:cs typeface="Impact"/>
              </a:rPr>
              <a:t>   Services </a:t>
            </a:r>
            <a:r>
              <a:rPr lang="x-none" altLang="en-US" sz="720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CHEAP</a:t>
            </a:r>
            <a:endParaRPr lang="en-US" altLang="en-US" sz="720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1556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"/>
          <a:stretch>
            <a:fillRect/>
          </a:stretch>
        </p:blipFill>
        <p:spPr bwMode="auto">
          <a:xfrm>
            <a:off x="0" y="0"/>
            <a:ext cx="12496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Oval 3"/>
          <p:cNvSpPr>
            <a:spLocks noChangeArrowheads="1"/>
          </p:cNvSpPr>
          <p:nvPr/>
        </p:nvSpPr>
        <p:spPr bwMode="auto">
          <a:xfrm>
            <a:off x="5975351" y="4057650"/>
            <a:ext cx="186267" cy="1381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0916" name="Oval 4"/>
          <p:cNvSpPr>
            <a:spLocks noChangeArrowheads="1"/>
          </p:cNvSpPr>
          <p:nvPr/>
        </p:nvSpPr>
        <p:spPr bwMode="auto">
          <a:xfrm>
            <a:off x="6959600" y="3676651"/>
            <a:ext cx="186267" cy="1381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GB" sz="2400">
              <a:solidFill>
                <a:srgbClr val="FFFF00"/>
              </a:solidFill>
            </a:endParaRPr>
          </a:p>
        </p:txBody>
      </p:sp>
      <p:sp>
        <p:nvSpPr>
          <p:cNvPr id="57349" name="Oval 5"/>
          <p:cNvSpPr>
            <a:spLocks noChangeArrowheads="1"/>
          </p:cNvSpPr>
          <p:nvPr/>
        </p:nvSpPr>
        <p:spPr bwMode="auto">
          <a:xfrm>
            <a:off x="7092950" y="4724401"/>
            <a:ext cx="186267" cy="1381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8688917" y="3860801"/>
            <a:ext cx="186267" cy="1381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GB" sz="2400">
              <a:solidFill>
                <a:srgbClr val="99FF99"/>
              </a:solidFill>
            </a:endParaRPr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8879417" y="3573463"/>
            <a:ext cx="186267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9124951" y="4370388"/>
            <a:ext cx="186267" cy="13811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359400" y="3990976"/>
            <a:ext cx="933451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>
                <a:solidFill>
                  <a:srgbClr val="FF3300"/>
                </a:solidFill>
              </a:rPr>
              <a:t>BAR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6671733" y="4886326"/>
            <a:ext cx="1890184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>
                <a:solidFill>
                  <a:srgbClr val="FF3300"/>
                </a:solidFill>
              </a:rPr>
              <a:t>THESSALONIKI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8879418" y="3789364"/>
            <a:ext cx="1119716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>
                <a:solidFill>
                  <a:srgbClr val="FF3300"/>
                </a:solidFill>
              </a:rPr>
              <a:t>BURGAS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9169400" y="3573463"/>
            <a:ext cx="933451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>
                <a:solidFill>
                  <a:srgbClr val="FF3300"/>
                </a:solidFill>
              </a:rPr>
              <a:t>VARNA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8913285" y="4075114"/>
            <a:ext cx="1119716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>
                <a:solidFill>
                  <a:srgbClr val="FF3300"/>
                </a:solidFill>
              </a:rPr>
              <a:t>ISTANBUL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 flipV="1">
            <a:off x="7344834" y="3695701"/>
            <a:ext cx="1344084" cy="9366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7056967" y="3933826"/>
            <a:ext cx="129117" cy="7905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>
            <a:off x="7198785" y="3860801"/>
            <a:ext cx="1866900" cy="5810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 flipH="1">
            <a:off x="6174318" y="3789364"/>
            <a:ext cx="594783" cy="257175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0930" name="Freeform 18"/>
          <p:cNvSpPr>
            <a:spLocks/>
          </p:cNvSpPr>
          <p:nvPr/>
        </p:nvSpPr>
        <p:spPr bwMode="auto">
          <a:xfrm>
            <a:off x="5615518" y="3873500"/>
            <a:ext cx="3060700" cy="1042988"/>
          </a:xfrm>
          <a:custGeom>
            <a:avLst/>
            <a:gdLst>
              <a:gd name="T0" fmla="*/ 0 w 1392"/>
              <a:gd name="T1" fmla="*/ 2147483647 h 784"/>
              <a:gd name="T2" fmla="*/ 2147483647 w 1392"/>
              <a:gd name="T3" fmla="*/ 2147483647 h 784"/>
              <a:gd name="T4" fmla="*/ 2147483647 w 1392"/>
              <a:gd name="T5" fmla="*/ 2147483647 h 784"/>
              <a:gd name="T6" fmla="*/ 0 60000 65536"/>
              <a:gd name="T7" fmla="*/ 0 60000 65536"/>
              <a:gd name="T8" fmla="*/ 0 60000 65536"/>
              <a:gd name="T9" fmla="*/ 0 w 1392"/>
              <a:gd name="T10" fmla="*/ 0 h 784"/>
              <a:gd name="T11" fmla="*/ 1392 w 1392"/>
              <a:gd name="T12" fmla="*/ 784 h 7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2" h="784">
                <a:moveTo>
                  <a:pt x="0" y="784"/>
                </a:moveTo>
                <a:cubicBezTo>
                  <a:pt x="124" y="504"/>
                  <a:pt x="248" y="224"/>
                  <a:pt x="480" y="112"/>
                </a:cubicBezTo>
                <a:cubicBezTo>
                  <a:pt x="712" y="0"/>
                  <a:pt x="1248" y="112"/>
                  <a:pt x="1392" y="112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0931" name="Freeform 19"/>
          <p:cNvSpPr>
            <a:spLocks/>
          </p:cNvSpPr>
          <p:nvPr/>
        </p:nvSpPr>
        <p:spPr bwMode="auto">
          <a:xfrm flipH="1">
            <a:off x="3299884" y="1773239"/>
            <a:ext cx="3852333" cy="2808287"/>
          </a:xfrm>
          <a:custGeom>
            <a:avLst/>
            <a:gdLst>
              <a:gd name="T0" fmla="*/ 0 w 1392"/>
              <a:gd name="T1" fmla="*/ 2147483647 h 784"/>
              <a:gd name="T2" fmla="*/ 2147483647 w 1392"/>
              <a:gd name="T3" fmla="*/ 2147483647 h 784"/>
              <a:gd name="T4" fmla="*/ 2147483647 w 1392"/>
              <a:gd name="T5" fmla="*/ 2147483647 h 784"/>
              <a:gd name="T6" fmla="*/ 0 60000 65536"/>
              <a:gd name="T7" fmla="*/ 0 60000 65536"/>
              <a:gd name="T8" fmla="*/ 0 60000 65536"/>
              <a:gd name="T9" fmla="*/ 0 w 1392"/>
              <a:gd name="T10" fmla="*/ 0 h 784"/>
              <a:gd name="T11" fmla="*/ 1392 w 1392"/>
              <a:gd name="T12" fmla="*/ 784 h 7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2" h="784">
                <a:moveTo>
                  <a:pt x="0" y="784"/>
                </a:moveTo>
                <a:cubicBezTo>
                  <a:pt x="124" y="504"/>
                  <a:pt x="248" y="224"/>
                  <a:pt x="480" y="112"/>
                </a:cubicBezTo>
                <a:cubicBezTo>
                  <a:pt x="712" y="0"/>
                  <a:pt x="1248" y="112"/>
                  <a:pt x="1392" y="112"/>
                </a:cubicBezTo>
              </a:path>
            </a:pathLst>
          </a:custGeom>
          <a:noFill/>
          <a:ln w="57150">
            <a:solidFill>
              <a:srgbClr val="FFCC66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0932" name="Text Box 20"/>
          <p:cNvSpPr txBox="1">
            <a:spLocks noChangeArrowheads="1"/>
          </p:cNvSpPr>
          <p:nvPr/>
        </p:nvSpPr>
        <p:spPr bwMode="auto">
          <a:xfrm>
            <a:off x="5151967" y="4300538"/>
            <a:ext cx="1712384" cy="284162"/>
          </a:xfrm>
          <a:prstGeom prst="rect">
            <a:avLst/>
          </a:prstGeom>
          <a:solidFill>
            <a:srgbClr val="000066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200" b="1">
                <a:solidFill>
                  <a:srgbClr val="FFFF00"/>
                </a:solidFill>
              </a:rPr>
              <a:t>CORRIDOR 8</a:t>
            </a:r>
            <a:r>
              <a:rPr lang="en-US" sz="12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190933" name="Freeform 21"/>
          <p:cNvSpPr>
            <a:spLocks/>
          </p:cNvSpPr>
          <p:nvPr/>
        </p:nvSpPr>
        <p:spPr bwMode="auto">
          <a:xfrm>
            <a:off x="6576485" y="3068638"/>
            <a:ext cx="2400300" cy="787400"/>
          </a:xfrm>
          <a:custGeom>
            <a:avLst/>
            <a:gdLst>
              <a:gd name="T0" fmla="*/ 0 w 1104"/>
              <a:gd name="T1" fmla="*/ 0 h 448"/>
              <a:gd name="T2" fmla="*/ 2147483647 w 1104"/>
              <a:gd name="T3" fmla="*/ 2147483647 h 448"/>
              <a:gd name="T4" fmla="*/ 2147483647 w 1104"/>
              <a:gd name="T5" fmla="*/ 2147483647 h 448"/>
              <a:gd name="T6" fmla="*/ 0 60000 65536"/>
              <a:gd name="T7" fmla="*/ 0 60000 65536"/>
              <a:gd name="T8" fmla="*/ 0 60000 65536"/>
              <a:gd name="T9" fmla="*/ 0 w 1104"/>
              <a:gd name="T10" fmla="*/ 0 h 448"/>
              <a:gd name="T11" fmla="*/ 1104 w 1104"/>
              <a:gd name="T12" fmla="*/ 448 h 4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4" h="448">
                <a:moveTo>
                  <a:pt x="0" y="0"/>
                </a:moveTo>
                <a:cubicBezTo>
                  <a:pt x="100" y="160"/>
                  <a:pt x="200" y="320"/>
                  <a:pt x="384" y="384"/>
                </a:cubicBezTo>
                <a:cubicBezTo>
                  <a:pt x="568" y="448"/>
                  <a:pt x="836" y="416"/>
                  <a:pt x="1104" y="384"/>
                </a:cubicBezTo>
              </a:path>
            </a:pathLst>
          </a:custGeom>
          <a:noFill/>
          <a:ln w="57150">
            <a:solidFill>
              <a:srgbClr val="FF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0935" name="Line 23"/>
          <p:cNvSpPr>
            <a:spLocks noChangeShapeType="1"/>
          </p:cNvSpPr>
          <p:nvPr/>
        </p:nvSpPr>
        <p:spPr bwMode="auto">
          <a:xfrm>
            <a:off x="7344833" y="2060575"/>
            <a:ext cx="0" cy="2592388"/>
          </a:xfrm>
          <a:prstGeom prst="line">
            <a:avLst/>
          </a:prstGeom>
          <a:noFill/>
          <a:ln w="57150">
            <a:solidFill>
              <a:srgbClr val="FFCC66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0936" name="Text Box 24"/>
          <p:cNvSpPr txBox="1">
            <a:spLocks noChangeArrowheads="1"/>
          </p:cNvSpPr>
          <p:nvPr/>
        </p:nvSpPr>
        <p:spPr bwMode="auto">
          <a:xfrm>
            <a:off x="5232400" y="2852738"/>
            <a:ext cx="1771651" cy="284162"/>
          </a:xfrm>
          <a:prstGeom prst="rect">
            <a:avLst/>
          </a:prstGeom>
          <a:solidFill>
            <a:srgbClr val="000066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200" b="1">
                <a:solidFill>
                  <a:srgbClr val="FFFF00"/>
                </a:solidFill>
              </a:rPr>
              <a:t>CORRIDOR 10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1190937" name="Text Box 25"/>
          <p:cNvSpPr txBox="1">
            <a:spLocks noChangeArrowheads="1"/>
          </p:cNvSpPr>
          <p:nvPr/>
        </p:nvSpPr>
        <p:spPr bwMode="auto">
          <a:xfrm>
            <a:off x="7152218" y="2492376"/>
            <a:ext cx="1771649" cy="284163"/>
          </a:xfrm>
          <a:prstGeom prst="rect">
            <a:avLst/>
          </a:prstGeom>
          <a:solidFill>
            <a:srgbClr val="000066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200" b="1">
                <a:solidFill>
                  <a:srgbClr val="FFFF00"/>
                </a:solidFill>
              </a:rPr>
              <a:t>CORRIDOR </a:t>
            </a:r>
            <a:r>
              <a:rPr lang="sr-Latn-CS" sz="1200" b="1">
                <a:solidFill>
                  <a:srgbClr val="FFFF00"/>
                </a:solidFill>
              </a:rPr>
              <a:t>4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57369" name="Text Box 26"/>
          <p:cNvSpPr txBox="1">
            <a:spLocks noChangeArrowheads="1"/>
          </p:cNvSpPr>
          <p:nvPr/>
        </p:nvSpPr>
        <p:spPr bwMode="auto">
          <a:xfrm>
            <a:off x="9359901" y="3284539"/>
            <a:ext cx="1536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sr-Latn-CS" sz="1000" b="1">
                <a:solidFill>
                  <a:srgbClr val="FF3300"/>
                </a:solidFill>
              </a:rPr>
              <a:t>CONSTANTZA</a:t>
            </a:r>
            <a:endParaRPr lang="en-US" sz="1000" b="1">
              <a:solidFill>
                <a:srgbClr val="FF3300"/>
              </a:solidFill>
            </a:endParaRPr>
          </a:p>
        </p:txBody>
      </p:sp>
      <p:sp>
        <p:nvSpPr>
          <p:cNvPr id="57370" name="Oval 27"/>
          <p:cNvSpPr>
            <a:spLocks noChangeArrowheads="1"/>
          </p:cNvSpPr>
          <p:nvPr/>
        </p:nvSpPr>
        <p:spPr bwMode="auto">
          <a:xfrm>
            <a:off x="9072033" y="3284538"/>
            <a:ext cx="186267" cy="1381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1" name="Text Box 28"/>
          <p:cNvSpPr txBox="1">
            <a:spLocks noChangeArrowheads="1"/>
          </p:cNvSpPr>
          <p:nvPr/>
        </p:nvSpPr>
        <p:spPr bwMode="auto">
          <a:xfrm>
            <a:off x="6191251" y="3268663"/>
            <a:ext cx="201718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FZ  PIROT</a:t>
            </a:r>
          </a:p>
        </p:txBody>
      </p:sp>
      <p:sp>
        <p:nvSpPr>
          <p:cNvPr id="57372" name="Text Box 29"/>
          <p:cNvSpPr txBox="1">
            <a:spLocks noChangeArrowheads="1"/>
          </p:cNvSpPr>
          <p:nvPr/>
        </p:nvSpPr>
        <p:spPr bwMode="auto">
          <a:xfrm>
            <a:off x="304800" y="2009775"/>
            <a:ext cx="3759200" cy="3416320"/>
          </a:xfrm>
          <a:prstGeom prst="rect">
            <a:avLst/>
          </a:prstGeom>
          <a:solidFill>
            <a:schemeClr val="accent5">
              <a:lumMod val="75000"/>
              <a:alpha val="5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sr-Latn-CS" sz="5400" b="1" dirty="0" smtClean="0">
                <a:solidFill>
                  <a:srgbClr val="FFC000"/>
                </a:solidFill>
                <a:latin typeface="Impact"/>
                <a:cs typeface="Impact"/>
              </a:rPr>
              <a:t>NATURAL LOGISTIC CENTER</a:t>
            </a:r>
          </a:p>
          <a:p>
            <a:pPr eaLnBrk="1" hangingPunct="1">
              <a:buFontTx/>
              <a:buNone/>
            </a:pPr>
            <a:endParaRPr lang="en-US" sz="5400" b="1" dirty="0">
              <a:solidFill>
                <a:srgbClr val="FFC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46687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9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9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9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0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90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9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90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90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0916" grpId="0" animBg="1"/>
      <p:bldP spid="1190930" grpId="0" animBg="1"/>
      <p:bldP spid="1190931" grpId="0" animBg="1"/>
      <p:bldP spid="1190932" grpId="0" animBg="1" autoUpdateAnimBg="0"/>
      <p:bldP spid="1190933" grpId="0" animBg="1"/>
      <p:bldP spid="1190935" grpId="0" animBg="1"/>
      <p:bldP spid="1190936" grpId="0" animBg="1" autoUpdateAnimBg="0"/>
      <p:bldP spid="1190937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rotski-cilimi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818148"/>
            <a:ext cx="10094347" cy="5335584"/>
          </a:xfrm>
          <a:prstGeom prst="rect">
            <a:avLst/>
          </a:prstGeom>
        </p:spPr>
      </p:pic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0" y="4018419"/>
            <a:ext cx="10337800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6000" dirty="0" smtClean="0">
                <a:solidFill>
                  <a:srgbClr val="767171"/>
                </a:solidFill>
                <a:latin typeface="Impact"/>
                <a:cs typeface="Impact"/>
              </a:rPr>
              <a:t> </a:t>
            </a:r>
            <a:r>
              <a:rPr lang="en-US" altLang="en-US" sz="6000" dirty="0" smtClean="0">
                <a:solidFill>
                  <a:srgbClr val="767171"/>
                </a:solidFill>
                <a:latin typeface="Impact"/>
                <a:cs typeface="Impact"/>
              </a:rPr>
              <a:t>INCENTIVES IN FREE</a:t>
            </a:r>
            <a:r>
              <a:rPr lang="x-none" altLang="en-US" sz="6000" dirty="0" smtClean="0">
                <a:solidFill>
                  <a:srgbClr val="767171"/>
                </a:solidFill>
                <a:latin typeface="Impact"/>
                <a:cs typeface="Impact"/>
              </a:rPr>
              <a:t> </a:t>
            </a:r>
            <a:r>
              <a:rPr lang="en-US" altLang="en-US" sz="6000" dirty="0" smtClean="0">
                <a:solidFill>
                  <a:srgbClr val="767171"/>
                </a:solidFill>
                <a:latin typeface="Impact"/>
                <a:cs typeface="Impact"/>
              </a:rPr>
              <a:t>ZONE PIROT</a:t>
            </a:r>
            <a:endParaRPr lang="en-US" altLang="en-US" sz="6000" dirty="0">
              <a:solidFill>
                <a:srgbClr val="767171"/>
              </a:solidFill>
              <a:latin typeface="Impact"/>
              <a:cs typeface="Impact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1762406" y="1939001"/>
            <a:ext cx="1234794" cy="661950"/>
          </a:xfrm>
          <a:prstGeom prst="rect">
            <a:avLst/>
          </a:prstGeom>
          <a:noFill/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rgbClr val="FFFFFF"/>
                </a:solidFill>
                <a:latin typeface="Impact" panose="020B0806030902050204" pitchFamily="34" charset="0"/>
              </a:rPr>
              <a:t>State </a:t>
            </a:r>
            <a:br>
              <a:rPr lang="sr-Latn-CS" sz="3600" dirty="0" smtClean="0">
                <a:solidFill>
                  <a:srgbClr val="FFFFFF"/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4518428" y="1755422"/>
            <a:ext cx="2582283" cy="889000"/>
          </a:xfrm>
          <a:prstGeom prst="rect">
            <a:avLst/>
          </a:prstGeom>
          <a:noFill/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rgbClr val="FFFFFF"/>
                </a:solidFill>
                <a:latin typeface="Impact" panose="020B0806030902050204" pitchFamily="34" charset="0"/>
              </a:rPr>
              <a:t>Municipality</a:t>
            </a:r>
            <a:r>
              <a:rPr lang="sr-Latn-CS" sz="6000" dirty="0" smtClean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br>
              <a:rPr lang="sr-Latn-CS" sz="6000" dirty="0" smtClean="0">
                <a:solidFill>
                  <a:srgbClr val="FFFFFF"/>
                </a:solidFill>
                <a:latin typeface="Impact" panose="020B0806030902050204" pitchFamily="34" charset="0"/>
              </a:rPr>
            </a:br>
            <a:endParaRPr lang="en-US" sz="60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8168850" y="2026490"/>
            <a:ext cx="2008083" cy="661950"/>
          </a:xfrm>
          <a:prstGeom prst="rect">
            <a:avLst/>
          </a:prstGeom>
          <a:noFill/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>
                <a:solidFill>
                  <a:srgbClr val="FFFFFF"/>
                </a:solidFill>
                <a:latin typeface="Impact" panose="020B0806030902050204" pitchFamily="34" charset="0"/>
              </a:rPr>
              <a:t>S</a:t>
            </a:r>
            <a:r>
              <a:rPr lang="sr-Latn-CS" sz="3600" dirty="0" smtClean="0">
                <a:solidFill>
                  <a:srgbClr val="FFFFFF"/>
                </a:solidFill>
                <a:latin typeface="Impact" panose="020B0806030902050204" pitchFamily="34" charset="0"/>
              </a:rPr>
              <a:t>ervices </a:t>
            </a:r>
            <a:br>
              <a:rPr lang="sr-Latn-CS" sz="3600" dirty="0" smtClean="0">
                <a:solidFill>
                  <a:srgbClr val="FFFFFF"/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2025878"/>
            <a:ext cx="1846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None/>
            </a:pPr>
            <a:endParaRPr lang="en-US" sz="800" b="1" i="1" u="sng"/>
          </a:p>
        </p:txBody>
      </p:sp>
      <p:grpSp>
        <p:nvGrpSpPr>
          <p:cNvPr id="2" name="Group 1"/>
          <p:cNvGrpSpPr/>
          <p:nvPr/>
        </p:nvGrpSpPr>
        <p:grpSpPr>
          <a:xfrm>
            <a:off x="717551" y="457200"/>
            <a:ext cx="10659533" cy="6400800"/>
            <a:chOff x="1174751" y="1111250"/>
            <a:chExt cx="10659533" cy="5108576"/>
          </a:xfrm>
        </p:grpSpPr>
        <p:pic>
          <p:nvPicPr>
            <p:cNvPr id="36869" name="Picture 10" descr="541px-EU_Globe_No_Borde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667" y="1133475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0" name="Picture 11" descr="EF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1517" y="1111250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12" descr="CEFTA_Globe_No_Borde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751" y="3654425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13" descr="600px-Turkey_(orthographic_projection)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151" y="3654425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Picture 14" descr="541px-Russian_Federation_(orthographic_projection)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3117" y="1111250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15" descr="541px-Kazakhstan_(orthographic_projection)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3333" y="1111250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16" descr="Belorussi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667" y="3654425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Picture 17" descr="541px-United_States_(orthographic_projection)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5884" y="3654425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7" name="Text Box 20"/>
            <p:cNvSpPr txBox="1">
              <a:spLocks noChangeArrowheads="1"/>
            </p:cNvSpPr>
            <p:nvPr/>
          </p:nvSpPr>
          <p:spPr bwMode="auto">
            <a:xfrm>
              <a:off x="4341284" y="2889250"/>
              <a:ext cx="2032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 b="1" i="1" u="sng">
                  <a:solidFill>
                    <a:srgbClr val="003399"/>
                  </a:solidFill>
                  <a:latin typeface="Calibri" charset="0"/>
                </a:rPr>
                <a:t>EFTA</a:t>
              </a:r>
            </a:p>
          </p:txBody>
        </p:sp>
        <p:sp>
          <p:nvSpPr>
            <p:cNvPr id="36878" name="Text Box 22"/>
            <p:cNvSpPr txBox="1">
              <a:spLocks noChangeArrowheads="1"/>
            </p:cNvSpPr>
            <p:nvPr/>
          </p:nvSpPr>
          <p:spPr bwMode="auto">
            <a:xfrm>
              <a:off x="4279900" y="5589588"/>
              <a:ext cx="2032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 b="1" i="1" u="sng">
                  <a:solidFill>
                    <a:srgbClr val="003399"/>
                  </a:solidFill>
                  <a:latin typeface="Calibri" charset="0"/>
                </a:rPr>
                <a:t>Turkey</a:t>
              </a:r>
            </a:p>
          </p:txBody>
        </p:sp>
        <p:sp>
          <p:nvSpPr>
            <p:cNvPr id="36879" name="Text Box 23"/>
            <p:cNvSpPr txBox="1">
              <a:spLocks noChangeArrowheads="1"/>
            </p:cNvSpPr>
            <p:nvPr/>
          </p:nvSpPr>
          <p:spPr bwMode="auto">
            <a:xfrm>
              <a:off x="7101417" y="5589588"/>
              <a:ext cx="2032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 b="1" i="1" u="sng">
                  <a:solidFill>
                    <a:srgbClr val="003399"/>
                  </a:solidFill>
                  <a:latin typeface="Calibri" charset="0"/>
                </a:rPr>
                <a:t>Belorussia</a:t>
              </a:r>
            </a:p>
          </p:txBody>
        </p:sp>
        <p:sp>
          <p:nvSpPr>
            <p:cNvPr id="36880" name="Text Box 24"/>
            <p:cNvSpPr txBox="1">
              <a:spLocks noChangeArrowheads="1"/>
            </p:cNvSpPr>
            <p:nvPr/>
          </p:nvSpPr>
          <p:spPr bwMode="auto">
            <a:xfrm>
              <a:off x="7092951" y="3001963"/>
              <a:ext cx="2032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 b="1" i="1" u="sng">
                  <a:solidFill>
                    <a:srgbClr val="003399"/>
                  </a:solidFill>
                  <a:latin typeface="Calibri" charset="0"/>
                </a:rPr>
                <a:t>Russia</a:t>
              </a:r>
            </a:p>
          </p:txBody>
        </p:sp>
        <p:sp>
          <p:nvSpPr>
            <p:cNvPr id="36881" name="Text Box 25"/>
            <p:cNvSpPr txBox="1">
              <a:spLocks noChangeArrowheads="1"/>
            </p:cNvSpPr>
            <p:nvPr/>
          </p:nvSpPr>
          <p:spPr bwMode="auto">
            <a:xfrm>
              <a:off x="9673167" y="3068638"/>
              <a:ext cx="2032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 b="1" i="1" u="sng">
                  <a:solidFill>
                    <a:srgbClr val="003399"/>
                  </a:solidFill>
                  <a:latin typeface="Calibri" charset="0"/>
                </a:rPr>
                <a:t>Kazakhstan</a:t>
              </a:r>
            </a:p>
          </p:txBody>
        </p:sp>
        <p:sp>
          <p:nvSpPr>
            <p:cNvPr id="36882" name="Text Box 26"/>
            <p:cNvSpPr txBox="1">
              <a:spLocks noChangeArrowheads="1"/>
            </p:cNvSpPr>
            <p:nvPr/>
          </p:nvSpPr>
          <p:spPr bwMode="auto">
            <a:xfrm>
              <a:off x="9802284" y="5638801"/>
              <a:ext cx="20320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 b="1" i="1" u="sng">
                  <a:solidFill>
                    <a:srgbClr val="003399"/>
                  </a:solidFill>
                  <a:latin typeface="Calibri" charset="0"/>
                </a:rPr>
                <a:t>USA – preff. trade regime</a:t>
              </a:r>
            </a:p>
          </p:txBody>
        </p:sp>
        <p:sp>
          <p:nvSpPr>
            <p:cNvPr id="36883" name="Text Box 19"/>
            <p:cNvSpPr txBox="1">
              <a:spLocks noChangeArrowheads="1"/>
            </p:cNvSpPr>
            <p:nvPr/>
          </p:nvSpPr>
          <p:spPr bwMode="auto">
            <a:xfrm>
              <a:off x="1511300" y="2979739"/>
              <a:ext cx="203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 b="1" i="1" u="sng">
                  <a:solidFill>
                    <a:srgbClr val="003399"/>
                  </a:solidFill>
                  <a:latin typeface="Calibri" charset="0"/>
                </a:rPr>
                <a:t>European Union</a:t>
              </a:r>
            </a:p>
          </p:txBody>
        </p:sp>
        <p:sp>
          <p:nvSpPr>
            <p:cNvPr id="36884" name="Text Box 21"/>
            <p:cNvSpPr txBox="1">
              <a:spLocks noChangeArrowheads="1"/>
            </p:cNvSpPr>
            <p:nvPr/>
          </p:nvSpPr>
          <p:spPr bwMode="auto">
            <a:xfrm>
              <a:off x="1401233" y="5567363"/>
              <a:ext cx="2032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 b="1" i="1" u="sng">
                  <a:solidFill>
                    <a:srgbClr val="003399"/>
                  </a:solidFill>
                  <a:latin typeface="Calibri" charset="0"/>
                </a:rPr>
                <a:t>CEFTA</a:t>
              </a:r>
            </a:p>
          </p:txBody>
        </p:sp>
      </p:grp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3212050"/>
            <a:ext cx="9042400" cy="1193800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  <a:extLst/>
        </p:spPr>
        <p:txBody>
          <a:bodyPr anchor="ctr"/>
          <a:lstStyle/>
          <a:p>
            <a:pPr marL="0" lvl="1" eaLnBrk="0" hangingPunct="0"/>
            <a:r>
              <a:rPr lang="en-US" sz="4800" dirty="0" smtClean="0">
                <a:solidFill>
                  <a:schemeClr val="bg1"/>
                </a:solidFill>
                <a:latin typeface="Impact" panose="020B0806030902050204" pitchFamily="34" charset="0"/>
                <a:ea typeface="ＭＳ Ｐゴシック" pitchFamily="34" charset="-128"/>
              </a:rPr>
              <a:t> Easy </a:t>
            </a:r>
            <a:r>
              <a:rPr lang="en-US" sz="4800" dirty="0" err="1">
                <a:solidFill>
                  <a:schemeClr val="bg1"/>
                </a:solidFill>
                <a:latin typeface="Impact" panose="020B0806030902050204" pitchFamily="34" charset="0"/>
                <a:ea typeface="ＭＳ Ｐゴシック" pitchFamily="34" charset="-128"/>
              </a:rPr>
              <a:t>accesss</a:t>
            </a:r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  <a:ea typeface="ＭＳ Ｐゴシック" pitchFamily="34" charset="-128"/>
              </a:rPr>
              <a:t> </a:t>
            </a:r>
            <a:r>
              <a:rPr lang="en-US" sz="4800">
                <a:solidFill>
                  <a:schemeClr val="bg1"/>
                </a:solidFill>
                <a:latin typeface="Impact" panose="020B0806030902050204" pitchFamily="34" charset="0"/>
                <a:ea typeface="ＭＳ Ｐゴシック" pitchFamily="34" charset="-128"/>
              </a:rPr>
              <a:t>to </a:t>
            </a:r>
            <a:r>
              <a:rPr lang="x-none" sz="4800" smtClean="0">
                <a:solidFill>
                  <a:schemeClr val="bg1"/>
                </a:solidFill>
                <a:latin typeface="Impact" panose="020B0806030902050204" pitchFamily="34" charset="0"/>
                <a:ea typeface="ＭＳ Ｐゴシック" pitchFamily="34" charset="-128"/>
              </a:rPr>
              <a:t>f</a:t>
            </a:r>
            <a:r>
              <a:rPr lang="en-US" sz="4800" smtClean="0">
                <a:solidFill>
                  <a:schemeClr val="bg1"/>
                </a:solidFill>
                <a:latin typeface="Impact" panose="020B0806030902050204" pitchFamily="34" charset="0"/>
                <a:ea typeface="ＭＳ Ｐゴシック" pitchFamily="34" charset="-128"/>
              </a:rPr>
              <a:t>ree </a:t>
            </a:r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  <a:ea typeface="ＭＳ Ｐゴシック" pitchFamily="34" charset="-128"/>
              </a:rPr>
              <a:t>trade </a:t>
            </a:r>
            <a:r>
              <a:rPr lang="en-US" sz="4800" dirty="0" smtClean="0">
                <a:solidFill>
                  <a:schemeClr val="bg1"/>
                </a:solidFill>
                <a:latin typeface="Impact" panose="020B0806030902050204" pitchFamily="34" charset="0"/>
                <a:ea typeface="ＭＳ Ｐゴシック" pitchFamily="34" charset="-128"/>
              </a:rPr>
              <a:t>market</a:t>
            </a:r>
            <a:endParaRPr lang="en-US" sz="48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"/>
          <a:stretch>
            <a:fillRect/>
          </a:stretch>
        </p:blipFill>
        <p:spPr bwMode="auto">
          <a:xfrm>
            <a:off x="-94368" y="0"/>
            <a:ext cx="1228636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6762751" y="3714751"/>
            <a:ext cx="186267" cy="1381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CC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sr-Latn-CS" sz="2800">
              <a:solidFill>
                <a:srgbClr val="FFFF00"/>
              </a:solidFill>
            </a:endParaRPr>
          </a:p>
        </p:txBody>
      </p:sp>
      <p:sp>
        <p:nvSpPr>
          <p:cNvPr id="391173" name="Text Box 5"/>
          <p:cNvSpPr txBox="1">
            <a:spLocks noChangeArrowheads="1"/>
          </p:cNvSpPr>
          <p:nvPr/>
        </p:nvSpPr>
        <p:spPr bwMode="auto">
          <a:xfrm>
            <a:off x="10047818" y="769412"/>
            <a:ext cx="1492249" cy="523220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FFFF00"/>
                </a:solidFill>
                <a:latin typeface="Arial" charset="0"/>
              </a:rPr>
              <a:t>RUSSIA</a:t>
            </a:r>
          </a:p>
          <a:p>
            <a:pPr algn="ctr" eaLnBrk="1" hangingPunct="1"/>
            <a:r>
              <a:rPr lang="en-US" sz="1400" b="1" dirty="0" smtClean="0">
                <a:solidFill>
                  <a:srgbClr val="FFFF00"/>
                </a:solidFill>
                <a:latin typeface="Arial" charset="0"/>
              </a:rPr>
              <a:t>BELORUSSIA</a:t>
            </a:r>
            <a:r>
              <a:rPr lang="en-US" sz="1400" dirty="0" smtClean="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sp>
        <p:nvSpPr>
          <p:cNvPr id="391174" name="Freeform 6"/>
          <p:cNvSpPr>
            <a:spLocks/>
          </p:cNvSpPr>
          <p:nvPr/>
        </p:nvSpPr>
        <p:spPr bwMode="auto">
          <a:xfrm flipV="1">
            <a:off x="2311400" y="1042988"/>
            <a:ext cx="7363885" cy="1471611"/>
          </a:xfrm>
          <a:custGeom>
            <a:avLst/>
            <a:gdLst>
              <a:gd name="T0" fmla="*/ 0 w 1104"/>
              <a:gd name="T1" fmla="*/ 0 h 448"/>
              <a:gd name="T2" fmla="*/ 2147483647 w 1104"/>
              <a:gd name="T3" fmla="*/ 2147483647 h 448"/>
              <a:gd name="T4" fmla="*/ 2147483647 w 1104"/>
              <a:gd name="T5" fmla="*/ 2147483647 h 448"/>
              <a:gd name="T6" fmla="*/ 0 60000 65536"/>
              <a:gd name="T7" fmla="*/ 0 60000 65536"/>
              <a:gd name="T8" fmla="*/ 0 60000 65536"/>
              <a:gd name="T9" fmla="*/ 0 w 1104"/>
              <a:gd name="T10" fmla="*/ 0 h 448"/>
              <a:gd name="T11" fmla="*/ 1104 w 1104"/>
              <a:gd name="T12" fmla="*/ 448 h 4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4" h="448">
                <a:moveTo>
                  <a:pt x="0" y="0"/>
                </a:moveTo>
                <a:cubicBezTo>
                  <a:pt x="100" y="160"/>
                  <a:pt x="200" y="320"/>
                  <a:pt x="384" y="384"/>
                </a:cubicBezTo>
                <a:cubicBezTo>
                  <a:pt x="568" y="448"/>
                  <a:pt x="836" y="416"/>
                  <a:pt x="1104" y="384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91175" name="Text Box 7"/>
          <p:cNvSpPr txBox="1">
            <a:spLocks noChangeArrowheads="1"/>
          </p:cNvSpPr>
          <p:nvPr/>
        </p:nvSpPr>
        <p:spPr bwMode="auto">
          <a:xfrm>
            <a:off x="1094318" y="1538288"/>
            <a:ext cx="1769533" cy="304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3399"/>
                </a:solidFill>
                <a:latin typeface="Arial" charset="0"/>
              </a:rPr>
              <a:t>EU</a:t>
            </a:r>
          </a:p>
        </p:txBody>
      </p:sp>
      <p:sp>
        <p:nvSpPr>
          <p:cNvPr id="391176" name="Text Box 8"/>
          <p:cNvSpPr txBox="1">
            <a:spLocks noChangeArrowheads="1"/>
          </p:cNvSpPr>
          <p:nvPr/>
        </p:nvSpPr>
        <p:spPr bwMode="auto">
          <a:xfrm>
            <a:off x="3335867" y="1539875"/>
            <a:ext cx="2425700" cy="304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sr-Latn-CS" sz="1400" b="1">
                <a:solidFill>
                  <a:srgbClr val="003399"/>
                </a:solidFill>
                <a:latin typeface="Arial" charset="0"/>
              </a:rPr>
              <a:t>C</a:t>
            </a:r>
            <a:r>
              <a:rPr lang="en-US" sz="1400" b="1">
                <a:solidFill>
                  <a:srgbClr val="003399"/>
                </a:solidFill>
                <a:latin typeface="Arial" charset="0"/>
              </a:rPr>
              <a:t>ustom</a:t>
            </a:r>
            <a:r>
              <a:rPr lang="sr-Latn-CS" sz="1400" b="1">
                <a:solidFill>
                  <a:srgbClr val="003399"/>
                </a:solidFill>
                <a:latin typeface="Arial" charset="0"/>
              </a:rPr>
              <a:t> </a:t>
            </a:r>
            <a:r>
              <a:rPr lang="en-US" sz="1400" b="1">
                <a:solidFill>
                  <a:srgbClr val="003399"/>
                </a:solidFill>
                <a:latin typeface="Arial" charset="0"/>
              </a:rPr>
              <a:t>25-45 </a:t>
            </a:r>
            <a:r>
              <a:rPr lang="sr-Latn-CS" sz="1400" b="1">
                <a:solidFill>
                  <a:srgbClr val="003399"/>
                </a:solidFill>
                <a:latin typeface="Arial" charset="0"/>
                <a:sym typeface="BATAVIA" charset="0"/>
              </a:rPr>
              <a:t>%</a:t>
            </a:r>
            <a:r>
              <a:rPr lang="en-US" sz="1400">
                <a:solidFill>
                  <a:srgbClr val="003399"/>
                </a:solidFill>
                <a:latin typeface="Arial" charset="0"/>
              </a:rPr>
              <a:t> </a:t>
            </a:r>
          </a:p>
        </p:txBody>
      </p:sp>
      <p:sp>
        <p:nvSpPr>
          <p:cNvPr id="391177" name="Line 9"/>
          <p:cNvSpPr>
            <a:spLocks noChangeShapeType="1"/>
          </p:cNvSpPr>
          <p:nvPr/>
        </p:nvSpPr>
        <p:spPr bwMode="auto">
          <a:xfrm flipV="1">
            <a:off x="6858001" y="1428750"/>
            <a:ext cx="3333751" cy="2357438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1178" name="Text Box 10"/>
          <p:cNvSpPr txBox="1">
            <a:spLocks noChangeArrowheads="1"/>
          </p:cNvSpPr>
          <p:nvPr/>
        </p:nvSpPr>
        <p:spPr bwMode="auto">
          <a:xfrm>
            <a:off x="8191500" y="2000250"/>
            <a:ext cx="1940984" cy="3048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FF66"/>
                </a:solidFill>
                <a:latin typeface="Arial" charset="0"/>
              </a:rPr>
              <a:t>Cusrom</a:t>
            </a:r>
            <a:r>
              <a:rPr lang="sr-Latn-CS" sz="1400" b="1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US" sz="1400" b="1">
                <a:solidFill>
                  <a:srgbClr val="FFFF66"/>
                </a:solidFill>
                <a:latin typeface="Arial" charset="0"/>
              </a:rPr>
              <a:t>1</a:t>
            </a:r>
            <a:r>
              <a:rPr lang="sr-Latn-CS" sz="1400" b="1">
                <a:solidFill>
                  <a:srgbClr val="FFFF66"/>
                </a:solidFill>
                <a:latin typeface="Arial" charset="0"/>
                <a:sym typeface="BATAVIA" charset="0"/>
              </a:rPr>
              <a:t>%</a:t>
            </a:r>
            <a:r>
              <a:rPr lang="en-US" sz="1400">
                <a:solidFill>
                  <a:srgbClr val="FFFF66"/>
                </a:solidFill>
                <a:latin typeface="Arial" charset="0"/>
              </a:rPr>
              <a:t> </a:t>
            </a:r>
          </a:p>
        </p:txBody>
      </p:sp>
      <p:sp>
        <p:nvSpPr>
          <p:cNvPr id="391179" name="Text Box 11"/>
          <p:cNvSpPr txBox="1">
            <a:spLocks noChangeArrowheads="1"/>
          </p:cNvSpPr>
          <p:nvPr/>
        </p:nvSpPr>
        <p:spPr bwMode="auto">
          <a:xfrm>
            <a:off x="6191252" y="3071813"/>
            <a:ext cx="1771649" cy="400050"/>
          </a:xfrm>
          <a:prstGeom prst="rect">
            <a:avLst/>
          </a:prstGeom>
          <a:solidFill>
            <a:srgbClr val="FFBC6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MS PGothic" pitchFamily="34" charset="-128"/>
                <a:cs typeface="+mn-cs"/>
              </a:rPr>
              <a:t>Se</a:t>
            </a:r>
            <a:r>
              <a:rPr lang="sr-Latn-CS" sz="2000" b="1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MS PGothic" pitchFamily="34" charset="-128"/>
                <a:cs typeface="+mn-cs"/>
              </a:rPr>
              <a:t>rbia</a:t>
            </a:r>
            <a:endParaRPr lang="en-US" sz="2000">
              <a:solidFill>
                <a:schemeClr val="bg2">
                  <a:lumMod val="25000"/>
                </a:schemeClr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>
            <a:off x="0" y="2906713"/>
            <a:ext cx="3225800" cy="3416320"/>
          </a:xfrm>
          <a:prstGeom prst="rect">
            <a:avLst/>
          </a:prstGeom>
          <a:solidFill>
            <a:schemeClr val="accent1">
              <a:lumMod val="75000"/>
              <a:alpha val="4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latin typeface="Impact"/>
                <a:ea typeface="+mn-ea"/>
                <a:cs typeface="Impact"/>
              </a:rPr>
              <a:t>Free Trade </a:t>
            </a:r>
            <a:r>
              <a:rPr lang="en-US" sz="5400" b="1" dirty="0" err="1" smtClean="0">
                <a:solidFill>
                  <a:schemeClr val="bg1"/>
                </a:solidFill>
                <a:latin typeface="Impact"/>
                <a:ea typeface="+mn-ea"/>
                <a:cs typeface="Impact"/>
              </a:rPr>
              <a:t>Agrement</a:t>
            </a:r>
            <a:r>
              <a:rPr lang="en-US" sz="5400" b="1" dirty="0" smtClean="0">
                <a:solidFill>
                  <a:schemeClr val="bg1"/>
                </a:solidFill>
                <a:latin typeface="Impact"/>
                <a:ea typeface="+mn-ea"/>
                <a:cs typeface="Impact"/>
              </a:rPr>
              <a:t> with Russia</a:t>
            </a:r>
          </a:p>
        </p:txBody>
      </p:sp>
    </p:spTree>
    <p:extLst>
      <p:ext uri="{BB962C8B-B14F-4D97-AF65-F5344CB8AC3E}">
        <p14:creationId xmlns:p14="http://schemas.microsoft.com/office/powerpoint/2010/main" val="39518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9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9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9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3" grpId="0" animBg="1"/>
      <p:bldP spid="391174" grpId="0" animBg="1"/>
      <p:bldP spid="391175" grpId="0" animBg="1"/>
      <p:bldP spid="391176" grpId="0" animBg="1"/>
      <p:bldP spid="391177" grpId="0" animBg="1"/>
      <p:bldP spid="391178" grpId="0" animBg="1"/>
      <p:bldP spid="39117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4" y="0"/>
            <a:ext cx="11116596" cy="6858000"/>
          </a:xfrm>
          <a:prstGeom prst="rect">
            <a:avLst/>
          </a:prstGeom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-88778" y="4108489"/>
            <a:ext cx="9809825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7200" smtClean="0">
                <a:latin typeface="Impact"/>
                <a:cs typeface="Impact"/>
              </a:rPr>
              <a:t>  Advantages </a:t>
            </a:r>
            <a:r>
              <a:rPr lang="x-none" altLang="en-US" sz="720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VAT=0</a:t>
            </a:r>
            <a:endParaRPr lang="en-US" altLang="en-US" sz="720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1089512"/>
            <a:ext cx="3973623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State INCENTIVES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0" y="4658179"/>
            <a:ext cx="11348622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x-none" altLang="en-US" sz="7200" dirty="0">
                <a:latin typeface="Impact"/>
                <a:cs typeface="Impact"/>
              </a:rPr>
              <a:t> </a:t>
            </a:r>
            <a:r>
              <a:rPr lang="x-none" altLang="en-US" sz="7200" dirty="0" smtClean="0">
                <a:solidFill>
                  <a:schemeClr val="bg2">
                    <a:lumMod val="25000"/>
                  </a:schemeClr>
                </a:solidFill>
                <a:latin typeface="Impact"/>
                <a:cs typeface="Impact"/>
              </a:rPr>
              <a:t>Adv </a:t>
            </a:r>
            <a:r>
              <a:rPr lang="x-none" altLang="en-US" sz="7200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CUSTOM DUTY=0</a:t>
            </a:r>
            <a:endParaRPr lang="en-US" altLang="en-US" sz="7200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0" y="1013312"/>
            <a:ext cx="3973623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State INCENTIVES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ka zaslona 2015-03-08 u 18.20.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r="9954"/>
          <a:stretch/>
        </p:blipFill>
        <p:spPr>
          <a:xfrm>
            <a:off x="3632200" y="0"/>
            <a:ext cx="8559800" cy="6858000"/>
          </a:xfrm>
          <a:prstGeom prst="rect">
            <a:avLst/>
          </a:prstGeom>
        </p:spPr>
      </p:pic>
      <p:sp>
        <p:nvSpPr>
          <p:cNvPr id="18434" name="Čuvar mesta za sadržaj 1"/>
          <p:cNvSpPr>
            <a:spLocks noGrp="1"/>
          </p:cNvSpPr>
          <p:nvPr>
            <p:ph idx="1"/>
          </p:nvPr>
        </p:nvSpPr>
        <p:spPr>
          <a:xfrm>
            <a:off x="0" y="3555472"/>
            <a:ext cx="8839200" cy="957262"/>
          </a:xfrm>
          <a:solidFill>
            <a:srgbClr val="ED7D31">
              <a:alpha val="73000"/>
            </a:srgbClr>
          </a:solidFill>
        </p:spPr>
        <p:txBody>
          <a:bodyPr>
            <a:normAutofit/>
          </a:bodyPr>
          <a:lstStyle/>
          <a:p>
            <a:pPr marL="0" indent="0" eaLnBrk="1" hangingPunct="1">
              <a:spcBef>
                <a:spcPct val="5000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latin typeface="Impact"/>
                <a:ea typeface="MS PGothic" charset="0"/>
                <a:cs typeface="Impact"/>
              </a:rPr>
              <a:t>National – Serbian Free </a:t>
            </a:r>
            <a:r>
              <a:rPr lang="en-US" sz="4800" dirty="0">
                <a:solidFill>
                  <a:schemeClr val="bg1"/>
                </a:solidFill>
                <a:latin typeface="Impact"/>
                <a:ea typeface="MS PGothic" charset="0"/>
                <a:cs typeface="Impact"/>
              </a:rPr>
              <a:t>Zone Law </a:t>
            </a:r>
          </a:p>
          <a:p>
            <a:pPr eaLnBrk="1" hangingPunct="1"/>
            <a:endParaRPr lang="en-US" dirty="0">
              <a:latin typeface="Impact"/>
              <a:ea typeface="MS PGothic" charset="0"/>
              <a:cs typeface="Impact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1318112"/>
            <a:ext cx="3973623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State INCENTIVES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7" name="Čuvar mesta za sadržaj 1"/>
          <p:cNvSpPr txBox="1">
            <a:spLocks/>
          </p:cNvSpPr>
          <p:nvPr/>
        </p:nvSpPr>
        <p:spPr>
          <a:xfrm>
            <a:off x="0" y="2480204"/>
            <a:ext cx="8813800" cy="1084262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sz="4800" dirty="0" smtClean="0">
                <a:solidFill>
                  <a:schemeClr val="bg1"/>
                </a:solidFill>
                <a:latin typeface="Impact"/>
                <a:ea typeface="MS PGothic" charset="0"/>
                <a:cs typeface="Impact"/>
              </a:rPr>
              <a:t>Customs Community Code EU</a:t>
            </a:r>
          </a:p>
        </p:txBody>
      </p:sp>
    </p:spTree>
    <p:extLst>
      <p:ext uri="{BB962C8B-B14F-4D97-AF65-F5344CB8AC3E}">
        <p14:creationId xmlns:p14="http://schemas.microsoft.com/office/powerpoint/2010/main" val="11406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974466"/>
            <a:ext cx="7502451" cy="2480679"/>
          </a:xfrm>
          <a:prstGeom prst="rect">
            <a:avLst/>
          </a:prstGeom>
          <a:solidFill>
            <a:schemeClr val="accent1">
              <a:lumMod val="50000"/>
              <a:alpha val="47000"/>
            </a:schemeClr>
          </a:solidFill>
        </p:spPr>
        <p:txBody>
          <a:bodyPr wrap="square">
            <a:spAutoFit/>
          </a:bodyPr>
          <a:lstStyle/>
          <a:p>
            <a:pPr marL="268288" lvl="1" indent="-4763">
              <a:lnSpc>
                <a:spcPct val="80000"/>
              </a:lnSpc>
            </a:pPr>
            <a:r>
              <a:rPr lang="en-US" sz="4800" dirty="0">
                <a:solidFill>
                  <a:srgbClr val="FFFFFF"/>
                </a:solidFill>
                <a:latin typeface="Impact"/>
                <a:cs typeface="Impact"/>
              </a:rPr>
              <a:t>N</a:t>
            </a:r>
            <a:r>
              <a:rPr lang="en-US" sz="4800" dirty="0" smtClean="0">
                <a:solidFill>
                  <a:srgbClr val="FFFFFF"/>
                </a:solidFill>
                <a:latin typeface="Impact"/>
                <a:cs typeface="Impact"/>
              </a:rPr>
              <a:t>o </a:t>
            </a:r>
            <a:r>
              <a:rPr lang="en-US" sz="4800" dirty="0">
                <a:solidFill>
                  <a:srgbClr val="FFFFFF"/>
                </a:solidFill>
                <a:latin typeface="Impact"/>
                <a:cs typeface="Impact"/>
              </a:rPr>
              <a:t>Custom duty and VAT for export and import of goods and services within the free zone </a:t>
            </a:r>
            <a:r>
              <a:rPr lang="en-US" sz="4800" dirty="0" smtClean="0">
                <a:solidFill>
                  <a:srgbClr val="FFFFFF"/>
                </a:solidFill>
                <a:latin typeface="Impact"/>
                <a:cs typeface="Impact"/>
              </a:rPr>
              <a:t>regime</a:t>
            </a:r>
            <a:endParaRPr lang="sr-Latn-CS" sz="4800" dirty="0">
              <a:solidFill>
                <a:srgbClr val="FFFFFF"/>
              </a:solidFill>
              <a:latin typeface="Impact"/>
              <a:cs typeface="Impact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2308712"/>
            <a:ext cx="4267200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  State INCENTIVES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537" name="Rectangle 3"/>
          <p:cNvSpPr>
            <a:spLocks noGrp="1"/>
          </p:cNvSpPr>
          <p:nvPr>
            <p:ph type="body" idx="4294967295"/>
          </p:nvPr>
        </p:nvSpPr>
        <p:spPr>
          <a:xfrm>
            <a:off x="0" y="3487531"/>
            <a:ext cx="7528560" cy="2024269"/>
          </a:xfrm>
          <a:solidFill>
            <a:schemeClr val="accent1">
              <a:lumMod val="50000"/>
              <a:alpha val="48000"/>
            </a:schemeClr>
          </a:solidFill>
        </p:spPr>
        <p:txBody>
          <a:bodyPr>
            <a:noAutofit/>
          </a:bodyPr>
          <a:lstStyle/>
          <a:p>
            <a:pPr marL="268288" lvl="1" indent="0">
              <a:lnSpc>
                <a:spcPct val="80000"/>
              </a:lnSpc>
              <a:buFont typeface="Symbol" charset="0"/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Impact"/>
                <a:cs typeface="Impact"/>
              </a:rPr>
              <a:t>No </a:t>
            </a:r>
            <a:r>
              <a:rPr lang="en-US" sz="4800" b="1" dirty="0">
                <a:solidFill>
                  <a:schemeClr val="bg1"/>
                </a:solidFill>
                <a:latin typeface="Impact"/>
                <a:cs typeface="Impact"/>
              </a:rPr>
              <a:t>Custom duty and VAT for imported </a:t>
            </a:r>
            <a:r>
              <a:rPr lang="en-US" sz="4800" b="1" dirty="0" smtClean="0">
                <a:solidFill>
                  <a:schemeClr val="bg1"/>
                </a:solidFill>
                <a:latin typeface="Impact"/>
                <a:cs typeface="Impact"/>
              </a:rPr>
              <a:t>material </a:t>
            </a:r>
            <a:r>
              <a:rPr lang="en-US" sz="4800" b="1" dirty="0">
                <a:solidFill>
                  <a:schemeClr val="bg1"/>
                </a:solidFill>
                <a:latin typeface="Impact"/>
                <a:cs typeface="Impact"/>
              </a:rPr>
              <a:t>for </a:t>
            </a:r>
            <a:r>
              <a:rPr lang="en-US" sz="4800" b="1" dirty="0" smtClean="0">
                <a:solidFill>
                  <a:schemeClr val="bg1"/>
                </a:solidFill>
                <a:latin typeface="Impact"/>
                <a:cs typeface="Impact"/>
              </a:rPr>
              <a:t>constructions </a:t>
            </a:r>
            <a:endParaRPr lang="es-ES" sz="48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2816712"/>
            <a:ext cx="3973623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  State iNCENTIVES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537" name="Rectangle 3"/>
          <p:cNvSpPr>
            <a:spLocks noGrp="1"/>
          </p:cNvSpPr>
          <p:nvPr>
            <p:ph type="body" idx="4294967295"/>
          </p:nvPr>
        </p:nvSpPr>
        <p:spPr>
          <a:xfrm>
            <a:off x="0" y="3309731"/>
            <a:ext cx="6731000" cy="2292083"/>
          </a:xfrm>
          <a:solidFill>
            <a:schemeClr val="accent1">
              <a:lumMod val="50000"/>
              <a:alpha val="48000"/>
            </a:schemeClr>
          </a:solidFill>
        </p:spPr>
        <p:txBody>
          <a:bodyPr>
            <a:noAutofit/>
          </a:bodyPr>
          <a:lstStyle/>
          <a:p>
            <a:pPr marL="268288" lvl="1" indent="0" algn="just">
              <a:lnSpc>
                <a:spcPct val="80000"/>
              </a:lnSpc>
              <a:buFont typeface="Symbol" charset="0"/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Impact"/>
                <a:cs typeface="Impact"/>
              </a:rPr>
              <a:t>No </a:t>
            </a:r>
            <a:r>
              <a:rPr lang="en-US" sz="4800" b="1" dirty="0">
                <a:solidFill>
                  <a:schemeClr val="bg1"/>
                </a:solidFill>
                <a:latin typeface="Impact"/>
                <a:cs typeface="Impact"/>
              </a:rPr>
              <a:t>Custom duty and VAT for imported machines  </a:t>
            </a:r>
            <a:r>
              <a:rPr lang="en-US" sz="4800" b="1" dirty="0" smtClean="0">
                <a:solidFill>
                  <a:schemeClr val="bg1"/>
                </a:solidFill>
                <a:latin typeface="Impact"/>
                <a:cs typeface="Impact"/>
              </a:rPr>
              <a:t>and equipment</a:t>
            </a:r>
            <a:endParaRPr lang="es-ES" sz="48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b="1">
                <a:solidFill>
                  <a:srgbClr val="FFFFFF"/>
                </a:solidFill>
                <a:latin typeface="Candara" charset="0"/>
              </a:rPr>
              <a:t>Free zone incentives </a:t>
            </a: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2638912"/>
            <a:ext cx="3973623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  State iNCENTIVES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4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537" name="Rectangle 3"/>
          <p:cNvSpPr>
            <a:spLocks noGrp="1"/>
          </p:cNvSpPr>
          <p:nvPr>
            <p:ph type="body" idx="4294967295"/>
          </p:nvPr>
        </p:nvSpPr>
        <p:spPr>
          <a:xfrm>
            <a:off x="0" y="3309731"/>
            <a:ext cx="7528560" cy="1465469"/>
          </a:xfrm>
          <a:solidFill>
            <a:schemeClr val="accent1">
              <a:lumMod val="50000"/>
              <a:alpha val="48000"/>
            </a:schemeClr>
          </a:solidFill>
        </p:spPr>
        <p:txBody>
          <a:bodyPr>
            <a:noAutofit/>
          </a:bodyPr>
          <a:lstStyle/>
          <a:p>
            <a:pPr marL="268288" lvl="1" indent="0" algn="just">
              <a:lnSpc>
                <a:spcPct val="80000"/>
              </a:lnSpc>
              <a:buFont typeface="Symbol" charset="0"/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Impact"/>
                <a:cs typeface="Impact"/>
              </a:rPr>
              <a:t>No </a:t>
            </a:r>
            <a:r>
              <a:rPr lang="en-US" sz="4800" b="1" dirty="0">
                <a:solidFill>
                  <a:schemeClr val="bg1"/>
                </a:solidFill>
                <a:latin typeface="Impact"/>
                <a:cs typeface="Impact"/>
              </a:rPr>
              <a:t>Custom duty and VAT for imported </a:t>
            </a:r>
            <a:r>
              <a:rPr lang="en-US" sz="4800" b="1" dirty="0" smtClean="0">
                <a:solidFill>
                  <a:schemeClr val="bg1"/>
                </a:solidFill>
                <a:latin typeface="Impact"/>
                <a:cs typeface="Impact"/>
              </a:rPr>
              <a:t>raw materials</a:t>
            </a:r>
            <a:endParaRPr lang="es-ES" sz="48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2638912"/>
            <a:ext cx="3973623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  State iNCENTIVES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6" descr="01_0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8"/>
          <p:cNvSpPr>
            <a:spLocks noChangeArrowheads="1"/>
          </p:cNvSpPr>
          <p:nvPr/>
        </p:nvSpPr>
        <p:spPr bwMode="auto">
          <a:xfrm>
            <a:off x="304800" y="1727731"/>
            <a:ext cx="3996267" cy="3416320"/>
          </a:xfrm>
          <a:prstGeom prst="rect">
            <a:avLst/>
          </a:prstGeom>
          <a:solidFill>
            <a:srgbClr val="F8CBAD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sr-Latn-CS" altLang="x-none" sz="5400" dirty="0">
                <a:solidFill>
                  <a:schemeClr val="bg1"/>
                </a:solidFill>
                <a:latin typeface="Impact"/>
                <a:cs typeface="Impact"/>
              </a:rPr>
              <a:t>Regional Intermodal Logistic Center</a:t>
            </a:r>
            <a:endParaRPr lang="es-ES" altLang="x-none" sz="54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0916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3166" cy="5166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707"/>
          <a:stretch/>
        </p:blipFill>
        <p:spPr>
          <a:xfrm>
            <a:off x="0" y="3400274"/>
            <a:ext cx="12283166" cy="5314075"/>
          </a:xfrm>
          <a:prstGeom prst="rect">
            <a:avLst/>
          </a:prstGeom>
        </p:spPr>
      </p:pic>
      <p:sp>
        <p:nvSpPr>
          <p:cNvPr id="4" name="Rectangle 3"/>
          <p:cNvSpPr txBox="1">
            <a:spLocks/>
          </p:cNvSpPr>
          <p:nvPr/>
        </p:nvSpPr>
        <p:spPr>
          <a:xfrm>
            <a:off x="0" y="2780685"/>
            <a:ext cx="10972800" cy="2172126"/>
          </a:xfrm>
          <a:prstGeom prst="rect">
            <a:avLst/>
          </a:prstGeom>
          <a:solidFill>
            <a:schemeClr val="accent1">
              <a:lumMod val="50000"/>
              <a:alpha val="5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Symbol" pitchFamily="18" charset="2"/>
              <a:buNone/>
              <a:defRPr/>
            </a:pPr>
            <a:r>
              <a:rPr lang="en-US" sz="4800" b="1" smtClean="0">
                <a:solidFill>
                  <a:schemeClr val="bg1"/>
                </a:solidFill>
                <a:latin typeface="Impact"/>
                <a:ea typeface="Times New Roman" pitchFamily="18" charset="0"/>
                <a:cs typeface="Impact"/>
              </a:rPr>
              <a:t>Exemption from VAT on goods and services trade within the borders of the free zone</a:t>
            </a:r>
          </a:p>
          <a:p>
            <a:pPr marL="457200" lvl="1" indent="0" algn="just">
              <a:buFont typeface="Symbol" pitchFamily="18" charset="2"/>
              <a:buNone/>
              <a:defRPr/>
            </a:pPr>
            <a:endParaRPr lang="en-US" sz="4800" b="1" smtClean="0">
              <a:solidFill>
                <a:schemeClr val="bg1"/>
              </a:solidFill>
              <a:latin typeface="Impact"/>
              <a:ea typeface="Times New Roman" pitchFamily="18" charset="0"/>
              <a:cs typeface="Impact"/>
            </a:endParaRPr>
          </a:p>
          <a:p>
            <a:pPr algn="just">
              <a:buFontTx/>
              <a:buChar char="-"/>
              <a:defRPr/>
            </a:pPr>
            <a:endParaRPr lang="en-US" sz="4800" b="1" dirty="0" smtClean="0">
              <a:solidFill>
                <a:schemeClr val="bg1"/>
              </a:solidFill>
              <a:latin typeface="Impact"/>
              <a:ea typeface="Times New Roman" pitchFamily="18" charset="0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6150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537" name="Rectangle 3"/>
          <p:cNvSpPr>
            <a:spLocks noGrp="1"/>
          </p:cNvSpPr>
          <p:nvPr>
            <p:ph type="body" idx="4294967295"/>
          </p:nvPr>
        </p:nvSpPr>
        <p:spPr>
          <a:xfrm>
            <a:off x="0" y="3309731"/>
            <a:ext cx="7823200" cy="1287669"/>
          </a:xfrm>
          <a:solidFill>
            <a:schemeClr val="accent1">
              <a:lumMod val="50000"/>
              <a:alpha val="48000"/>
            </a:schemeClr>
          </a:solidFill>
        </p:spPr>
        <p:txBody>
          <a:bodyPr>
            <a:noAutofit/>
          </a:bodyPr>
          <a:lstStyle/>
          <a:p>
            <a:pPr marL="268288" lvl="1" indent="0">
              <a:lnSpc>
                <a:spcPct val="80000"/>
              </a:lnSpc>
              <a:buFont typeface="Symbol" charset="0"/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Impact"/>
                <a:cs typeface="Impact"/>
              </a:rPr>
              <a:t>No VAT on energy electricity, gas, fuel, oil, coal …</a:t>
            </a:r>
            <a:endParaRPr lang="es-ES" sz="48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2638912"/>
            <a:ext cx="3973623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  State INCENTIVES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2666" y="0"/>
            <a:ext cx="9144000" cy="6858000"/>
          </a:xfrm>
          <a:prstGeom prst="rect">
            <a:avLst/>
          </a:prstGeom>
        </p:spPr>
      </p:pic>
      <p:sp>
        <p:nvSpPr>
          <p:cNvPr id="3" name="Object 2"/>
          <p:cNvSpPr txBox="1"/>
          <p:nvPr/>
        </p:nvSpPr>
        <p:spPr>
          <a:xfrm>
            <a:off x="1798320" y="6652260"/>
            <a:ext cx="86868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Photo by Sheba_Also Thanks for 8.5 Million + views - Creative Commons Attribution-NonCommercial-ShareAlike License  https://www.flickr.com/photos/34534185@N00</a:t>
            </a:r>
            <a:endParaRPr lang="en-US" sz="800" dirty="0"/>
          </a:p>
        </p:txBody>
      </p:sp>
      <p:sp>
        <p:nvSpPr>
          <p:cNvPr id="4" name="Object 3"/>
          <p:cNvSpPr txBox="1"/>
          <p:nvPr/>
        </p:nvSpPr>
        <p:spPr>
          <a:xfrm>
            <a:off x="9113520" y="6652260"/>
            <a:ext cx="28194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Created with Haiku Deck</a:t>
            </a:r>
            <a:endParaRPr lang="en-US" sz="800" dirty="0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5440" y="6652260"/>
            <a:ext cx="200000" cy="200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524000" y="6652260"/>
            <a:ext cx="9144000" cy="2057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259080" y="1525637"/>
            <a:ext cx="6988629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7200" dirty="0" smtClean="0">
                <a:solidFill>
                  <a:schemeClr val="accent2">
                    <a:lumMod val="75000"/>
                  </a:schemeClr>
                </a:solidFill>
                <a:latin typeface="Impact"/>
                <a:cs typeface="Impact"/>
              </a:rPr>
              <a:t>MUNICIPLITY</a:t>
            </a:r>
            <a:endParaRPr lang="en-US" altLang="en-US" sz="7200" dirty="0">
              <a:solidFill>
                <a:schemeClr val="accent2">
                  <a:lumMod val="75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769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406" t="15268" r="14178" b="18213"/>
          <a:stretch/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sp>
        <p:nvSpPr>
          <p:cNvPr id="77826" name="Rectangle 4"/>
          <p:cNvSpPr>
            <a:spLocks/>
          </p:cNvSpPr>
          <p:nvPr/>
        </p:nvSpPr>
        <p:spPr bwMode="auto">
          <a:xfrm>
            <a:off x="-6908800" y="23622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en-US" sz="2600">
              <a:latin typeface="Cambri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771171"/>
            <a:ext cx="12192000" cy="1200328"/>
          </a:xfrm>
          <a:prstGeom prst="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4400" b="1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Complete infrastructure </a:t>
            </a:r>
            <a:r>
              <a:rPr lang="en-US" sz="4400" b="1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equipped construction land   </a:t>
            </a:r>
            <a:r>
              <a:rPr lang="en-US" sz="2800" b="1" dirty="0">
                <a:ea typeface="ＭＳ Ｐゴシック" pitchFamily="34" charset="-128"/>
              </a:rPr>
              <a:t>(railways, roads, water, electricity, phones, fences, lighting, security)</a:t>
            </a: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0" y="905994"/>
            <a:ext cx="4258668" cy="897406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  Municipality</a:t>
            </a:r>
            <a:r>
              <a:rPr lang="sr-Latn-CS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</a:t>
            </a:r>
            <a:br>
              <a:rPr lang="sr-Latn-CS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-2937" b="4813"/>
          <a:stretch/>
        </p:blipFill>
        <p:spPr>
          <a:xfrm>
            <a:off x="2506132" y="0"/>
            <a:ext cx="10752667" cy="6860234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58800" y="4161289"/>
            <a:ext cx="6548087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4800" b="1" dirty="0">
                <a:solidFill>
                  <a:srgbClr val="FF0000"/>
                </a:solidFill>
                <a:latin typeface="Impact"/>
                <a:cs typeface="Impact"/>
              </a:rPr>
              <a:t>All Municipality</a:t>
            </a:r>
            <a:r>
              <a:rPr lang="en-US" sz="4800" b="1" dirty="0">
                <a:solidFill>
                  <a:srgbClr val="FF0000"/>
                </a:solidFill>
                <a:latin typeface="Impact"/>
                <a:cs typeface="Impact"/>
              </a:rPr>
              <a:t> Tax</a:t>
            </a:r>
            <a:r>
              <a:rPr lang="hr-HR" sz="4800" b="1" dirty="0">
                <a:solidFill>
                  <a:srgbClr val="FF0000"/>
                </a:solidFill>
                <a:latin typeface="Impact"/>
                <a:cs typeface="Impact"/>
              </a:rPr>
              <a:t>es</a:t>
            </a:r>
            <a:r>
              <a:rPr lang="en-US" sz="4800" b="1" dirty="0">
                <a:solidFill>
                  <a:srgbClr val="FF0000"/>
                </a:solidFill>
                <a:latin typeface="Impact"/>
                <a:cs typeface="Impact"/>
              </a:rPr>
              <a:t> = 0</a:t>
            </a:r>
            <a:endParaRPr lang="hr-HR" sz="4800" b="1" dirty="0">
              <a:solidFill>
                <a:srgbClr val="FF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911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2"/>
          <p:cNvSpPr txBox="1">
            <a:spLocks/>
          </p:cNvSpPr>
          <p:nvPr/>
        </p:nvSpPr>
        <p:spPr bwMode="auto">
          <a:xfrm>
            <a:off x="230409" y="1559488"/>
            <a:ext cx="3985991" cy="4722313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sr-Latn-CS" sz="54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 </a:t>
            </a:r>
          </a:p>
          <a:p>
            <a:pPr algn="r">
              <a:defRPr/>
            </a:pPr>
            <a:r>
              <a:rPr lang="sr-Latn-CS" sz="54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  <a:t>FREE</a:t>
            </a:r>
          </a:p>
          <a:p>
            <a:pPr algn="r">
              <a:defRPr/>
            </a:pPr>
            <a: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  <a:t>ZONES</a:t>
            </a:r>
          </a:p>
          <a:p>
            <a:pPr algn="r">
              <a:defRPr/>
            </a:pPr>
            <a: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  <a:t>PIROT</a:t>
            </a:r>
          </a:p>
          <a:p>
            <a:pPr algn="r">
              <a:defRPr/>
            </a:pPr>
            <a: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  <a:t>SERVICES</a:t>
            </a:r>
            <a:b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</a:br>
            <a:r>
              <a:rPr lang="sr-Latn-CS" sz="54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 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5925" r="1079" b="6387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0" y="2262221"/>
            <a:ext cx="4910667" cy="3833779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sr-Latn-CS" sz="54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 </a:t>
            </a:r>
          </a:p>
          <a:p>
            <a:pPr algn="r">
              <a:defRPr/>
            </a:pPr>
            <a:r>
              <a:rPr lang="sr-Latn-CS" sz="54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  <a:t>DGG</a:t>
            </a:r>
          </a:p>
          <a:p>
            <a:pPr algn="r">
              <a:defRPr/>
            </a:pPr>
            <a: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  <a:t>42. TERMINAL </a:t>
            </a:r>
          </a:p>
          <a:p>
            <a:pPr algn="r">
              <a:defRPr/>
            </a:pPr>
            <a: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  <a:t>EU FREIGHT</a:t>
            </a:r>
          </a:p>
          <a:p>
            <a:pPr algn="r">
              <a:defRPr/>
            </a:pPr>
            <a: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  <a:t>VILLAGE</a:t>
            </a:r>
            <a:br>
              <a:rPr lang="sr-Latn-CS" sz="5400" dirty="0" smtClean="0">
                <a:solidFill>
                  <a:srgbClr val="F8CBAD"/>
                </a:solidFill>
                <a:latin typeface="Impact" panose="020B0806030902050204" pitchFamily="34" charset="0"/>
              </a:rPr>
            </a:br>
            <a:r>
              <a:rPr lang="sr-Latn-CS" sz="54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 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 txBox="1">
            <a:spLocks/>
          </p:cNvSpPr>
          <p:nvPr/>
        </p:nvSpPr>
        <p:spPr bwMode="auto">
          <a:xfrm>
            <a:off x="0" y="1380201"/>
            <a:ext cx="4937550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Free Zone Pirot Services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388600" y="4291013"/>
            <a:ext cx="1116013" cy="23971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b="1">
                <a:solidFill>
                  <a:srgbClr val="003399"/>
                </a:solidFill>
              </a:rPr>
              <a:t>Free Zone Pirot</a:t>
            </a:r>
            <a:endParaRPr lang="sr-Latn-CS" altLang="en-US" sz="800" b="1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26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094186"/>
            <a:ext cx="7037247" cy="830997"/>
          </a:xfrm>
          <a:prstGeom prst="rect">
            <a:avLst/>
          </a:prstGeom>
          <a:solidFill>
            <a:srgbClr val="F4B183">
              <a:alpha val="51000"/>
            </a:srgbClr>
          </a:solidFill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Customs </a:t>
            </a:r>
            <a:r>
              <a:rPr lang="en-US" sz="4800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office in the zone</a:t>
            </a:r>
            <a:endParaRPr lang="x-none" sz="4800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4428201"/>
            <a:ext cx="4937550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Free Zone Pirot Services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79600" y="688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074" t="9259" r="7115" b="11111"/>
          <a:stretch/>
        </p:blipFill>
        <p:spPr>
          <a:xfrm>
            <a:off x="11049000" y="7226525"/>
            <a:ext cx="6604000" cy="326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0344"/>
            <a:ext cx="12192000" cy="4107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70934"/>
            <a:ext cx="5765800" cy="2308324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Terminal </a:t>
            </a:r>
            <a:r>
              <a:rPr lang="en-US" sz="4800" b="1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for customs inspections and </a:t>
            </a:r>
            <a:r>
              <a:rPr lang="en-US" sz="4800" b="1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truck </a:t>
            </a:r>
            <a:r>
              <a:rPr lang="en-US" sz="4800" b="1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parking with security </a:t>
            </a:r>
            <a:endParaRPr lang="es-ES" sz="4800" b="1" dirty="0">
              <a:solidFill>
                <a:schemeClr val="bg1"/>
              </a:solidFill>
              <a:latin typeface="Impact"/>
              <a:ea typeface="ＭＳ Ｐゴシック" pitchFamily="34" charset="-128"/>
              <a:cs typeface="Impact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0" y="2582467"/>
            <a:ext cx="4937550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Free Zone Pirot Services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1134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539826"/>
            <a:ext cx="5130800" cy="2308324"/>
          </a:xfrm>
          <a:prstGeom prst="rect">
            <a:avLst/>
          </a:prstGeom>
          <a:solidFill>
            <a:schemeClr val="accent1">
              <a:lumMod val="50000"/>
              <a:alpha val="5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Quick </a:t>
            </a:r>
            <a:r>
              <a:rPr lang="en-US" sz="4800" b="1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and efficient </a:t>
            </a:r>
            <a:r>
              <a:rPr lang="en-US" sz="4800" b="1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import/export</a:t>
            </a:r>
            <a:endParaRPr lang="es-ES" sz="4800" b="1" dirty="0">
              <a:solidFill>
                <a:schemeClr val="bg1"/>
              </a:solidFill>
              <a:latin typeface="Impact"/>
              <a:ea typeface="ＭＳ Ｐゴシック" pitchFamily="34" charset="-128"/>
              <a:cs typeface="Impact"/>
            </a:endParaRPr>
          </a:p>
          <a:p>
            <a:pPr>
              <a:buNone/>
              <a:defRPr/>
            </a:pPr>
            <a:r>
              <a:rPr lang="en-US" sz="4800" b="1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p</a:t>
            </a:r>
            <a:r>
              <a:rPr lang="en-US" sz="4800" b="1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rocedure </a:t>
            </a: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1888201"/>
            <a:ext cx="4937550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Free Zone Pirot Services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6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7" descr="?a=6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0"/>
            <a:ext cx="12446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2794847" y="513733"/>
            <a:ext cx="6592994" cy="1068623"/>
          </a:xfrm>
          <a:prstGeom prst="rect">
            <a:avLst/>
          </a:prstGeom>
          <a:solidFill>
            <a:srgbClr val="F8CBAD">
              <a:alpha val="50195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LOGISTIC </a:t>
            </a:r>
            <a:r>
              <a:rPr lang="en-US" altLang="x-none" sz="5400" dirty="0">
                <a:solidFill>
                  <a:schemeClr val="tx2"/>
                </a:solidFill>
                <a:latin typeface="Impact"/>
                <a:cs typeface="Impact"/>
              </a:rPr>
              <a:t>CENTER </a:t>
            </a:r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PIROT</a:t>
            </a:r>
            <a:endParaRPr lang="en-US" altLang="x-none" sz="5400" dirty="0">
              <a:solidFill>
                <a:schemeClr val="tx2"/>
              </a:solidFill>
              <a:latin typeface="Impact"/>
              <a:cs typeface="Impact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14206" y="3530600"/>
            <a:ext cx="3996267" cy="1200329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sr-Latn-C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Regional </a:t>
            </a:r>
            <a:r>
              <a:rPr lang="sr-Latn-CS" altLang="x-none" sz="3600" dirty="0">
                <a:solidFill>
                  <a:schemeClr val="bg1"/>
                </a:solidFill>
                <a:latin typeface="+mn-lt"/>
                <a:cs typeface="Impact"/>
              </a:rPr>
              <a:t>Intermodal Logistic Center</a:t>
            </a:r>
            <a:endParaRPr lang="es-ES" altLang="x-none" sz="3600" dirty="0">
              <a:solidFill>
                <a:schemeClr val="bg1"/>
              </a:solidFill>
              <a:latin typeface="+mn-lt"/>
              <a:cs typeface="Impac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44686" y="2543354"/>
            <a:ext cx="1998133" cy="646331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sr-Latn-C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EU model</a:t>
            </a:r>
            <a:endParaRPr lang="es-ES" altLang="x-none" sz="3600" dirty="0">
              <a:solidFill>
                <a:schemeClr val="bg1"/>
              </a:solidFill>
              <a:latin typeface="+mn-l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828040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2034" name="Rectangle 3"/>
          <p:cNvSpPr>
            <a:spLocks noGrp="1"/>
          </p:cNvSpPr>
          <p:nvPr>
            <p:ph type="body" idx="4294967295"/>
          </p:nvPr>
        </p:nvSpPr>
        <p:spPr>
          <a:xfrm>
            <a:off x="6858000" y="2006600"/>
            <a:ext cx="5334000" cy="2768600"/>
          </a:xfrm>
          <a:solidFill>
            <a:schemeClr val="accent1">
              <a:lumMod val="50000"/>
              <a:alpha val="52000"/>
            </a:schemeClr>
          </a:solidFill>
        </p:spPr>
        <p:txBody>
          <a:bodyPr>
            <a:normAutofit/>
          </a:bodyPr>
          <a:lstStyle/>
          <a:p>
            <a:pPr marL="0" indent="0" algn="r">
              <a:buFont typeface="Arial" pitchFamily="34" charset="0"/>
              <a:buNone/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Set of logistics services inland transport, shipping  handling</a:t>
            </a: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sv-SE" sz="2800" b="1">
                <a:solidFill>
                  <a:srgbClr val="FFFFFF"/>
                </a:solidFill>
                <a:latin typeface="Candara" charset="0"/>
              </a:rPr>
              <a:t>Free zone incentives </a:t>
            </a: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-35350" y="821401"/>
            <a:ext cx="4937550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Free Zone Pirot Services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25 08.16.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184401"/>
            <a:ext cx="5410200" cy="33782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  <a:extLst/>
        </p:spPr>
        <p:txBody>
          <a:bodyPr anchor="ctr"/>
          <a:lstStyle/>
          <a:p>
            <a:pPr eaLnBrk="0" hangingPunct="0"/>
            <a:r>
              <a:rPr lang="en-US" sz="4800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Two block </a:t>
            </a:r>
            <a:r>
              <a:rPr lang="en-US" sz="4800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train </a:t>
            </a:r>
            <a:r>
              <a:rPr lang="en-US" sz="4800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weekly </a:t>
            </a:r>
          </a:p>
          <a:p>
            <a:pPr eaLnBrk="0" hangingPunct="0"/>
            <a:r>
              <a:rPr lang="en-US" sz="4800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from </a:t>
            </a:r>
            <a:r>
              <a:rPr lang="en-US" sz="4800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P</a:t>
            </a:r>
            <a:r>
              <a:rPr lang="en-US" sz="4800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ort </a:t>
            </a:r>
            <a:r>
              <a:rPr lang="en-US" sz="4800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of </a:t>
            </a:r>
            <a:r>
              <a:rPr lang="en-US" sz="4800" dirty="0" err="1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Burgas</a:t>
            </a:r>
            <a:r>
              <a:rPr lang="en-US" sz="4800" dirty="0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        </a:t>
            </a:r>
            <a:r>
              <a:rPr lang="en-US" sz="4800" dirty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to </a:t>
            </a:r>
            <a:r>
              <a:rPr lang="en-US" sz="4800" dirty="0" err="1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Pirot</a:t>
            </a:r>
            <a:endParaRPr lang="sv-SE" sz="4800" dirty="0">
              <a:solidFill>
                <a:schemeClr val="bg1"/>
              </a:solidFill>
              <a:latin typeface="Impact"/>
              <a:ea typeface="ＭＳ Ｐゴシック" pitchFamily="34" charset="-128"/>
              <a:cs typeface="Impact"/>
            </a:endParaRPr>
          </a:p>
          <a:p>
            <a:pPr eaLnBrk="0" hangingPunct="0"/>
            <a:endParaRPr lang="sv-SE" sz="48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1507201"/>
            <a:ext cx="4937550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Free Zone Pirot Services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100"/>
            <a:ext cx="12192000" cy="4746752"/>
          </a:xfrm>
          <a:prstGeom prst="rect">
            <a:avLst/>
          </a:prstGeom>
        </p:spPr>
      </p:pic>
      <p:sp>
        <p:nvSpPr>
          <p:cNvPr id="77826" name="Rectangle 4"/>
          <p:cNvSpPr>
            <a:spLocks/>
          </p:cNvSpPr>
          <p:nvPr/>
        </p:nvSpPr>
        <p:spPr bwMode="auto">
          <a:xfrm>
            <a:off x="-6908800" y="23622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en-US" sz="2600">
              <a:latin typeface="Cambria" charset="0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0" y="2399982"/>
            <a:ext cx="4135120" cy="3137218"/>
          </a:xfrm>
          <a:prstGeom prst="rect">
            <a:avLst/>
          </a:prstGeom>
          <a:solidFill>
            <a:schemeClr val="accent1">
              <a:lumMod val="50000"/>
              <a:alpha val="51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9400" indent="0">
              <a:buFont typeface="Arial" panose="020B0604020202020204" pitchFamily="34" charset="0"/>
              <a:buNone/>
              <a:defRPr/>
            </a:pPr>
            <a:r>
              <a:rPr lang="en-US" sz="4800" b="1" smtClean="0">
                <a:solidFill>
                  <a:schemeClr val="bg1"/>
                </a:solidFill>
                <a:latin typeface="Impact"/>
                <a:ea typeface="ＭＳ Ｐゴシック" pitchFamily="34" charset="-128"/>
                <a:cs typeface="Impact"/>
              </a:rPr>
              <a:t>Available qualified and skilled workforce</a:t>
            </a:r>
            <a:endParaRPr lang="en-US" sz="4800" b="1" dirty="0" smtClean="0">
              <a:solidFill>
                <a:schemeClr val="bg1"/>
              </a:solidFill>
              <a:latin typeface="Impact"/>
              <a:ea typeface="ＭＳ Ｐゴシック" pitchFamily="34" charset="-128"/>
              <a:cs typeface="Impact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0" y="1659601"/>
            <a:ext cx="4937550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Free Zone Pirot Services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2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300"/>
            <a:ext cx="12192000" cy="4068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055728"/>
            <a:ext cx="4912126" cy="2123658"/>
          </a:xfrm>
          <a:prstGeom prst="rect">
            <a:avLst/>
          </a:prstGeom>
          <a:solidFill>
            <a:schemeClr val="accent2">
              <a:lumMod val="60000"/>
              <a:lumOff val="40000"/>
              <a:alpha val="45000"/>
            </a:schemeClr>
          </a:solidFill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Impact"/>
                <a:cs typeface="Impact"/>
              </a:rPr>
              <a:t>Efficient administration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Impact"/>
                <a:cs typeface="Impact"/>
              </a:rPr>
              <a:t> 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Impact"/>
                <a:cs typeface="Impact"/>
              </a:rPr>
              <a:t>(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Impact"/>
                <a:cs typeface="Impact"/>
              </a:rPr>
              <a:t>one stop shop)</a:t>
            </a:r>
            <a:endParaRPr lang="sr-Latn-CS" sz="3600" b="1" dirty="0">
              <a:solidFill>
                <a:schemeClr val="tx2">
                  <a:lumMod val="75000"/>
                </a:schemeClr>
              </a:solidFill>
              <a:latin typeface="Impact"/>
              <a:cs typeface="Impact"/>
            </a:endParaRPr>
          </a:p>
        </p:txBody>
      </p:sp>
      <p:sp>
        <p:nvSpPr>
          <p:cNvPr id="3" name="Rectangle 2"/>
          <p:cNvSpPr txBox="1">
            <a:spLocks/>
          </p:cNvSpPr>
          <p:nvPr/>
        </p:nvSpPr>
        <p:spPr bwMode="auto">
          <a:xfrm>
            <a:off x="0" y="3412201"/>
            <a:ext cx="4937550" cy="661950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Free Zone Pirot Services </a:t>
            </a:r>
            <a:br>
              <a:rPr lang="sr-Latn-C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Z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Rectangle 3"/>
          <p:cNvSpPr>
            <a:spLocks noGrp="1"/>
          </p:cNvSpPr>
          <p:nvPr>
            <p:ph type="body" idx="4294967295"/>
          </p:nvPr>
        </p:nvSpPr>
        <p:spPr>
          <a:xfrm>
            <a:off x="995680" y="2743200"/>
            <a:ext cx="7035800" cy="3261360"/>
          </a:xfrm>
          <a:solidFill>
            <a:schemeClr val="accent1">
              <a:lumMod val="50000"/>
              <a:alpha val="50000"/>
            </a:schemeClr>
          </a:solidFill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sr-Latn-CS" sz="4800" dirty="0" smtClean="0">
                <a:solidFill>
                  <a:schemeClr val="bg1"/>
                </a:solidFill>
                <a:ea typeface="ＭＳ Ｐゴシック" pitchFamily="34" charset="-128"/>
              </a:rPr>
              <a:t>116 ha</a:t>
            </a:r>
            <a:endParaRPr lang="en-US" sz="48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sr-Latn-CS" sz="4800" dirty="0" smtClean="0">
                <a:solidFill>
                  <a:schemeClr val="bg1"/>
                </a:solidFill>
                <a:ea typeface="ＭＳ Ｐゴシック" pitchFamily="34" charset="-128"/>
              </a:rPr>
              <a:t>15 production plants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sr-Latn-CS" sz="4800" dirty="0" smtClean="0">
                <a:solidFill>
                  <a:schemeClr val="bg1"/>
                </a:solidFill>
                <a:ea typeface="ＭＳ Ｐゴシック" pitchFamily="34" charset="-128"/>
              </a:rPr>
              <a:t>150 trade companies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sr-Latn-CS" sz="4800" dirty="0" smtClean="0">
                <a:solidFill>
                  <a:schemeClr val="bg1"/>
                </a:solidFill>
                <a:ea typeface="ＭＳ Ｐゴシック" pitchFamily="34" charset="-128"/>
              </a:rPr>
              <a:t>Employs &gt; 5 000 workers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995680" y="976909"/>
            <a:ext cx="3945760" cy="830997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bg1"/>
                </a:solidFill>
                <a:ea typeface="ＭＳ Ｐゴシック" pitchFamily="34" charset="-128"/>
              </a:rPr>
              <a:t>Free zone</a:t>
            </a:r>
            <a:r>
              <a:rPr lang="x-none" sz="4800">
                <a:solidFill>
                  <a:schemeClr val="bg1"/>
                </a:solidFill>
                <a:ea typeface="ＭＳ Ｐゴシック" pitchFamily="34" charset="-128"/>
              </a:rPr>
              <a:t> Pirot</a:t>
            </a:r>
            <a:endParaRPr lang="sr-Latn-CS" sz="48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43200" y="7772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Zona"/>
          <p:cNvPicPr>
            <a:picLocks noChangeAspect="1" noChangeArrowheads="1"/>
          </p:cNvPicPr>
          <p:nvPr/>
        </p:nvPicPr>
        <p:blipFill>
          <a:blip r:embed="rId3">
            <a:alphaModFix amt="6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13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3054" y="0"/>
            <a:ext cx="5288946" cy="6858000"/>
          </a:xfrm>
          <a:prstGeom prst="rect">
            <a:avLst/>
          </a:prstGeom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687524" y="3667760"/>
            <a:ext cx="4374445" cy="104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sr-Latn-CS" sz="3600" b="1" dirty="0">
                <a:solidFill>
                  <a:srgbClr val="FFFFFF"/>
                </a:solidFill>
                <a:latin typeface="Candara" charset="0"/>
              </a:rPr>
              <a:t>Free zone Pirot</a:t>
            </a:r>
            <a:endParaRPr lang="en-US" sz="3600" b="1" dirty="0">
              <a:solidFill>
                <a:srgbClr val="FFFFFF"/>
              </a:solidFill>
              <a:latin typeface="Candar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7524" y="904549"/>
            <a:ext cx="5137344" cy="30469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  <a:defRPr/>
            </a:pPr>
            <a:endParaRPr lang="sr-Latn-CS" sz="48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buFont typeface="Arial" pitchFamily="34" charset="0"/>
              <a:buNone/>
              <a:defRPr/>
            </a:pPr>
            <a:r>
              <a:rPr lang="sr-Latn-C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ＭＳ Ｐゴシック" pitchFamily="34" charset="-128"/>
              </a:rPr>
              <a:t>700</a:t>
            </a:r>
            <a:r>
              <a:rPr lang="sr-Latn-CS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ＭＳ Ｐゴシック" pitchFamily="34" charset="-128"/>
              </a:rPr>
              <a:t> Mill €</a:t>
            </a:r>
          </a:p>
          <a:p>
            <a:pPr>
              <a:buFont typeface="Arial" pitchFamily="34" charset="0"/>
              <a:buNone/>
              <a:defRPr/>
            </a:pPr>
            <a:r>
              <a:rPr lang="sr-Latn-CS" sz="4800" dirty="0">
                <a:solidFill>
                  <a:schemeClr val="bg1"/>
                </a:solidFill>
                <a:ea typeface="ＭＳ Ｐゴシック" pitchFamily="34" charset="-128"/>
              </a:rPr>
              <a:t>t</a:t>
            </a:r>
            <a:r>
              <a:rPr lang="sr-Latn-CS" sz="4800" dirty="0" smtClean="0">
                <a:solidFill>
                  <a:schemeClr val="bg1"/>
                </a:solidFill>
                <a:ea typeface="ＭＳ Ｐゴシック" pitchFamily="34" charset="-128"/>
              </a:rPr>
              <a:t>urnover </a:t>
            </a:r>
            <a:r>
              <a:rPr lang="sr-Latn-CS" sz="4800" dirty="0">
                <a:solidFill>
                  <a:schemeClr val="bg1"/>
                </a:solidFill>
                <a:ea typeface="ＭＳ Ｐゴシック" pitchFamily="34" charset="-128"/>
              </a:rPr>
              <a:t>in 2014 </a:t>
            </a:r>
            <a:endParaRPr lang="sr-Latn-CS" sz="4800" dirty="0">
              <a:solidFill>
                <a:schemeClr val="bg1"/>
              </a:solidFill>
              <a:latin typeface="Cambri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11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Zona"/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13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305" y="3852952"/>
            <a:ext cx="5036603" cy="21236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  <a:effectLst>
            <a:glow rad="228600">
              <a:schemeClr val="bg2">
                <a:lumMod val="50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softEdge rad="24130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Bernard MT Condensed"/>
              </a:rPr>
              <a:t>MADE IN</a:t>
            </a:r>
          </a:p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Bernard MT Condensed"/>
              </a:rPr>
              <a:t>FREE ZONE PIROT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Impact" panose="020B0806030902050204" pitchFamily="34" charset="0"/>
              <a:cs typeface="Bernard MT Condense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013" y="1544628"/>
            <a:ext cx="4339188" cy="2308324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sr-Latn-CS" sz="9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ＭＳ Ｐゴシック" pitchFamily="34" charset="-128"/>
              </a:rPr>
              <a:t>400</a:t>
            </a:r>
            <a:r>
              <a:rPr lang="sr-Latn-CS" sz="9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ＭＳ Ｐゴシック" pitchFamily="34" charset="-128"/>
              </a:rPr>
              <a:t> m€</a:t>
            </a:r>
          </a:p>
          <a:p>
            <a:pPr>
              <a:buFont typeface="Arial" pitchFamily="34" charset="0"/>
              <a:buNone/>
              <a:defRPr/>
            </a:pPr>
            <a:r>
              <a:rPr lang="sr-Latn-CS" sz="4800" dirty="0" smtClean="0">
                <a:solidFill>
                  <a:schemeClr val="bg1"/>
                </a:solidFill>
                <a:ea typeface="ＭＳ Ｐゴシック" pitchFamily="34" charset="-128"/>
              </a:rPr>
              <a:t>export </a:t>
            </a:r>
            <a:r>
              <a:rPr lang="sr-Latn-CS" sz="4800" dirty="0">
                <a:solidFill>
                  <a:schemeClr val="bg1"/>
                </a:solidFill>
                <a:ea typeface="ＭＳ Ｐゴシック" pitchFamily="34" charset="-128"/>
              </a:rPr>
              <a:t>in 2014 </a:t>
            </a:r>
            <a:endParaRPr lang="sr-Latn-CS" sz="4800" dirty="0">
              <a:solidFill>
                <a:schemeClr val="bg1"/>
              </a:solidFill>
              <a:latin typeface="Cambri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nning-robot-1-580x3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17" y="1522102"/>
            <a:ext cx="9821333" cy="420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3251" y="1888226"/>
            <a:ext cx="2802124" cy="3046988"/>
          </a:xfrm>
          <a:prstGeom prst="rect">
            <a:avLst/>
          </a:prstGeom>
          <a:solidFill>
            <a:schemeClr val="accent2">
              <a:lumMod val="60000"/>
              <a:lumOff val="40000"/>
              <a:alpha val="45000"/>
            </a:schemeClr>
          </a:solidFill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Impact"/>
                <a:cs typeface="Impact"/>
              </a:rPr>
              <a:t>LOOK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Impact"/>
                <a:cs typeface="Impact"/>
              </a:rPr>
              <a:t>TO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Impact"/>
                <a:cs typeface="Impact"/>
              </a:rPr>
              <a:t>THE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Impact"/>
                <a:cs typeface="Impact"/>
              </a:rPr>
              <a:t>FUTURE</a:t>
            </a:r>
            <a:endParaRPr lang="sr-Latn-CS" sz="3600" b="1" dirty="0">
              <a:solidFill>
                <a:schemeClr val="tx2">
                  <a:lumMod val="75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463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Impact"/>
                <a:cs typeface="Impact"/>
              </a:rPr>
              <a:t>Future development phases of Free zone</a:t>
            </a:r>
          </a:p>
        </p:txBody>
      </p:sp>
      <p:grpSp>
        <p:nvGrpSpPr>
          <p:cNvPr id="50178" name="Group 4"/>
          <p:cNvGrpSpPr>
            <a:grpSpLocks/>
          </p:cNvGrpSpPr>
          <p:nvPr/>
        </p:nvGrpSpPr>
        <p:grpSpPr bwMode="auto">
          <a:xfrm rot="10800000">
            <a:off x="469901" y="2082800"/>
            <a:ext cx="11334751" cy="4508500"/>
            <a:chOff x="352425" y="2082800"/>
            <a:chExt cx="8501063" cy="4508500"/>
          </a:xfrm>
        </p:grpSpPr>
        <p:grpSp>
          <p:nvGrpSpPr>
            <p:cNvPr id="50184" name="Group 1"/>
            <p:cNvGrpSpPr>
              <a:grpSpLocks/>
            </p:cNvGrpSpPr>
            <p:nvPr/>
          </p:nvGrpSpPr>
          <p:grpSpPr bwMode="auto">
            <a:xfrm>
              <a:off x="352425" y="2082800"/>
              <a:ext cx="8501063" cy="4508500"/>
              <a:chOff x="352425" y="2082800"/>
              <a:chExt cx="8501063" cy="4508500"/>
            </a:xfrm>
          </p:grpSpPr>
          <p:pic>
            <p:nvPicPr>
              <p:cNvPr id="27661" name="Picture 11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425" y="2087562"/>
                <a:ext cx="8486775" cy="4508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Slobodni oblik 14"/>
              <p:cNvSpPr/>
              <p:nvPr/>
            </p:nvSpPr>
            <p:spPr>
              <a:xfrm>
                <a:off x="379413" y="2228850"/>
                <a:ext cx="8485187" cy="3744912"/>
              </a:xfrm>
              <a:custGeom>
                <a:avLst/>
                <a:gdLst>
                  <a:gd name="connsiteX0" fmla="*/ 0 w 8466232"/>
                  <a:gd name="connsiteY0" fmla="*/ 1623478 h 3711470"/>
                  <a:gd name="connsiteX1" fmla="*/ 558800 w 8466232"/>
                  <a:gd name="connsiteY1" fmla="*/ 1737778 h 3711470"/>
                  <a:gd name="connsiteX2" fmla="*/ 1257300 w 8466232"/>
                  <a:gd name="connsiteY2" fmla="*/ 1458378 h 3711470"/>
                  <a:gd name="connsiteX3" fmla="*/ 2527300 w 8466232"/>
                  <a:gd name="connsiteY3" fmla="*/ 785278 h 3711470"/>
                  <a:gd name="connsiteX4" fmla="*/ 3479800 w 8466232"/>
                  <a:gd name="connsiteY4" fmla="*/ 264578 h 3711470"/>
                  <a:gd name="connsiteX5" fmla="*/ 4203700 w 8466232"/>
                  <a:gd name="connsiteY5" fmla="*/ 35978 h 3711470"/>
                  <a:gd name="connsiteX6" fmla="*/ 4775200 w 8466232"/>
                  <a:gd name="connsiteY6" fmla="*/ 10578 h 3711470"/>
                  <a:gd name="connsiteX7" fmla="*/ 5270500 w 8466232"/>
                  <a:gd name="connsiteY7" fmla="*/ 137578 h 3711470"/>
                  <a:gd name="connsiteX8" fmla="*/ 5778500 w 8466232"/>
                  <a:gd name="connsiteY8" fmla="*/ 378878 h 3711470"/>
                  <a:gd name="connsiteX9" fmla="*/ 6032500 w 8466232"/>
                  <a:gd name="connsiteY9" fmla="*/ 569378 h 3711470"/>
                  <a:gd name="connsiteX10" fmla="*/ 6362700 w 8466232"/>
                  <a:gd name="connsiteY10" fmla="*/ 950378 h 3711470"/>
                  <a:gd name="connsiteX11" fmla="*/ 6616700 w 8466232"/>
                  <a:gd name="connsiteY11" fmla="*/ 1420278 h 3711470"/>
                  <a:gd name="connsiteX12" fmla="*/ 6731000 w 8466232"/>
                  <a:gd name="connsiteY12" fmla="*/ 2093378 h 3711470"/>
                  <a:gd name="connsiteX13" fmla="*/ 6946900 w 8466232"/>
                  <a:gd name="connsiteY13" fmla="*/ 2525178 h 3711470"/>
                  <a:gd name="connsiteX14" fmla="*/ 7315200 w 8466232"/>
                  <a:gd name="connsiteY14" fmla="*/ 3033178 h 3711470"/>
                  <a:gd name="connsiteX15" fmla="*/ 7772400 w 8466232"/>
                  <a:gd name="connsiteY15" fmla="*/ 3388778 h 3711470"/>
                  <a:gd name="connsiteX16" fmla="*/ 8369300 w 8466232"/>
                  <a:gd name="connsiteY16" fmla="*/ 3668178 h 3711470"/>
                  <a:gd name="connsiteX17" fmla="*/ 8458200 w 8466232"/>
                  <a:gd name="connsiteY17" fmla="*/ 3706278 h 3711470"/>
                  <a:gd name="connsiteX0" fmla="*/ 0 w 8458891"/>
                  <a:gd name="connsiteY0" fmla="*/ 1623478 h 3706829"/>
                  <a:gd name="connsiteX1" fmla="*/ 558800 w 8458891"/>
                  <a:gd name="connsiteY1" fmla="*/ 1737778 h 3706829"/>
                  <a:gd name="connsiteX2" fmla="*/ 1257300 w 8458891"/>
                  <a:gd name="connsiteY2" fmla="*/ 1458378 h 3706829"/>
                  <a:gd name="connsiteX3" fmla="*/ 2527300 w 8458891"/>
                  <a:gd name="connsiteY3" fmla="*/ 785278 h 3706829"/>
                  <a:gd name="connsiteX4" fmla="*/ 3479800 w 8458891"/>
                  <a:gd name="connsiteY4" fmla="*/ 264578 h 3706829"/>
                  <a:gd name="connsiteX5" fmla="*/ 4203700 w 8458891"/>
                  <a:gd name="connsiteY5" fmla="*/ 35978 h 3706829"/>
                  <a:gd name="connsiteX6" fmla="*/ 4775200 w 8458891"/>
                  <a:gd name="connsiteY6" fmla="*/ 10578 h 3706829"/>
                  <a:gd name="connsiteX7" fmla="*/ 5270500 w 8458891"/>
                  <a:gd name="connsiteY7" fmla="*/ 137578 h 3706829"/>
                  <a:gd name="connsiteX8" fmla="*/ 5778500 w 8458891"/>
                  <a:gd name="connsiteY8" fmla="*/ 378878 h 3706829"/>
                  <a:gd name="connsiteX9" fmla="*/ 6032500 w 8458891"/>
                  <a:gd name="connsiteY9" fmla="*/ 569378 h 3706829"/>
                  <a:gd name="connsiteX10" fmla="*/ 6362700 w 8458891"/>
                  <a:gd name="connsiteY10" fmla="*/ 950378 h 3706829"/>
                  <a:gd name="connsiteX11" fmla="*/ 6616700 w 8458891"/>
                  <a:gd name="connsiteY11" fmla="*/ 1420278 h 3706829"/>
                  <a:gd name="connsiteX12" fmla="*/ 6731000 w 8458891"/>
                  <a:gd name="connsiteY12" fmla="*/ 2093378 h 3706829"/>
                  <a:gd name="connsiteX13" fmla="*/ 6946900 w 8458891"/>
                  <a:gd name="connsiteY13" fmla="*/ 2525178 h 3706829"/>
                  <a:gd name="connsiteX14" fmla="*/ 7315200 w 8458891"/>
                  <a:gd name="connsiteY14" fmla="*/ 3033178 h 3706829"/>
                  <a:gd name="connsiteX15" fmla="*/ 7772400 w 8458891"/>
                  <a:gd name="connsiteY15" fmla="*/ 3388778 h 3706829"/>
                  <a:gd name="connsiteX16" fmla="*/ 8191500 w 8458891"/>
                  <a:gd name="connsiteY16" fmla="*/ 3591978 h 3706829"/>
                  <a:gd name="connsiteX17" fmla="*/ 8458200 w 8458891"/>
                  <a:gd name="connsiteY17" fmla="*/ 3706278 h 3706829"/>
                  <a:gd name="connsiteX0" fmla="*/ 0 w 8420942"/>
                  <a:gd name="connsiteY0" fmla="*/ 1623478 h 3744765"/>
                  <a:gd name="connsiteX1" fmla="*/ 558800 w 8420942"/>
                  <a:gd name="connsiteY1" fmla="*/ 1737778 h 3744765"/>
                  <a:gd name="connsiteX2" fmla="*/ 1257300 w 8420942"/>
                  <a:gd name="connsiteY2" fmla="*/ 1458378 h 3744765"/>
                  <a:gd name="connsiteX3" fmla="*/ 2527300 w 8420942"/>
                  <a:gd name="connsiteY3" fmla="*/ 785278 h 3744765"/>
                  <a:gd name="connsiteX4" fmla="*/ 3479800 w 8420942"/>
                  <a:gd name="connsiteY4" fmla="*/ 264578 h 3744765"/>
                  <a:gd name="connsiteX5" fmla="*/ 4203700 w 8420942"/>
                  <a:gd name="connsiteY5" fmla="*/ 35978 h 3744765"/>
                  <a:gd name="connsiteX6" fmla="*/ 4775200 w 8420942"/>
                  <a:gd name="connsiteY6" fmla="*/ 10578 h 3744765"/>
                  <a:gd name="connsiteX7" fmla="*/ 5270500 w 8420942"/>
                  <a:gd name="connsiteY7" fmla="*/ 137578 h 3744765"/>
                  <a:gd name="connsiteX8" fmla="*/ 5778500 w 8420942"/>
                  <a:gd name="connsiteY8" fmla="*/ 378878 h 3744765"/>
                  <a:gd name="connsiteX9" fmla="*/ 6032500 w 8420942"/>
                  <a:gd name="connsiteY9" fmla="*/ 569378 h 3744765"/>
                  <a:gd name="connsiteX10" fmla="*/ 6362700 w 8420942"/>
                  <a:gd name="connsiteY10" fmla="*/ 950378 h 3744765"/>
                  <a:gd name="connsiteX11" fmla="*/ 6616700 w 8420942"/>
                  <a:gd name="connsiteY11" fmla="*/ 1420278 h 3744765"/>
                  <a:gd name="connsiteX12" fmla="*/ 6731000 w 8420942"/>
                  <a:gd name="connsiteY12" fmla="*/ 2093378 h 3744765"/>
                  <a:gd name="connsiteX13" fmla="*/ 6946900 w 8420942"/>
                  <a:gd name="connsiteY13" fmla="*/ 2525178 h 3744765"/>
                  <a:gd name="connsiteX14" fmla="*/ 7315200 w 8420942"/>
                  <a:gd name="connsiteY14" fmla="*/ 3033178 h 3744765"/>
                  <a:gd name="connsiteX15" fmla="*/ 7772400 w 8420942"/>
                  <a:gd name="connsiteY15" fmla="*/ 3388778 h 3744765"/>
                  <a:gd name="connsiteX16" fmla="*/ 8191500 w 8420942"/>
                  <a:gd name="connsiteY16" fmla="*/ 3591978 h 3744765"/>
                  <a:gd name="connsiteX17" fmla="*/ 8420100 w 8420942"/>
                  <a:gd name="connsiteY17" fmla="*/ 3744378 h 3744765"/>
                  <a:gd name="connsiteX0" fmla="*/ 0 w 8484442"/>
                  <a:gd name="connsiteY0" fmla="*/ 1623478 h 3744765"/>
                  <a:gd name="connsiteX1" fmla="*/ 622300 w 8484442"/>
                  <a:gd name="connsiteY1" fmla="*/ 1737778 h 3744765"/>
                  <a:gd name="connsiteX2" fmla="*/ 1320800 w 8484442"/>
                  <a:gd name="connsiteY2" fmla="*/ 1458378 h 3744765"/>
                  <a:gd name="connsiteX3" fmla="*/ 2590800 w 8484442"/>
                  <a:gd name="connsiteY3" fmla="*/ 785278 h 3744765"/>
                  <a:gd name="connsiteX4" fmla="*/ 3543300 w 8484442"/>
                  <a:gd name="connsiteY4" fmla="*/ 264578 h 3744765"/>
                  <a:gd name="connsiteX5" fmla="*/ 4267200 w 8484442"/>
                  <a:gd name="connsiteY5" fmla="*/ 35978 h 3744765"/>
                  <a:gd name="connsiteX6" fmla="*/ 4838700 w 8484442"/>
                  <a:gd name="connsiteY6" fmla="*/ 10578 h 3744765"/>
                  <a:gd name="connsiteX7" fmla="*/ 5334000 w 8484442"/>
                  <a:gd name="connsiteY7" fmla="*/ 137578 h 3744765"/>
                  <a:gd name="connsiteX8" fmla="*/ 5842000 w 8484442"/>
                  <a:gd name="connsiteY8" fmla="*/ 378878 h 3744765"/>
                  <a:gd name="connsiteX9" fmla="*/ 6096000 w 8484442"/>
                  <a:gd name="connsiteY9" fmla="*/ 569378 h 3744765"/>
                  <a:gd name="connsiteX10" fmla="*/ 6426200 w 8484442"/>
                  <a:gd name="connsiteY10" fmla="*/ 950378 h 3744765"/>
                  <a:gd name="connsiteX11" fmla="*/ 6680200 w 8484442"/>
                  <a:gd name="connsiteY11" fmla="*/ 1420278 h 3744765"/>
                  <a:gd name="connsiteX12" fmla="*/ 6794500 w 8484442"/>
                  <a:gd name="connsiteY12" fmla="*/ 2093378 h 3744765"/>
                  <a:gd name="connsiteX13" fmla="*/ 7010400 w 8484442"/>
                  <a:gd name="connsiteY13" fmla="*/ 2525178 h 3744765"/>
                  <a:gd name="connsiteX14" fmla="*/ 7378700 w 8484442"/>
                  <a:gd name="connsiteY14" fmla="*/ 3033178 h 3744765"/>
                  <a:gd name="connsiteX15" fmla="*/ 7835900 w 8484442"/>
                  <a:gd name="connsiteY15" fmla="*/ 3388778 h 3744765"/>
                  <a:gd name="connsiteX16" fmla="*/ 8255000 w 8484442"/>
                  <a:gd name="connsiteY16" fmla="*/ 3591978 h 3744765"/>
                  <a:gd name="connsiteX17" fmla="*/ 8483600 w 8484442"/>
                  <a:gd name="connsiteY17" fmla="*/ 3744378 h 374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484442" h="3744765">
                    <a:moveTo>
                      <a:pt x="0" y="1623478"/>
                    </a:moveTo>
                    <a:cubicBezTo>
                      <a:pt x="174625" y="1694386"/>
                      <a:pt x="402167" y="1765295"/>
                      <a:pt x="622300" y="1737778"/>
                    </a:cubicBezTo>
                    <a:cubicBezTo>
                      <a:pt x="842433" y="1710261"/>
                      <a:pt x="992717" y="1617128"/>
                      <a:pt x="1320800" y="1458378"/>
                    </a:cubicBezTo>
                    <a:cubicBezTo>
                      <a:pt x="1648883" y="1299628"/>
                      <a:pt x="2590800" y="785278"/>
                      <a:pt x="2590800" y="785278"/>
                    </a:cubicBezTo>
                    <a:cubicBezTo>
                      <a:pt x="2961217" y="586311"/>
                      <a:pt x="3263900" y="389461"/>
                      <a:pt x="3543300" y="264578"/>
                    </a:cubicBezTo>
                    <a:cubicBezTo>
                      <a:pt x="3822700" y="139695"/>
                      <a:pt x="4051300" y="78311"/>
                      <a:pt x="4267200" y="35978"/>
                    </a:cubicBezTo>
                    <a:cubicBezTo>
                      <a:pt x="4483100" y="-6355"/>
                      <a:pt x="4660900" y="-6355"/>
                      <a:pt x="4838700" y="10578"/>
                    </a:cubicBezTo>
                    <a:cubicBezTo>
                      <a:pt x="5016500" y="27511"/>
                      <a:pt x="5166783" y="76195"/>
                      <a:pt x="5334000" y="137578"/>
                    </a:cubicBezTo>
                    <a:cubicBezTo>
                      <a:pt x="5501217" y="198961"/>
                      <a:pt x="5715000" y="306911"/>
                      <a:pt x="5842000" y="378878"/>
                    </a:cubicBezTo>
                    <a:cubicBezTo>
                      <a:pt x="5969000" y="450845"/>
                      <a:pt x="5998633" y="474128"/>
                      <a:pt x="6096000" y="569378"/>
                    </a:cubicBezTo>
                    <a:cubicBezTo>
                      <a:pt x="6193367" y="664628"/>
                      <a:pt x="6328833" y="808561"/>
                      <a:pt x="6426200" y="950378"/>
                    </a:cubicBezTo>
                    <a:cubicBezTo>
                      <a:pt x="6523567" y="1092195"/>
                      <a:pt x="6618817" y="1229778"/>
                      <a:pt x="6680200" y="1420278"/>
                    </a:cubicBezTo>
                    <a:cubicBezTo>
                      <a:pt x="6741583" y="1610778"/>
                      <a:pt x="6739467" y="1909228"/>
                      <a:pt x="6794500" y="2093378"/>
                    </a:cubicBezTo>
                    <a:cubicBezTo>
                      <a:pt x="6849533" y="2277528"/>
                      <a:pt x="6913033" y="2368545"/>
                      <a:pt x="7010400" y="2525178"/>
                    </a:cubicBezTo>
                    <a:cubicBezTo>
                      <a:pt x="7107767" y="2681811"/>
                      <a:pt x="7241117" y="2889245"/>
                      <a:pt x="7378700" y="3033178"/>
                    </a:cubicBezTo>
                    <a:cubicBezTo>
                      <a:pt x="7516283" y="3177111"/>
                      <a:pt x="7689850" y="3295645"/>
                      <a:pt x="7835900" y="3388778"/>
                    </a:cubicBezTo>
                    <a:cubicBezTo>
                      <a:pt x="7981950" y="3481911"/>
                      <a:pt x="8147050" y="3532711"/>
                      <a:pt x="8255000" y="3591978"/>
                    </a:cubicBezTo>
                    <a:cubicBezTo>
                      <a:pt x="8362950" y="3651245"/>
                      <a:pt x="8496300" y="3751786"/>
                      <a:pt x="8483600" y="3744378"/>
                    </a:cubicBezTo>
                  </a:path>
                </a:pathLst>
              </a:custGeom>
              <a:noFill/>
              <a:ln w="635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Slobodni oblik 15"/>
              <p:cNvSpPr/>
              <p:nvPr/>
            </p:nvSpPr>
            <p:spPr>
              <a:xfrm>
                <a:off x="368300" y="3624262"/>
                <a:ext cx="7940675" cy="2954338"/>
              </a:xfrm>
              <a:custGeom>
                <a:avLst/>
                <a:gdLst>
                  <a:gd name="connsiteX0" fmla="*/ 0 w 7964389"/>
                  <a:gd name="connsiteY0" fmla="*/ 0 h 3082976"/>
                  <a:gd name="connsiteX1" fmla="*/ 3352800 w 7964389"/>
                  <a:gd name="connsiteY1" fmla="*/ 609600 h 3082976"/>
                  <a:gd name="connsiteX2" fmla="*/ 4495800 w 7964389"/>
                  <a:gd name="connsiteY2" fmla="*/ 1511300 h 3082976"/>
                  <a:gd name="connsiteX3" fmla="*/ 4711700 w 7964389"/>
                  <a:gd name="connsiteY3" fmla="*/ 2006600 h 3082976"/>
                  <a:gd name="connsiteX4" fmla="*/ 4978400 w 7964389"/>
                  <a:gd name="connsiteY4" fmla="*/ 2374900 h 3082976"/>
                  <a:gd name="connsiteX5" fmla="*/ 5486400 w 7964389"/>
                  <a:gd name="connsiteY5" fmla="*/ 2628900 h 3082976"/>
                  <a:gd name="connsiteX6" fmla="*/ 6197600 w 7964389"/>
                  <a:gd name="connsiteY6" fmla="*/ 2628900 h 3082976"/>
                  <a:gd name="connsiteX7" fmla="*/ 6629400 w 7964389"/>
                  <a:gd name="connsiteY7" fmla="*/ 2489200 h 3082976"/>
                  <a:gd name="connsiteX8" fmla="*/ 7861300 w 7964389"/>
                  <a:gd name="connsiteY8" fmla="*/ 3022600 h 3082976"/>
                  <a:gd name="connsiteX9" fmla="*/ 7810500 w 7964389"/>
                  <a:gd name="connsiteY9" fmla="*/ 3048000 h 3082976"/>
                  <a:gd name="connsiteX0" fmla="*/ 0 w 7949572"/>
                  <a:gd name="connsiteY0" fmla="*/ 0 h 3072953"/>
                  <a:gd name="connsiteX1" fmla="*/ 3352800 w 7949572"/>
                  <a:gd name="connsiteY1" fmla="*/ 609600 h 3072953"/>
                  <a:gd name="connsiteX2" fmla="*/ 4495800 w 7949572"/>
                  <a:gd name="connsiteY2" fmla="*/ 1511300 h 3072953"/>
                  <a:gd name="connsiteX3" fmla="*/ 4711700 w 7949572"/>
                  <a:gd name="connsiteY3" fmla="*/ 2006600 h 3072953"/>
                  <a:gd name="connsiteX4" fmla="*/ 4978400 w 7949572"/>
                  <a:gd name="connsiteY4" fmla="*/ 2374900 h 3072953"/>
                  <a:gd name="connsiteX5" fmla="*/ 5486400 w 7949572"/>
                  <a:gd name="connsiteY5" fmla="*/ 2628900 h 3072953"/>
                  <a:gd name="connsiteX6" fmla="*/ 6197600 w 7949572"/>
                  <a:gd name="connsiteY6" fmla="*/ 2628900 h 3072953"/>
                  <a:gd name="connsiteX7" fmla="*/ 6832600 w 7949572"/>
                  <a:gd name="connsiteY7" fmla="*/ 2654300 h 3072953"/>
                  <a:gd name="connsiteX8" fmla="*/ 7861300 w 7949572"/>
                  <a:gd name="connsiteY8" fmla="*/ 3022600 h 3072953"/>
                  <a:gd name="connsiteX9" fmla="*/ 7810500 w 7949572"/>
                  <a:gd name="connsiteY9" fmla="*/ 3048000 h 3072953"/>
                  <a:gd name="connsiteX0" fmla="*/ 0 w 7949572"/>
                  <a:gd name="connsiteY0" fmla="*/ 0 h 3072953"/>
                  <a:gd name="connsiteX1" fmla="*/ 3352800 w 7949572"/>
                  <a:gd name="connsiteY1" fmla="*/ 609600 h 3072953"/>
                  <a:gd name="connsiteX2" fmla="*/ 4419600 w 7949572"/>
                  <a:gd name="connsiteY2" fmla="*/ 1498600 h 3072953"/>
                  <a:gd name="connsiteX3" fmla="*/ 4711700 w 7949572"/>
                  <a:gd name="connsiteY3" fmla="*/ 2006600 h 3072953"/>
                  <a:gd name="connsiteX4" fmla="*/ 4978400 w 7949572"/>
                  <a:gd name="connsiteY4" fmla="*/ 2374900 h 3072953"/>
                  <a:gd name="connsiteX5" fmla="*/ 5486400 w 7949572"/>
                  <a:gd name="connsiteY5" fmla="*/ 2628900 h 3072953"/>
                  <a:gd name="connsiteX6" fmla="*/ 6197600 w 7949572"/>
                  <a:gd name="connsiteY6" fmla="*/ 2628900 h 3072953"/>
                  <a:gd name="connsiteX7" fmla="*/ 6832600 w 7949572"/>
                  <a:gd name="connsiteY7" fmla="*/ 2654300 h 3072953"/>
                  <a:gd name="connsiteX8" fmla="*/ 7861300 w 7949572"/>
                  <a:gd name="connsiteY8" fmla="*/ 3022600 h 3072953"/>
                  <a:gd name="connsiteX9" fmla="*/ 7810500 w 7949572"/>
                  <a:gd name="connsiteY9" fmla="*/ 3048000 h 3072953"/>
                  <a:gd name="connsiteX0" fmla="*/ 0 w 7949572"/>
                  <a:gd name="connsiteY0" fmla="*/ 0 h 3072953"/>
                  <a:gd name="connsiteX1" fmla="*/ 3352800 w 7949572"/>
                  <a:gd name="connsiteY1" fmla="*/ 609600 h 3072953"/>
                  <a:gd name="connsiteX2" fmla="*/ 4419600 w 7949572"/>
                  <a:gd name="connsiteY2" fmla="*/ 1498600 h 3072953"/>
                  <a:gd name="connsiteX3" fmla="*/ 4686300 w 7949572"/>
                  <a:gd name="connsiteY3" fmla="*/ 2044700 h 3072953"/>
                  <a:gd name="connsiteX4" fmla="*/ 4978400 w 7949572"/>
                  <a:gd name="connsiteY4" fmla="*/ 2374900 h 3072953"/>
                  <a:gd name="connsiteX5" fmla="*/ 5486400 w 7949572"/>
                  <a:gd name="connsiteY5" fmla="*/ 2628900 h 3072953"/>
                  <a:gd name="connsiteX6" fmla="*/ 6197600 w 7949572"/>
                  <a:gd name="connsiteY6" fmla="*/ 2628900 h 3072953"/>
                  <a:gd name="connsiteX7" fmla="*/ 6832600 w 7949572"/>
                  <a:gd name="connsiteY7" fmla="*/ 2654300 h 3072953"/>
                  <a:gd name="connsiteX8" fmla="*/ 7861300 w 7949572"/>
                  <a:gd name="connsiteY8" fmla="*/ 3022600 h 3072953"/>
                  <a:gd name="connsiteX9" fmla="*/ 7810500 w 7949572"/>
                  <a:gd name="connsiteY9" fmla="*/ 3048000 h 3072953"/>
                  <a:gd name="connsiteX0" fmla="*/ 0 w 7949572"/>
                  <a:gd name="connsiteY0" fmla="*/ 0 h 3072953"/>
                  <a:gd name="connsiteX1" fmla="*/ 3352800 w 7949572"/>
                  <a:gd name="connsiteY1" fmla="*/ 609600 h 3072953"/>
                  <a:gd name="connsiteX2" fmla="*/ 4419600 w 7949572"/>
                  <a:gd name="connsiteY2" fmla="*/ 1498600 h 3072953"/>
                  <a:gd name="connsiteX3" fmla="*/ 4686300 w 7949572"/>
                  <a:gd name="connsiteY3" fmla="*/ 2044700 h 3072953"/>
                  <a:gd name="connsiteX4" fmla="*/ 4978400 w 7949572"/>
                  <a:gd name="connsiteY4" fmla="*/ 2374900 h 3072953"/>
                  <a:gd name="connsiteX5" fmla="*/ 5486400 w 7949572"/>
                  <a:gd name="connsiteY5" fmla="*/ 2628900 h 3072953"/>
                  <a:gd name="connsiteX6" fmla="*/ 6197600 w 7949572"/>
                  <a:gd name="connsiteY6" fmla="*/ 2628900 h 3072953"/>
                  <a:gd name="connsiteX7" fmla="*/ 6832600 w 7949572"/>
                  <a:gd name="connsiteY7" fmla="*/ 2654300 h 3072953"/>
                  <a:gd name="connsiteX8" fmla="*/ 7861300 w 7949572"/>
                  <a:gd name="connsiteY8" fmla="*/ 3022600 h 3072953"/>
                  <a:gd name="connsiteX9" fmla="*/ 7810500 w 7949572"/>
                  <a:gd name="connsiteY9" fmla="*/ 3048000 h 3072953"/>
                  <a:gd name="connsiteX0" fmla="*/ 0 w 7913684"/>
                  <a:gd name="connsiteY0" fmla="*/ 0 h 3206236"/>
                  <a:gd name="connsiteX1" fmla="*/ 3352800 w 7913684"/>
                  <a:gd name="connsiteY1" fmla="*/ 609600 h 3206236"/>
                  <a:gd name="connsiteX2" fmla="*/ 4419600 w 7913684"/>
                  <a:gd name="connsiteY2" fmla="*/ 1498600 h 3206236"/>
                  <a:gd name="connsiteX3" fmla="*/ 4686300 w 7913684"/>
                  <a:gd name="connsiteY3" fmla="*/ 2044700 h 3206236"/>
                  <a:gd name="connsiteX4" fmla="*/ 4978400 w 7913684"/>
                  <a:gd name="connsiteY4" fmla="*/ 2374900 h 3206236"/>
                  <a:gd name="connsiteX5" fmla="*/ 5486400 w 7913684"/>
                  <a:gd name="connsiteY5" fmla="*/ 2628900 h 3206236"/>
                  <a:gd name="connsiteX6" fmla="*/ 6197600 w 7913684"/>
                  <a:gd name="connsiteY6" fmla="*/ 2628900 h 3206236"/>
                  <a:gd name="connsiteX7" fmla="*/ 6832600 w 7913684"/>
                  <a:gd name="connsiteY7" fmla="*/ 2654300 h 3206236"/>
                  <a:gd name="connsiteX8" fmla="*/ 7861300 w 7913684"/>
                  <a:gd name="connsiteY8" fmla="*/ 3022600 h 3206236"/>
                  <a:gd name="connsiteX9" fmla="*/ 7696200 w 7913684"/>
                  <a:gd name="connsiteY9" fmla="*/ 3200400 h 3206236"/>
                  <a:gd name="connsiteX0" fmla="*/ 0 w 7747861"/>
                  <a:gd name="connsiteY0" fmla="*/ 0 h 3203064"/>
                  <a:gd name="connsiteX1" fmla="*/ 3352800 w 7747861"/>
                  <a:gd name="connsiteY1" fmla="*/ 609600 h 3203064"/>
                  <a:gd name="connsiteX2" fmla="*/ 4419600 w 7747861"/>
                  <a:gd name="connsiteY2" fmla="*/ 1498600 h 3203064"/>
                  <a:gd name="connsiteX3" fmla="*/ 4686300 w 7747861"/>
                  <a:gd name="connsiteY3" fmla="*/ 2044700 h 3203064"/>
                  <a:gd name="connsiteX4" fmla="*/ 4978400 w 7747861"/>
                  <a:gd name="connsiteY4" fmla="*/ 2374900 h 3203064"/>
                  <a:gd name="connsiteX5" fmla="*/ 5486400 w 7747861"/>
                  <a:gd name="connsiteY5" fmla="*/ 2628900 h 3203064"/>
                  <a:gd name="connsiteX6" fmla="*/ 6197600 w 7747861"/>
                  <a:gd name="connsiteY6" fmla="*/ 2628900 h 3203064"/>
                  <a:gd name="connsiteX7" fmla="*/ 6832600 w 7747861"/>
                  <a:gd name="connsiteY7" fmla="*/ 2654300 h 3203064"/>
                  <a:gd name="connsiteX8" fmla="*/ 7556500 w 7747861"/>
                  <a:gd name="connsiteY8" fmla="*/ 2844800 h 3203064"/>
                  <a:gd name="connsiteX9" fmla="*/ 7696200 w 7747861"/>
                  <a:gd name="connsiteY9" fmla="*/ 3200400 h 3203064"/>
                  <a:gd name="connsiteX0" fmla="*/ 0 w 7941259"/>
                  <a:gd name="connsiteY0" fmla="*/ 0 h 2954043"/>
                  <a:gd name="connsiteX1" fmla="*/ 3352800 w 7941259"/>
                  <a:gd name="connsiteY1" fmla="*/ 609600 h 2954043"/>
                  <a:gd name="connsiteX2" fmla="*/ 4419600 w 7941259"/>
                  <a:gd name="connsiteY2" fmla="*/ 1498600 h 2954043"/>
                  <a:gd name="connsiteX3" fmla="*/ 4686300 w 7941259"/>
                  <a:gd name="connsiteY3" fmla="*/ 2044700 h 2954043"/>
                  <a:gd name="connsiteX4" fmla="*/ 4978400 w 7941259"/>
                  <a:gd name="connsiteY4" fmla="*/ 2374900 h 2954043"/>
                  <a:gd name="connsiteX5" fmla="*/ 5486400 w 7941259"/>
                  <a:gd name="connsiteY5" fmla="*/ 2628900 h 2954043"/>
                  <a:gd name="connsiteX6" fmla="*/ 6197600 w 7941259"/>
                  <a:gd name="connsiteY6" fmla="*/ 2628900 h 2954043"/>
                  <a:gd name="connsiteX7" fmla="*/ 6832600 w 7941259"/>
                  <a:gd name="connsiteY7" fmla="*/ 2654300 h 2954043"/>
                  <a:gd name="connsiteX8" fmla="*/ 7556500 w 7941259"/>
                  <a:gd name="connsiteY8" fmla="*/ 2844800 h 2954043"/>
                  <a:gd name="connsiteX9" fmla="*/ 7912100 w 7941259"/>
                  <a:gd name="connsiteY9" fmla="*/ 2946400 h 295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41259" h="2954043">
                    <a:moveTo>
                      <a:pt x="0" y="0"/>
                    </a:moveTo>
                    <a:cubicBezTo>
                      <a:pt x="1301750" y="178858"/>
                      <a:pt x="2616200" y="359833"/>
                      <a:pt x="3352800" y="609600"/>
                    </a:cubicBezTo>
                    <a:cubicBezTo>
                      <a:pt x="4089400" y="859367"/>
                      <a:pt x="4197350" y="1259417"/>
                      <a:pt x="4419600" y="1498600"/>
                    </a:cubicBezTo>
                    <a:cubicBezTo>
                      <a:pt x="4641850" y="1737783"/>
                      <a:pt x="4580467" y="1822450"/>
                      <a:pt x="4686300" y="2044700"/>
                    </a:cubicBezTo>
                    <a:cubicBezTo>
                      <a:pt x="4792133" y="2266950"/>
                      <a:pt x="4845050" y="2277533"/>
                      <a:pt x="4978400" y="2374900"/>
                    </a:cubicBezTo>
                    <a:cubicBezTo>
                      <a:pt x="5111750" y="2472267"/>
                      <a:pt x="5283200" y="2586567"/>
                      <a:pt x="5486400" y="2628900"/>
                    </a:cubicBezTo>
                    <a:cubicBezTo>
                      <a:pt x="5689600" y="2671233"/>
                      <a:pt x="5973233" y="2624667"/>
                      <a:pt x="6197600" y="2628900"/>
                    </a:cubicBezTo>
                    <a:cubicBezTo>
                      <a:pt x="6421967" y="2633133"/>
                      <a:pt x="6606117" y="2618317"/>
                      <a:pt x="6832600" y="2654300"/>
                    </a:cubicBezTo>
                    <a:cubicBezTo>
                      <a:pt x="7059083" y="2690283"/>
                      <a:pt x="7376583" y="2796117"/>
                      <a:pt x="7556500" y="2844800"/>
                    </a:cubicBezTo>
                    <a:cubicBezTo>
                      <a:pt x="7736417" y="2893483"/>
                      <a:pt x="8035925" y="2980266"/>
                      <a:pt x="7912100" y="2946400"/>
                    </a:cubicBezTo>
                  </a:path>
                </a:pathLst>
              </a:custGeom>
              <a:noFill/>
              <a:ln w="44450">
                <a:solidFill>
                  <a:srgbClr val="33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Slobodni oblik 16"/>
              <p:cNvSpPr/>
              <p:nvPr/>
            </p:nvSpPr>
            <p:spPr>
              <a:xfrm>
                <a:off x="414338" y="2147887"/>
                <a:ext cx="8432800" cy="1535113"/>
              </a:xfrm>
              <a:custGeom>
                <a:avLst/>
                <a:gdLst>
                  <a:gd name="connsiteX0" fmla="*/ 0 w 8547100"/>
                  <a:gd name="connsiteY0" fmla="*/ 1426275 h 1535663"/>
                  <a:gd name="connsiteX1" fmla="*/ 1041400 w 8547100"/>
                  <a:gd name="connsiteY1" fmla="*/ 1515175 h 1535663"/>
                  <a:gd name="connsiteX2" fmla="*/ 1930400 w 8547100"/>
                  <a:gd name="connsiteY2" fmla="*/ 1083375 h 1535663"/>
                  <a:gd name="connsiteX3" fmla="*/ 3124200 w 8547100"/>
                  <a:gd name="connsiteY3" fmla="*/ 461075 h 1535663"/>
                  <a:gd name="connsiteX4" fmla="*/ 3644900 w 8547100"/>
                  <a:gd name="connsiteY4" fmla="*/ 194375 h 1535663"/>
                  <a:gd name="connsiteX5" fmla="*/ 4318000 w 8547100"/>
                  <a:gd name="connsiteY5" fmla="*/ 16575 h 1535663"/>
                  <a:gd name="connsiteX6" fmla="*/ 4851400 w 8547100"/>
                  <a:gd name="connsiteY6" fmla="*/ 29275 h 1535663"/>
                  <a:gd name="connsiteX7" fmla="*/ 5524500 w 8547100"/>
                  <a:gd name="connsiteY7" fmla="*/ 207075 h 1535663"/>
                  <a:gd name="connsiteX8" fmla="*/ 6591300 w 8547100"/>
                  <a:gd name="connsiteY8" fmla="*/ 715075 h 1535663"/>
                  <a:gd name="connsiteX9" fmla="*/ 8318500 w 8547100"/>
                  <a:gd name="connsiteY9" fmla="*/ 1413575 h 1535663"/>
                  <a:gd name="connsiteX10" fmla="*/ 8470900 w 8547100"/>
                  <a:gd name="connsiteY10" fmla="*/ 1413575 h 1535663"/>
                  <a:gd name="connsiteX11" fmla="*/ 8547100 w 8547100"/>
                  <a:gd name="connsiteY11" fmla="*/ 1489775 h 1535663"/>
                  <a:gd name="connsiteX0" fmla="*/ 0 w 8551862"/>
                  <a:gd name="connsiteY0" fmla="*/ 1426275 h 1535663"/>
                  <a:gd name="connsiteX1" fmla="*/ 1041400 w 8551862"/>
                  <a:gd name="connsiteY1" fmla="*/ 1515175 h 1535663"/>
                  <a:gd name="connsiteX2" fmla="*/ 1930400 w 8551862"/>
                  <a:gd name="connsiteY2" fmla="*/ 1083375 h 1535663"/>
                  <a:gd name="connsiteX3" fmla="*/ 3124200 w 8551862"/>
                  <a:gd name="connsiteY3" fmla="*/ 461075 h 1535663"/>
                  <a:gd name="connsiteX4" fmla="*/ 3644900 w 8551862"/>
                  <a:gd name="connsiteY4" fmla="*/ 194375 h 1535663"/>
                  <a:gd name="connsiteX5" fmla="*/ 4318000 w 8551862"/>
                  <a:gd name="connsiteY5" fmla="*/ 16575 h 1535663"/>
                  <a:gd name="connsiteX6" fmla="*/ 4851400 w 8551862"/>
                  <a:gd name="connsiteY6" fmla="*/ 29275 h 1535663"/>
                  <a:gd name="connsiteX7" fmla="*/ 5524500 w 8551862"/>
                  <a:gd name="connsiteY7" fmla="*/ 207075 h 1535663"/>
                  <a:gd name="connsiteX8" fmla="*/ 6591300 w 8551862"/>
                  <a:gd name="connsiteY8" fmla="*/ 715075 h 1535663"/>
                  <a:gd name="connsiteX9" fmla="*/ 7747000 w 8551862"/>
                  <a:gd name="connsiteY9" fmla="*/ 1248475 h 1535663"/>
                  <a:gd name="connsiteX10" fmla="*/ 8470900 w 8551862"/>
                  <a:gd name="connsiteY10" fmla="*/ 1413575 h 1535663"/>
                  <a:gd name="connsiteX11" fmla="*/ 8547100 w 8551862"/>
                  <a:gd name="connsiteY11" fmla="*/ 1489775 h 1535663"/>
                  <a:gd name="connsiteX0" fmla="*/ 0 w 8547100"/>
                  <a:gd name="connsiteY0" fmla="*/ 1426275 h 1535663"/>
                  <a:gd name="connsiteX1" fmla="*/ 1041400 w 8547100"/>
                  <a:gd name="connsiteY1" fmla="*/ 1515175 h 1535663"/>
                  <a:gd name="connsiteX2" fmla="*/ 1930400 w 8547100"/>
                  <a:gd name="connsiteY2" fmla="*/ 1083375 h 1535663"/>
                  <a:gd name="connsiteX3" fmla="*/ 3124200 w 8547100"/>
                  <a:gd name="connsiteY3" fmla="*/ 461075 h 1535663"/>
                  <a:gd name="connsiteX4" fmla="*/ 3644900 w 8547100"/>
                  <a:gd name="connsiteY4" fmla="*/ 194375 h 1535663"/>
                  <a:gd name="connsiteX5" fmla="*/ 4318000 w 8547100"/>
                  <a:gd name="connsiteY5" fmla="*/ 16575 h 1535663"/>
                  <a:gd name="connsiteX6" fmla="*/ 4851400 w 8547100"/>
                  <a:gd name="connsiteY6" fmla="*/ 29275 h 1535663"/>
                  <a:gd name="connsiteX7" fmla="*/ 5524500 w 8547100"/>
                  <a:gd name="connsiteY7" fmla="*/ 207075 h 1535663"/>
                  <a:gd name="connsiteX8" fmla="*/ 6591300 w 8547100"/>
                  <a:gd name="connsiteY8" fmla="*/ 715075 h 1535663"/>
                  <a:gd name="connsiteX9" fmla="*/ 7747000 w 8547100"/>
                  <a:gd name="connsiteY9" fmla="*/ 1248475 h 1535663"/>
                  <a:gd name="connsiteX10" fmla="*/ 8102600 w 8547100"/>
                  <a:gd name="connsiteY10" fmla="*/ 1375475 h 1535663"/>
                  <a:gd name="connsiteX11" fmla="*/ 8547100 w 8547100"/>
                  <a:gd name="connsiteY11" fmla="*/ 1489775 h 1535663"/>
                  <a:gd name="connsiteX0" fmla="*/ 0 w 8432800"/>
                  <a:gd name="connsiteY0" fmla="*/ 1426275 h 1535663"/>
                  <a:gd name="connsiteX1" fmla="*/ 1041400 w 8432800"/>
                  <a:gd name="connsiteY1" fmla="*/ 1515175 h 1535663"/>
                  <a:gd name="connsiteX2" fmla="*/ 1930400 w 8432800"/>
                  <a:gd name="connsiteY2" fmla="*/ 1083375 h 1535663"/>
                  <a:gd name="connsiteX3" fmla="*/ 3124200 w 8432800"/>
                  <a:gd name="connsiteY3" fmla="*/ 461075 h 1535663"/>
                  <a:gd name="connsiteX4" fmla="*/ 3644900 w 8432800"/>
                  <a:gd name="connsiteY4" fmla="*/ 194375 h 1535663"/>
                  <a:gd name="connsiteX5" fmla="*/ 4318000 w 8432800"/>
                  <a:gd name="connsiteY5" fmla="*/ 16575 h 1535663"/>
                  <a:gd name="connsiteX6" fmla="*/ 4851400 w 8432800"/>
                  <a:gd name="connsiteY6" fmla="*/ 29275 h 1535663"/>
                  <a:gd name="connsiteX7" fmla="*/ 5524500 w 8432800"/>
                  <a:gd name="connsiteY7" fmla="*/ 207075 h 1535663"/>
                  <a:gd name="connsiteX8" fmla="*/ 6591300 w 8432800"/>
                  <a:gd name="connsiteY8" fmla="*/ 715075 h 1535663"/>
                  <a:gd name="connsiteX9" fmla="*/ 7747000 w 8432800"/>
                  <a:gd name="connsiteY9" fmla="*/ 1248475 h 1535663"/>
                  <a:gd name="connsiteX10" fmla="*/ 8102600 w 8432800"/>
                  <a:gd name="connsiteY10" fmla="*/ 1375475 h 1535663"/>
                  <a:gd name="connsiteX11" fmla="*/ 8432800 w 8432800"/>
                  <a:gd name="connsiteY11" fmla="*/ 1477075 h 153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32800" h="1535663">
                    <a:moveTo>
                      <a:pt x="0" y="1426275"/>
                    </a:moveTo>
                    <a:cubicBezTo>
                      <a:pt x="359833" y="1499300"/>
                      <a:pt x="719667" y="1572325"/>
                      <a:pt x="1041400" y="1515175"/>
                    </a:cubicBezTo>
                    <a:cubicBezTo>
                      <a:pt x="1363133" y="1458025"/>
                      <a:pt x="1583267" y="1259058"/>
                      <a:pt x="1930400" y="1083375"/>
                    </a:cubicBezTo>
                    <a:cubicBezTo>
                      <a:pt x="2277533" y="907692"/>
                      <a:pt x="3124200" y="461075"/>
                      <a:pt x="3124200" y="461075"/>
                    </a:cubicBezTo>
                    <a:cubicBezTo>
                      <a:pt x="3409950" y="312908"/>
                      <a:pt x="3445933" y="268458"/>
                      <a:pt x="3644900" y="194375"/>
                    </a:cubicBezTo>
                    <a:cubicBezTo>
                      <a:pt x="3843867" y="120292"/>
                      <a:pt x="4116917" y="44092"/>
                      <a:pt x="4318000" y="16575"/>
                    </a:cubicBezTo>
                    <a:cubicBezTo>
                      <a:pt x="4519083" y="-10942"/>
                      <a:pt x="4650317" y="-2475"/>
                      <a:pt x="4851400" y="29275"/>
                    </a:cubicBezTo>
                    <a:cubicBezTo>
                      <a:pt x="5052483" y="61025"/>
                      <a:pt x="5234517" y="92775"/>
                      <a:pt x="5524500" y="207075"/>
                    </a:cubicBezTo>
                    <a:cubicBezTo>
                      <a:pt x="5814483" y="321375"/>
                      <a:pt x="6220883" y="541508"/>
                      <a:pt x="6591300" y="715075"/>
                    </a:cubicBezTo>
                    <a:lnTo>
                      <a:pt x="7747000" y="1248475"/>
                    </a:lnTo>
                    <a:cubicBezTo>
                      <a:pt x="7998883" y="1358542"/>
                      <a:pt x="7988300" y="1337375"/>
                      <a:pt x="8102600" y="1375475"/>
                    </a:cubicBezTo>
                    <a:cubicBezTo>
                      <a:pt x="8216900" y="1413575"/>
                      <a:pt x="8413750" y="1445325"/>
                      <a:pt x="8432800" y="1477075"/>
                    </a:cubicBez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50185" name="Freeform 5"/>
            <p:cNvSpPr>
              <a:spLocks/>
            </p:cNvSpPr>
            <p:nvPr/>
          </p:nvSpPr>
          <p:spPr bwMode="auto">
            <a:xfrm>
              <a:off x="1638300" y="2554288"/>
              <a:ext cx="2663825" cy="1511300"/>
            </a:xfrm>
            <a:custGeom>
              <a:avLst/>
              <a:gdLst>
                <a:gd name="T0" fmla="*/ 0 w 1678"/>
                <a:gd name="T1" fmla="*/ 2147483647 h 952"/>
                <a:gd name="T2" fmla="*/ 2147483647 w 1678"/>
                <a:gd name="T3" fmla="*/ 2147483647 h 952"/>
                <a:gd name="T4" fmla="*/ 2147483647 w 1678"/>
                <a:gd name="T5" fmla="*/ 0 h 952"/>
                <a:gd name="T6" fmla="*/ 2147483647 w 1678"/>
                <a:gd name="T7" fmla="*/ 2147483647 h 952"/>
                <a:gd name="T8" fmla="*/ 2147483647 w 1678"/>
                <a:gd name="T9" fmla="*/ 2147483647 h 952"/>
                <a:gd name="T10" fmla="*/ 2147483647 w 1678"/>
                <a:gd name="T11" fmla="*/ 2147483647 h 952"/>
                <a:gd name="T12" fmla="*/ 2147483647 w 1678"/>
                <a:gd name="T13" fmla="*/ 2147483647 h 952"/>
                <a:gd name="T14" fmla="*/ 2147483647 w 1678"/>
                <a:gd name="T15" fmla="*/ 2147483647 h 952"/>
                <a:gd name="T16" fmla="*/ 0 w 1678"/>
                <a:gd name="T17" fmla="*/ 2147483647 h 9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78" h="952">
                  <a:moveTo>
                    <a:pt x="0" y="771"/>
                  </a:moveTo>
                  <a:lnTo>
                    <a:pt x="1179" y="136"/>
                  </a:lnTo>
                  <a:cubicBezTo>
                    <a:pt x="1421" y="8"/>
                    <a:pt x="1398" y="8"/>
                    <a:pt x="1452" y="0"/>
                  </a:cubicBezTo>
                  <a:lnTo>
                    <a:pt x="1503" y="88"/>
                  </a:lnTo>
                  <a:cubicBezTo>
                    <a:pt x="1532" y="129"/>
                    <a:pt x="1599" y="184"/>
                    <a:pt x="1628" y="246"/>
                  </a:cubicBezTo>
                  <a:cubicBezTo>
                    <a:pt x="1657" y="308"/>
                    <a:pt x="1668" y="412"/>
                    <a:pt x="1676" y="462"/>
                  </a:cubicBezTo>
                  <a:lnTo>
                    <a:pt x="1678" y="544"/>
                  </a:lnTo>
                  <a:lnTo>
                    <a:pt x="907" y="952"/>
                  </a:lnTo>
                  <a:lnTo>
                    <a:pt x="0" y="771"/>
                  </a:ln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" name="Freeform 7"/>
            <p:cNvSpPr>
              <a:spLocks/>
            </p:cNvSpPr>
            <p:nvPr/>
          </p:nvSpPr>
          <p:spPr bwMode="auto">
            <a:xfrm>
              <a:off x="4708525" y="2206625"/>
              <a:ext cx="2354263" cy="1943100"/>
            </a:xfrm>
            <a:custGeom>
              <a:avLst/>
              <a:gdLst>
                <a:gd name="T0" fmla="*/ 0 w 1483"/>
                <a:gd name="T1" fmla="*/ 2147483647 h 1224"/>
                <a:gd name="T2" fmla="*/ 2147483647 w 1483"/>
                <a:gd name="T3" fmla="*/ 2147483647 h 1224"/>
                <a:gd name="T4" fmla="*/ 2147483647 w 1483"/>
                <a:gd name="T5" fmla="*/ 2147483647 h 1224"/>
                <a:gd name="T6" fmla="*/ 2147483647 w 1483"/>
                <a:gd name="T7" fmla="*/ 2147483647 h 1224"/>
                <a:gd name="T8" fmla="*/ 2147483647 w 1483"/>
                <a:gd name="T9" fmla="*/ 2147483647 h 1224"/>
                <a:gd name="T10" fmla="*/ 2147483647 w 1483"/>
                <a:gd name="T11" fmla="*/ 2147483647 h 1224"/>
                <a:gd name="T12" fmla="*/ 2147483647 w 1483"/>
                <a:gd name="T13" fmla="*/ 2147483647 h 1224"/>
                <a:gd name="T14" fmla="*/ 2147483647 w 1483"/>
                <a:gd name="T15" fmla="*/ 2147483647 h 1224"/>
                <a:gd name="T16" fmla="*/ 2147483647 w 1483"/>
                <a:gd name="T17" fmla="*/ 2147483647 h 1224"/>
                <a:gd name="T18" fmla="*/ 2147483647 w 1483"/>
                <a:gd name="T19" fmla="*/ 2147483647 h 1224"/>
                <a:gd name="T20" fmla="*/ 0 w 1483"/>
                <a:gd name="T21" fmla="*/ 2147483647 h 12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83" h="1224">
                  <a:moveTo>
                    <a:pt x="0" y="68"/>
                  </a:moveTo>
                  <a:cubicBezTo>
                    <a:pt x="55" y="0"/>
                    <a:pt x="421" y="62"/>
                    <a:pt x="606" y="128"/>
                  </a:cubicBezTo>
                  <a:cubicBezTo>
                    <a:pt x="791" y="194"/>
                    <a:pt x="977" y="329"/>
                    <a:pt x="1113" y="465"/>
                  </a:cubicBezTo>
                  <a:cubicBezTo>
                    <a:pt x="1249" y="601"/>
                    <a:pt x="1364" y="820"/>
                    <a:pt x="1423" y="945"/>
                  </a:cubicBezTo>
                  <a:cubicBezTo>
                    <a:pt x="1482" y="1070"/>
                    <a:pt x="1483" y="1210"/>
                    <a:pt x="1468" y="1217"/>
                  </a:cubicBezTo>
                  <a:cubicBezTo>
                    <a:pt x="1453" y="1224"/>
                    <a:pt x="1394" y="1072"/>
                    <a:pt x="1332" y="990"/>
                  </a:cubicBezTo>
                  <a:cubicBezTo>
                    <a:pt x="1270" y="908"/>
                    <a:pt x="1182" y="797"/>
                    <a:pt x="1096" y="724"/>
                  </a:cubicBezTo>
                  <a:cubicBezTo>
                    <a:pt x="1010" y="651"/>
                    <a:pt x="910" y="590"/>
                    <a:pt x="813" y="551"/>
                  </a:cubicBezTo>
                  <a:cubicBezTo>
                    <a:pt x="716" y="512"/>
                    <a:pt x="605" y="494"/>
                    <a:pt x="515" y="491"/>
                  </a:cubicBezTo>
                  <a:lnTo>
                    <a:pt x="275" y="535"/>
                  </a:lnTo>
                  <a:lnTo>
                    <a:pt x="0" y="68"/>
                  </a:ln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" name="Freeform 9"/>
            <p:cNvSpPr>
              <a:spLocks/>
            </p:cNvSpPr>
            <p:nvPr/>
          </p:nvSpPr>
          <p:spPr bwMode="auto">
            <a:xfrm>
              <a:off x="5424488" y="2963863"/>
              <a:ext cx="1498600" cy="1333500"/>
            </a:xfrm>
            <a:custGeom>
              <a:avLst/>
              <a:gdLst>
                <a:gd name="T0" fmla="*/ 2147483647 w 944"/>
                <a:gd name="T1" fmla="*/ 2147483647 h 840"/>
                <a:gd name="T2" fmla="*/ 2147483647 w 944"/>
                <a:gd name="T3" fmla="*/ 2147483647 h 840"/>
                <a:gd name="T4" fmla="*/ 2147483647 w 944"/>
                <a:gd name="T5" fmla="*/ 2147483647 h 840"/>
                <a:gd name="T6" fmla="*/ 2147483647 w 944"/>
                <a:gd name="T7" fmla="*/ 2147483647 h 840"/>
                <a:gd name="T8" fmla="*/ 2147483647 w 944"/>
                <a:gd name="T9" fmla="*/ 2147483647 h 840"/>
                <a:gd name="T10" fmla="*/ 2147483647 w 944"/>
                <a:gd name="T11" fmla="*/ 2147483647 h 840"/>
                <a:gd name="T12" fmla="*/ 2147483647 w 944"/>
                <a:gd name="T13" fmla="*/ 2147483647 h 840"/>
                <a:gd name="T14" fmla="*/ 2147483647 w 944"/>
                <a:gd name="T15" fmla="*/ 2147483647 h 840"/>
                <a:gd name="T16" fmla="*/ 2147483647 w 944"/>
                <a:gd name="T17" fmla="*/ 2147483647 h 840"/>
                <a:gd name="T18" fmla="*/ 2147483647 w 944"/>
                <a:gd name="T19" fmla="*/ 2147483647 h 840"/>
                <a:gd name="T20" fmla="*/ 2147483647 w 944"/>
                <a:gd name="T21" fmla="*/ 2147483647 h 8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4" h="840">
                  <a:moveTo>
                    <a:pt x="110" y="468"/>
                  </a:moveTo>
                  <a:cubicBezTo>
                    <a:pt x="86" y="394"/>
                    <a:pt x="0" y="120"/>
                    <a:pt x="45" y="60"/>
                  </a:cubicBezTo>
                  <a:cubicBezTo>
                    <a:pt x="90" y="0"/>
                    <a:pt x="280" y="67"/>
                    <a:pt x="382" y="105"/>
                  </a:cubicBezTo>
                  <a:cubicBezTo>
                    <a:pt x="484" y="143"/>
                    <a:pt x="575" y="215"/>
                    <a:pt x="654" y="286"/>
                  </a:cubicBezTo>
                  <a:cubicBezTo>
                    <a:pt x="733" y="357"/>
                    <a:pt x="811" y="462"/>
                    <a:pt x="856" y="530"/>
                  </a:cubicBezTo>
                  <a:cubicBezTo>
                    <a:pt x="901" y="598"/>
                    <a:pt x="944" y="644"/>
                    <a:pt x="926" y="694"/>
                  </a:cubicBezTo>
                  <a:cubicBezTo>
                    <a:pt x="908" y="744"/>
                    <a:pt x="801" y="820"/>
                    <a:pt x="745" y="830"/>
                  </a:cubicBezTo>
                  <a:cubicBezTo>
                    <a:pt x="689" y="840"/>
                    <a:pt x="649" y="791"/>
                    <a:pt x="592" y="756"/>
                  </a:cubicBezTo>
                  <a:cubicBezTo>
                    <a:pt x="535" y="721"/>
                    <a:pt x="467" y="664"/>
                    <a:pt x="400" y="622"/>
                  </a:cubicBezTo>
                  <a:cubicBezTo>
                    <a:pt x="333" y="580"/>
                    <a:pt x="237" y="528"/>
                    <a:pt x="189" y="502"/>
                  </a:cubicBezTo>
                  <a:cubicBezTo>
                    <a:pt x="141" y="476"/>
                    <a:pt x="126" y="475"/>
                    <a:pt x="110" y="468"/>
                  </a:cubicBez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Slobodni oblik 17"/>
          <p:cNvSpPr/>
          <p:nvPr/>
        </p:nvSpPr>
        <p:spPr>
          <a:xfrm rot="10800000">
            <a:off x="590552" y="2771776"/>
            <a:ext cx="10687049" cy="2938463"/>
          </a:xfrm>
          <a:custGeom>
            <a:avLst/>
            <a:gdLst>
              <a:gd name="connsiteX0" fmla="*/ 0 w 8547100"/>
              <a:gd name="connsiteY0" fmla="*/ 749650 h 3353150"/>
              <a:gd name="connsiteX1" fmla="*/ 2019300 w 8547100"/>
              <a:gd name="connsiteY1" fmla="*/ 1194150 h 3353150"/>
              <a:gd name="connsiteX2" fmla="*/ 2463800 w 8547100"/>
              <a:gd name="connsiteY2" fmla="*/ 1156050 h 3353150"/>
              <a:gd name="connsiteX3" fmla="*/ 3949700 w 8547100"/>
              <a:gd name="connsiteY3" fmla="*/ 508350 h 3353150"/>
              <a:gd name="connsiteX4" fmla="*/ 4660900 w 8547100"/>
              <a:gd name="connsiteY4" fmla="*/ 114650 h 3353150"/>
              <a:gd name="connsiteX5" fmla="*/ 5219700 w 8547100"/>
              <a:gd name="connsiteY5" fmla="*/ 350 h 3353150"/>
              <a:gd name="connsiteX6" fmla="*/ 5778500 w 8547100"/>
              <a:gd name="connsiteY6" fmla="*/ 140050 h 3353150"/>
              <a:gd name="connsiteX7" fmla="*/ 6159500 w 8547100"/>
              <a:gd name="connsiteY7" fmla="*/ 457550 h 3353150"/>
              <a:gd name="connsiteX8" fmla="*/ 6527800 w 8547100"/>
              <a:gd name="connsiteY8" fmla="*/ 902050 h 3353150"/>
              <a:gd name="connsiteX9" fmla="*/ 6718300 w 8547100"/>
              <a:gd name="connsiteY9" fmla="*/ 1232250 h 3353150"/>
              <a:gd name="connsiteX10" fmla="*/ 6680200 w 8547100"/>
              <a:gd name="connsiteY10" fmla="*/ 1600550 h 3353150"/>
              <a:gd name="connsiteX11" fmla="*/ 6616700 w 8547100"/>
              <a:gd name="connsiteY11" fmla="*/ 1918050 h 3353150"/>
              <a:gd name="connsiteX12" fmla="*/ 7086600 w 8547100"/>
              <a:gd name="connsiteY12" fmla="*/ 2248250 h 3353150"/>
              <a:gd name="connsiteX13" fmla="*/ 7772400 w 8547100"/>
              <a:gd name="connsiteY13" fmla="*/ 2730850 h 3353150"/>
              <a:gd name="connsiteX14" fmla="*/ 8140700 w 8547100"/>
              <a:gd name="connsiteY14" fmla="*/ 2921350 h 3353150"/>
              <a:gd name="connsiteX15" fmla="*/ 8470900 w 8547100"/>
              <a:gd name="connsiteY15" fmla="*/ 3213450 h 3353150"/>
              <a:gd name="connsiteX16" fmla="*/ 8547100 w 8547100"/>
              <a:gd name="connsiteY16" fmla="*/ 3353150 h 3353150"/>
              <a:gd name="connsiteX0" fmla="*/ 0 w 8547100"/>
              <a:gd name="connsiteY0" fmla="*/ 749650 h 3353150"/>
              <a:gd name="connsiteX1" fmla="*/ 2019300 w 8547100"/>
              <a:gd name="connsiteY1" fmla="*/ 1194150 h 3353150"/>
              <a:gd name="connsiteX2" fmla="*/ 2463800 w 8547100"/>
              <a:gd name="connsiteY2" fmla="*/ 1156050 h 3353150"/>
              <a:gd name="connsiteX3" fmla="*/ 3949700 w 8547100"/>
              <a:gd name="connsiteY3" fmla="*/ 508350 h 3353150"/>
              <a:gd name="connsiteX4" fmla="*/ 4660900 w 8547100"/>
              <a:gd name="connsiteY4" fmla="*/ 114650 h 3353150"/>
              <a:gd name="connsiteX5" fmla="*/ 5219700 w 8547100"/>
              <a:gd name="connsiteY5" fmla="*/ 350 h 3353150"/>
              <a:gd name="connsiteX6" fmla="*/ 5778500 w 8547100"/>
              <a:gd name="connsiteY6" fmla="*/ 140050 h 3353150"/>
              <a:gd name="connsiteX7" fmla="*/ 6159500 w 8547100"/>
              <a:gd name="connsiteY7" fmla="*/ 457550 h 3353150"/>
              <a:gd name="connsiteX8" fmla="*/ 6527800 w 8547100"/>
              <a:gd name="connsiteY8" fmla="*/ 902050 h 3353150"/>
              <a:gd name="connsiteX9" fmla="*/ 6680200 w 8547100"/>
              <a:gd name="connsiteY9" fmla="*/ 1600550 h 3353150"/>
              <a:gd name="connsiteX10" fmla="*/ 6616700 w 8547100"/>
              <a:gd name="connsiteY10" fmla="*/ 1918050 h 3353150"/>
              <a:gd name="connsiteX11" fmla="*/ 7086600 w 8547100"/>
              <a:gd name="connsiteY11" fmla="*/ 2248250 h 3353150"/>
              <a:gd name="connsiteX12" fmla="*/ 7772400 w 8547100"/>
              <a:gd name="connsiteY12" fmla="*/ 2730850 h 3353150"/>
              <a:gd name="connsiteX13" fmla="*/ 8140700 w 8547100"/>
              <a:gd name="connsiteY13" fmla="*/ 2921350 h 3353150"/>
              <a:gd name="connsiteX14" fmla="*/ 8470900 w 8547100"/>
              <a:gd name="connsiteY14" fmla="*/ 3213450 h 3353150"/>
              <a:gd name="connsiteX15" fmla="*/ 8547100 w 8547100"/>
              <a:gd name="connsiteY15" fmla="*/ 3353150 h 3353150"/>
              <a:gd name="connsiteX0" fmla="*/ 0 w 8547100"/>
              <a:gd name="connsiteY0" fmla="*/ 749650 h 3353150"/>
              <a:gd name="connsiteX1" fmla="*/ 2019300 w 8547100"/>
              <a:gd name="connsiteY1" fmla="*/ 1194150 h 3353150"/>
              <a:gd name="connsiteX2" fmla="*/ 2463800 w 8547100"/>
              <a:gd name="connsiteY2" fmla="*/ 1156050 h 3353150"/>
              <a:gd name="connsiteX3" fmla="*/ 3949700 w 8547100"/>
              <a:gd name="connsiteY3" fmla="*/ 508350 h 3353150"/>
              <a:gd name="connsiteX4" fmla="*/ 4660900 w 8547100"/>
              <a:gd name="connsiteY4" fmla="*/ 114650 h 3353150"/>
              <a:gd name="connsiteX5" fmla="*/ 5219700 w 8547100"/>
              <a:gd name="connsiteY5" fmla="*/ 350 h 3353150"/>
              <a:gd name="connsiteX6" fmla="*/ 5778500 w 8547100"/>
              <a:gd name="connsiteY6" fmla="*/ 140050 h 3353150"/>
              <a:gd name="connsiteX7" fmla="*/ 6159500 w 8547100"/>
              <a:gd name="connsiteY7" fmla="*/ 457550 h 3353150"/>
              <a:gd name="connsiteX8" fmla="*/ 6527800 w 8547100"/>
              <a:gd name="connsiteY8" fmla="*/ 902050 h 3353150"/>
              <a:gd name="connsiteX9" fmla="*/ 6680200 w 8547100"/>
              <a:gd name="connsiteY9" fmla="*/ 1600550 h 3353150"/>
              <a:gd name="connsiteX10" fmla="*/ 7086600 w 8547100"/>
              <a:gd name="connsiteY10" fmla="*/ 2248250 h 3353150"/>
              <a:gd name="connsiteX11" fmla="*/ 7772400 w 8547100"/>
              <a:gd name="connsiteY11" fmla="*/ 2730850 h 3353150"/>
              <a:gd name="connsiteX12" fmla="*/ 8140700 w 8547100"/>
              <a:gd name="connsiteY12" fmla="*/ 2921350 h 3353150"/>
              <a:gd name="connsiteX13" fmla="*/ 8470900 w 8547100"/>
              <a:gd name="connsiteY13" fmla="*/ 3213450 h 3353150"/>
              <a:gd name="connsiteX14" fmla="*/ 8547100 w 8547100"/>
              <a:gd name="connsiteY14" fmla="*/ 3353150 h 3353150"/>
              <a:gd name="connsiteX0" fmla="*/ 0 w 8470900"/>
              <a:gd name="connsiteY0" fmla="*/ 749650 h 3213450"/>
              <a:gd name="connsiteX1" fmla="*/ 2019300 w 8470900"/>
              <a:gd name="connsiteY1" fmla="*/ 1194150 h 3213450"/>
              <a:gd name="connsiteX2" fmla="*/ 2463800 w 8470900"/>
              <a:gd name="connsiteY2" fmla="*/ 1156050 h 3213450"/>
              <a:gd name="connsiteX3" fmla="*/ 3949700 w 8470900"/>
              <a:gd name="connsiteY3" fmla="*/ 508350 h 3213450"/>
              <a:gd name="connsiteX4" fmla="*/ 4660900 w 8470900"/>
              <a:gd name="connsiteY4" fmla="*/ 114650 h 3213450"/>
              <a:gd name="connsiteX5" fmla="*/ 5219700 w 8470900"/>
              <a:gd name="connsiteY5" fmla="*/ 350 h 3213450"/>
              <a:gd name="connsiteX6" fmla="*/ 5778500 w 8470900"/>
              <a:gd name="connsiteY6" fmla="*/ 140050 h 3213450"/>
              <a:gd name="connsiteX7" fmla="*/ 6159500 w 8470900"/>
              <a:gd name="connsiteY7" fmla="*/ 457550 h 3213450"/>
              <a:gd name="connsiteX8" fmla="*/ 6527800 w 8470900"/>
              <a:gd name="connsiteY8" fmla="*/ 902050 h 3213450"/>
              <a:gd name="connsiteX9" fmla="*/ 6680200 w 8470900"/>
              <a:gd name="connsiteY9" fmla="*/ 1600550 h 3213450"/>
              <a:gd name="connsiteX10" fmla="*/ 7086600 w 8470900"/>
              <a:gd name="connsiteY10" fmla="*/ 2248250 h 3213450"/>
              <a:gd name="connsiteX11" fmla="*/ 7772400 w 8470900"/>
              <a:gd name="connsiteY11" fmla="*/ 2730850 h 3213450"/>
              <a:gd name="connsiteX12" fmla="*/ 8140700 w 8470900"/>
              <a:gd name="connsiteY12" fmla="*/ 2921350 h 3213450"/>
              <a:gd name="connsiteX13" fmla="*/ 8470900 w 8470900"/>
              <a:gd name="connsiteY13" fmla="*/ 3213450 h 3213450"/>
              <a:gd name="connsiteX0" fmla="*/ 0 w 8470900"/>
              <a:gd name="connsiteY0" fmla="*/ 749650 h 3213450"/>
              <a:gd name="connsiteX1" fmla="*/ 2019300 w 8470900"/>
              <a:gd name="connsiteY1" fmla="*/ 1194150 h 3213450"/>
              <a:gd name="connsiteX2" fmla="*/ 2463800 w 8470900"/>
              <a:gd name="connsiteY2" fmla="*/ 1156050 h 3213450"/>
              <a:gd name="connsiteX3" fmla="*/ 3949700 w 8470900"/>
              <a:gd name="connsiteY3" fmla="*/ 508350 h 3213450"/>
              <a:gd name="connsiteX4" fmla="*/ 4660900 w 8470900"/>
              <a:gd name="connsiteY4" fmla="*/ 114650 h 3213450"/>
              <a:gd name="connsiteX5" fmla="*/ 5219700 w 8470900"/>
              <a:gd name="connsiteY5" fmla="*/ 350 h 3213450"/>
              <a:gd name="connsiteX6" fmla="*/ 5778500 w 8470900"/>
              <a:gd name="connsiteY6" fmla="*/ 140050 h 3213450"/>
              <a:gd name="connsiteX7" fmla="*/ 6159500 w 8470900"/>
              <a:gd name="connsiteY7" fmla="*/ 457550 h 3213450"/>
              <a:gd name="connsiteX8" fmla="*/ 6527800 w 8470900"/>
              <a:gd name="connsiteY8" fmla="*/ 902050 h 3213450"/>
              <a:gd name="connsiteX9" fmla="*/ 6680200 w 8470900"/>
              <a:gd name="connsiteY9" fmla="*/ 1600550 h 3213450"/>
              <a:gd name="connsiteX10" fmla="*/ 7086600 w 8470900"/>
              <a:gd name="connsiteY10" fmla="*/ 2248250 h 3213450"/>
              <a:gd name="connsiteX11" fmla="*/ 7772400 w 8470900"/>
              <a:gd name="connsiteY11" fmla="*/ 2730850 h 3213450"/>
              <a:gd name="connsiteX12" fmla="*/ 8470900 w 8470900"/>
              <a:gd name="connsiteY12" fmla="*/ 3213450 h 3213450"/>
              <a:gd name="connsiteX0" fmla="*/ 0 w 8470900"/>
              <a:gd name="connsiteY0" fmla="*/ 749650 h 3213450"/>
              <a:gd name="connsiteX1" fmla="*/ 2019300 w 8470900"/>
              <a:gd name="connsiteY1" fmla="*/ 1194150 h 3213450"/>
              <a:gd name="connsiteX2" fmla="*/ 2730500 w 8470900"/>
              <a:gd name="connsiteY2" fmla="*/ 1067150 h 3213450"/>
              <a:gd name="connsiteX3" fmla="*/ 3949700 w 8470900"/>
              <a:gd name="connsiteY3" fmla="*/ 508350 h 3213450"/>
              <a:gd name="connsiteX4" fmla="*/ 4660900 w 8470900"/>
              <a:gd name="connsiteY4" fmla="*/ 114650 h 3213450"/>
              <a:gd name="connsiteX5" fmla="*/ 5219700 w 8470900"/>
              <a:gd name="connsiteY5" fmla="*/ 350 h 3213450"/>
              <a:gd name="connsiteX6" fmla="*/ 5778500 w 8470900"/>
              <a:gd name="connsiteY6" fmla="*/ 140050 h 3213450"/>
              <a:gd name="connsiteX7" fmla="*/ 6159500 w 8470900"/>
              <a:gd name="connsiteY7" fmla="*/ 457550 h 3213450"/>
              <a:gd name="connsiteX8" fmla="*/ 6527800 w 8470900"/>
              <a:gd name="connsiteY8" fmla="*/ 902050 h 3213450"/>
              <a:gd name="connsiteX9" fmla="*/ 6680200 w 8470900"/>
              <a:gd name="connsiteY9" fmla="*/ 1600550 h 3213450"/>
              <a:gd name="connsiteX10" fmla="*/ 7086600 w 8470900"/>
              <a:gd name="connsiteY10" fmla="*/ 2248250 h 3213450"/>
              <a:gd name="connsiteX11" fmla="*/ 7772400 w 8470900"/>
              <a:gd name="connsiteY11" fmla="*/ 2730850 h 3213450"/>
              <a:gd name="connsiteX12" fmla="*/ 8470900 w 8470900"/>
              <a:gd name="connsiteY12" fmla="*/ 3213450 h 321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70900" h="3213450">
                <a:moveTo>
                  <a:pt x="0" y="749650"/>
                </a:moveTo>
                <a:cubicBezTo>
                  <a:pt x="804333" y="938033"/>
                  <a:pt x="1564217" y="1141233"/>
                  <a:pt x="2019300" y="1194150"/>
                </a:cubicBezTo>
                <a:cubicBezTo>
                  <a:pt x="2474383" y="1247067"/>
                  <a:pt x="2408767" y="1181450"/>
                  <a:pt x="2730500" y="1067150"/>
                </a:cubicBezTo>
                <a:cubicBezTo>
                  <a:pt x="3052233" y="952850"/>
                  <a:pt x="3627967" y="667100"/>
                  <a:pt x="3949700" y="508350"/>
                </a:cubicBezTo>
                <a:cubicBezTo>
                  <a:pt x="4271433" y="349600"/>
                  <a:pt x="4449233" y="199317"/>
                  <a:pt x="4660900" y="114650"/>
                </a:cubicBezTo>
                <a:cubicBezTo>
                  <a:pt x="4872567" y="29983"/>
                  <a:pt x="5033433" y="-3883"/>
                  <a:pt x="5219700" y="350"/>
                </a:cubicBezTo>
                <a:cubicBezTo>
                  <a:pt x="5405967" y="4583"/>
                  <a:pt x="5621867" y="63850"/>
                  <a:pt x="5778500" y="140050"/>
                </a:cubicBezTo>
                <a:cubicBezTo>
                  <a:pt x="5935133" y="216250"/>
                  <a:pt x="6034617" y="330550"/>
                  <a:pt x="6159500" y="457550"/>
                </a:cubicBezTo>
                <a:cubicBezTo>
                  <a:pt x="6284383" y="584550"/>
                  <a:pt x="6441017" y="711550"/>
                  <a:pt x="6527800" y="902050"/>
                </a:cubicBezTo>
                <a:cubicBezTo>
                  <a:pt x="6614583" y="1092550"/>
                  <a:pt x="6587067" y="1376183"/>
                  <a:pt x="6680200" y="1600550"/>
                </a:cubicBezTo>
                <a:cubicBezTo>
                  <a:pt x="6773333" y="1824917"/>
                  <a:pt x="6904567" y="2059867"/>
                  <a:pt x="7086600" y="2248250"/>
                </a:cubicBezTo>
                <a:cubicBezTo>
                  <a:pt x="7268633" y="2436633"/>
                  <a:pt x="7541683" y="2569983"/>
                  <a:pt x="7772400" y="2730850"/>
                </a:cubicBezTo>
                <a:lnTo>
                  <a:pt x="8470900" y="3213450"/>
                </a:lnTo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kvir za tekst 18"/>
          <p:cNvSpPr txBox="1"/>
          <p:nvPr/>
        </p:nvSpPr>
        <p:spPr>
          <a:xfrm>
            <a:off x="4699000" y="2354264"/>
            <a:ext cx="7010400" cy="1569660"/>
          </a:xfrm>
          <a:prstGeom prst="rect">
            <a:avLst/>
          </a:prstGeom>
          <a:solidFill>
            <a:schemeClr val="accent1">
              <a:lumMod val="60000"/>
              <a:lumOff val="40000"/>
              <a:alpha val="67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FF0000"/>
                </a:solidFill>
                <a:latin typeface="Candara" charset="0"/>
                <a:cs typeface="+mn-cs"/>
              </a:rPr>
              <a:t>Corridor 10 – Highway </a:t>
            </a:r>
          </a:p>
          <a:p>
            <a:pPr algn="ctr" eaLnBrk="1" hangingPunct="1">
              <a:defRPr/>
            </a:pPr>
            <a:r>
              <a:rPr lang="en-US" dirty="0" smtClean="0">
                <a:solidFill>
                  <a:srgbClr val="339933"/>
                </a:solidFill>
                <a:latin typeface="Candara" charset="0"/>
                <a:cs typeface="+mn-cs"/>
              </a:rPr>
              <a:t>Corridor 10 – Railway</a:t>
            </a:r>
          </a:p>
          <a:p>
            <a:pPr algn="ctr" eaLnBrk="1" hangingPunct="1">
              <a:defRPr/>
            </a:pPr>
            <a:r>
              <a:rPr lang="en-US" dirty="0" smtClean="0">
                <a:solidFill>
                  <a:srgbClr val="800080"/>
                </a:solidFill>
                <a:latin typeface="Candara" charset="0"/>
                <a:cs typeface="+mn-cs"/>
              </a:rPr>
              <a:t>Corridor 10 – High speed railway</a:t>
            </a:r>
          </a:p>
          <a:p>
            <a:pPr algn="ctr" eaLnBrk="1" hangingPunct="1">
              <a:defRPr/>
            </a:pPr>
            <a:r>
              <a:rPr lang="en-US" b="1" dirty="0" smtClean="0">
                <a:latin typeface="Candara" charset="0"/>
                <a:cs typeface="+mn-cs"/>
              </a:rPr>
              <a:t>International road – Sofia – Ni</a:t>
            </a:r>
            <a:r>
              <a:rPr lang="sr-Latn-CS" b="1" dirty="0" smtClean="0">
                <a:latin typeface="Candara" charset="0"/>
                <a:cs typeface="+mn-cs"/>
              </a:rPr>
              <a:t>š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010400" y="5078413"/>
            <a:ext cx="201718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r-Latn-CS" sz="1400" smtClean="0">
                <a:solidFill>
                  <a:srgbClr val="FFFF00"/>
                </a:solidFill>
                <a:cs typeface="+mn-cs"/>
              </a:rPr>
              <a:t>P1 = 212 ha</a:t>
            </a:r>
            <a:endParaRPr lang="en-US" sz="1400" smtClean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3418418" y="4856163"/>
            <a:ext cx="20171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r-Latn-CS" sz="1400" smtClean="0">
                <a:solidFill>
                  <a:srgbClr val="FFFF00"/>
                </a:solidFill>
                <a:cs typeface="+mn-cs"/>
              </a:rPr>
              <a:t>P3 = 114ha</a:t>
            </a:r>
            <a:endParaRPr lang="en-US" sz="1400" smtClean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017433" y="5776913"/>
            <a:ext cx="201718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r-Latn-CS" sz="1400" smtClean="0">
                <a:solidFill>
                  <a:srgbClr val="FFFF00"/>
                </a:solidFill>
                <a:cs typeface="+mn-cs"/>
              </a:rPr>
              <a:t>P2 = 117ha</a:t>
            </a:r>
            <a:endParaRPr lang="en-US" sz="1400" smtClean="0">
              <a:solidFill>
                <a:srgbClr val="FFFF00"/>
              </a:solidFill>
              <a:cs typeface="+mn-cs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605702" y="2282018"/>
            <a:ext cx="2540000" cy="830997"/>
          </a:xfrm>
          <a:prstGeom prst="rect">
            <a:avLst/>
          </a:prstGeom>
          <a:solidFill>
            <a:srgbClr val="FBFB69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Calibri" charset="0"/>
              </a:rPr>
              <a:t>FREE ZONE PIROT</a:t>
            </a:r>
          </a:p>
          <a:p>
            <a:pPr algn="ctr" eaLnBrk="1" hangingPunct="1"/>
            <a:r>
              <a:rPr lang="en-US" sz="1600" b="1" dirty="0">
                <a:latin typeface="Calibri" charset="0"/>
              </a:rPr>
              <a:t>NOW </a:t>
            </a:r>
            <a:r>
              <a:rPr lang="en-US" sz="1600" b="1" dirty="0" smtClean="0">
                <a:latin typeface="Calibri" charset="0"/>
              </a:rPr>
              <a:t>116 ha</a:t>
            </a:r>
          </a:p>
          <a:p>
            <a:pPr algn="ctr" eaLnBrk="1" hangingPunct="1"/>
            <a:r>
              <a:rPr lang="en-US" sz="1600" b="1" dirty="0" smtClean="0">
                <a:latin typeface="Calibri" charset="0"/>
              </a:rPr>
              <a:t> </a:t>
            </a:r>
            <a:endParaRPr lang="en-US" sz="16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" descr="IMG_12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0"/>
            <a:ext cx="939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2478088"/>
            <a:ext cx="4237038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GlobalAwards 2012_Top50_FREE ZONE PIR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-6350"/>
            <a:ext cx="4262437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1302647"/>
            <a:ext cx="3992880" cy="3962400"/>
            <a:chOff x="977247" y="1343138"/>
            <a:chExt cx="1518792" cy="1518792"/>
          </a:xfrm>
          <a:solidFill>
            <a:schemeClr val="accent1">
              <a:lumMod val="75000"/>
              <a:alpha val="44000"/>
            </a:schemeClr>
          </a:solidFill>
        </p:grpSpPr>
        <p:sp>
          <p:nvSpPr>
            <p:cNvPr id="6" name="Oval 5"/>
            <p:cNvSpPr/>
            <p:nvPr/>
          </p:nvSpPr>
          <p:spPr>
            <a:xfrm>
              <a:off x="977247" y="1343138"/>
              <a:ext cx="1518792" cy="1518792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1199669" y="1565560"/>
              <a:ext cx="1073948" cy="10739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8001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Impact"/>
                  <a:cs typeface="Impact"/>
                </a:rPr>
                <a:t>FREE ZONE PIROT           WORD        RANKING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842125" y="4397375"/>
            <a:ext cx="4229100" cy="2471738"/>
            <a:chOff x="7586134" y="-262004"/>
            <a:chExt cx="4254500" cy="2310937"/>
          </a:xfrm>
        </p:grpSpPr>
        <p:pic>
          <p:nvPicPr>
            <p:cNvPr id="8" name="Picture 7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86134" y="-262004"/>
              <a:ext cx="4254500" cy="23109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pic>
          <p:nvPicPr>
            <p:cNvPr id="152584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3050" y="1491552"/>
              <a:ext cx="1453175" cy="55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4717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0" descr="06_Option_3_phase_2 - 0103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40" y="0"/>
            <a:ext cx="10322560" cy="686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8788" name="Group 16"/>
          <p:cNvGrpSpPr>
            <a:grpSpLocks/>
          </p:cNvGrpSpPr>
          <p:nvPr/>
        </p:nvGrpSpPr>
        <p:grpSpPr bwMode="auto">
          <a:xfrm>
            <a:off x="10078721" y="3463782"/>
            <a:ext cx="1794828" cy="783098"/>
            <a:chOff x="4314825" y="1719263"/>
            <a:chExt cx="1011238" cy="570534"/>
          </a:xfrm>
        </p:grpSpPr>
        <p:pic>
          <p:nvPicPr>
            <p:cNvPr id="118789" name="Picture 2" descr="Michelin - Bolji nacin da napredujete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825" y="1719263"/>
              <a:ext cx="1011238" cy="33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790" name="TextBox 19"/>
            <p:cNvSpPr txBox="1">
              <a:spLocks noChangeArrowheads="1"/>
            </p:cNvSpPr>
            <p:nvPr/>
          </p:nvSpPr>
          <p:spPr bwMode="auto">
            <a:xfrm>
              <a:off x="4344194" y="2089772"/>
              <a:ext cx="960438" cy="20002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rgbClr val="FF0000"/>
                  </a:solidFill>
                  <a:latin typeface="Arial Black" panose="020B0A04020102020204" pitchFamily="34" charset="0"/>
                </a:rPr>
                <a:t>TIGAR TYRES</a:t>
              </a:r>
              <a:endParaRPr lang="sr-Latn-CS" altLang="en-US" sz="700" b="1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799" y="2149739"/>
            <a:ext cx="5053771" cy="1200329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x-none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Good connections to Pan European corridors</a:t>
            </a:r>
            <a:endParaRPr lang="x-none" altLang="x-none" sz="3600" dirty="0">
              <a:solidFill>
                <a:schemeClr val="bg1"/>
              </a:solidFill>
              <a:latin typeface="+mn-lt"/>
              <a:cs typeface="Impact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04799" y="3784486"/>
            <a:ext cx="5053771" cy="1200329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sr-Latn-C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Fast loading/unloading trucks - railway</a:t>
            </a:r>
            <a:endParaRPr lang="sr-Latn-CS" altLang="x-none" sz="3600" dirty="0">
              <a:solidFill>
                <a:schemeClr val="bg1"/>
              </a:solidFill>
              <a:latin typeface="+mn-lt"/>
              <a:cs typeface="Impact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80227" y="5514022"/>
            <a:ext cx="5053771" cy="646331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r-Latn-C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3 Railway lanes</a:t>
            </a: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2794847" y="513733"/>
            <a:ext cx="6592994" cy="1068623"/>
          </a:xfrm>
          <a:prstGeom prst="rect">
            <a:avLst/>
          </a:prstGeom>
          <a:solidFill>
            <a:srgbClr val="F8CBAD">
              <a:alpha val="50195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LOGISTIC </a:t>
            </a:r>
            <a:r>
              <a:rPr lang="en-US" altLang="x-none" sz="5400" dirty="0">
                <a:solidFill>
                  <a:schemeClr val="tx2"/>
                </a:solidFill>
                <a:latin typeface="Impact"/>
                <a:cs typeface="Impact"/>
              </a:rPr>
              <a:t>CENTER </a:t>
            </a:r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PIROT</a:t>
            </a:r>
            <a:endParaRPr lang="en-US" altLang="x-none" sz="5400" dirty="0">
              <a:solidFill>
                <a:schemeClr val="tx2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93470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0"/>
            <a:ext cx="970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5238750"/>
            <a:ext cx="2400300" cy="169863"/>
          </a:xfrm>
          <a:prstGeom prst="rect">
            <a:avLst/>
          </a:prstGeom>
          <a:solidFill>
            <a:schemeClr val="accent2">
              <a:lumMod val="75000"/>
              <a:alpha val="50196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5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8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0"/>
            <a:ext cx="970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95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0"/>
            <a:ext cx="970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86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 descr="Novak+Djokovic+Best+Day+14+2011+Australian+Mi7CPKJwOJ8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10" y="812800"/>
            <a:ext cx="9663289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39202" y="1255418"/>
            <a:ext cx="3064932" cy="4247317"/>
          </a:xfrm>
          <a:prstGeom prst="rect">
            <a:avLst/>
          </a:prstGeom>
          <a:solidFill>
            <a:schemeClr val="accent5">
              <a:lumMod val="40000"/>
              <a:lumOff val="60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Impact"/>
                <a:cs typeface="Impact"/>
              </a:rPr>
              <a:t>OUR</a:t>
            </a:r>
          </a:p>
          <a:p>
            <a:pPr algn="r"/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Impact"/>
                <a:cs typeface="Impact"/>
              </a:rPr>
              <a:t>VISION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Impact"/>
              <a:cs typeface="Impact"/>
            </a:endParaRPr>
          </a:p>
          <a:p>
            <a:pPr algn="r"/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Impact"/>
                <a:cs typeface="Impact"/>
              </a:rPr>
              <a:t>BE</a:t>
            </a:r>
          </a:p>
          <a:p>
            <a:pPr algn="r"/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Impact"/>
                <a:cs typeface="Impact"/>
              </a:rPr>
              <a:t>THE</a:t>
            </a:r>
          </a:p>
          <a:p>
            <a:pPr algn="r"/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Impact"/>
                <a:cs typeface="Impact"/>
              </a:rPr>
              <a:t>FIRST</a:t>
            </a:r>
            <a:endParaRPr lang="x-none" sz="5400" dirty="0">
              <a:solidFill>
                <a:schemeClr val="accent1">
                  <a:lumMod val="50000"/>
                </a:schemeClr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1723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187063" y="112450"/>
            <a:ext cx="4287999" cy="8817799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x-none" altLang="en-US" sz="5400" smtClean="0">
              <a:solidFill>
                <a:schemeClr val="bg1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540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Ne</a:t>
            </a:r>
            <a:r>
              <a:rPr lang="x-none" altLang="en-US" sz="540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w               </a:t>
            </a:r>
            <a:r>
              <a:rPr lang="en-US" altLang="en-US" sz="540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Busines</a:t>
            </a:r>
            <a:r>
              <a:rPr lang="x-none" altLang="en-US" sz="5400" dirty="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5400" dirty="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Set</a:t>
            </a:r>
            <a:r>
              <a:rPr lang="x-none" altLang="en-US" sz="540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sz="540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p</a:t>
            </a:r>
            <a:r>
              <a:rPr lang="x-none" altLang="en-US" sz="540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in Serbia</a:t>
            </a:r>
          </a:p>
          <a:p>
            <a:pPr>
              <a:spcBef>
                <a:spcPct val="50000"/>
              </a:spcBef>
              <a:defRPr/>
            </a:pPr>
            <a:endParaRPr lang="x-none" altLang="en-US" sz="6000">
              <a:solidFill>
                <a:schemeClr val="bg1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x-none" altLang="en-US" sz="6000" dirty="0" smtClean="0">
              <a:solidFill>
                <a:schemeClr val="bg1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6000" dirty="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      </a:t>
            </a:r>
            <a:r>
              <a:rPr lang="x-none" altLang="en-US" sz="6000" dirty="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</a:t>
            </a:r>
            <a:endParaRPr lang="en-US" altLang="en-US" sz="6000" dirty="0">
              <a:solidFill>
                <a:schemeClr val="bg1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51089">
            <a:off x="8603199" y="5310696"/>
            <a:ext cx="4457700" cy="212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58413">
            <a:off x="955097" y="3726174"/>
            <a:ext cx="7124700" cy="4410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40818">
            <a:off x="6371412" y="2489009"/>
            <a:ext cx="6157493" cy="3660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24214">
            <a:off x="8519940" y="-267662"/>
            <a:ext cx="4457700" cy="3038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46178">
            <a:off x="3383161" y="-703185"/>
            <a:ext cx="6865294" cy="43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9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53075" y="-2753075"/>
            <a:ext cx="6857999" cy="12364149"/>
          </a:xfrm>
          <a:prstGeom prst="rect">
            <a:avLst/>
          </a:prstGeom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0" y="1700278"/>
            <a:ext cx="5181600" cy="1015663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 Free Zone </a:t>
            </a:r>
            <a:r>
              <a:rPr lang="en-US" altLang="en-US" sz="6000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Pirot</a:t>
            </a:r>
            <a:endParaRPr lang="en-US" altLang="en-US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2692929"/>
            <a:ext cx="5198533" cy="1641475"/>
          </a:xfrm>
          <a:prstGeom prst="rect">
            <a:avLst/>
          </a:prstGeom>
          <a:solidFill>
            <a:schemeClr val="accent1">
              <a:lumMod val="75000"/>
              <a:alpha val="48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sr-Latn-CS" altLang="en-US" sz="3600" b="1" dirty="0" smtClean="0">
                <a:solidFill>
                  <a:schemeClr val="bg1"/>
                </a:solidFill>
                <a:latin typeface="+mj-lt"/>
                <a:cs typeface="Impact"/>
              </a:rPr>
              <a:t> PhD Dragan Kostić, </a:t>
            </a:r>
            <a:r>
              <a:rPr lang="sr-Latn-CS" altLang="en-US" sz="3600" dirty="0" smtClean="0">
                <a:solidFill>
                  <a:schemeClr val="bg1"/>
                </a:solidFill>
                <a:latin typeface="+mj-lt"/>
                <a:cs typeface="Impact"/>
              </a:rPr>
              <a:t>CEO</a:t>
            </a:r>
            <a:endParaRPr lang="sr-Latn-CS" altLang="en-US" sz="1600" dirty="0">
              <a:solidFill>
                <a:schemeClr val="bg1"/>
              </a:solidFill>
              <a:latin typeface="+mj-lt"/>
              <a:cs typeface="Impact"/>
            </a:endParaRPr>
          </a:p>
          <a:p>
            <a:pPr algn="ctr" eaLnBrk="1" hangingPunct="1">
              <a:spcBef>
                <a:spcPts val="1000"/>
              </a:spcBef>
              <a:spcAft>
                <a:spcPts val="1000"/>
              </a:spcAft>
            </a:pPr>
            <a:r>
              <a:rPr lang="sr-Latn-CS" altLang="en-US" sz="2400" b="1" dirty="0" smtClean="0">
                <a:solidFill>
                  <a:schemeClr val="bg1"/>
                </a:solidFill>
                <a:latin typeface="+mj-lt"/>
                <a:cs typeface="Impact"/>
              </a:rPr>
              <a:t>zona</a:t>
            </a:r>
            <a:r>
              <a:rPr lang="en-US" altLang="en-US" sz="2400" b="1" dirty="0" smtClean="0">
                <a:solidFill>
                  <a:schemeClr val="bg1"/>
                </a:solidFill>
                <a:latin typeface="+mj-lt"/>
                <a:cs typeface="Impact"/>
              </a:rPr>
              <a:t>@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+mj-lt"/>
                <a:cs typeface="Impact"/>
              </a:rPr>
              <a:t>freezonepirot.com</a:t>
            </a:r>
            <a:r>
              <a:rPr lang="en-US" altLang="en-US" sz="2400" b="1" dirty="0">
                <a:solidFill>
                  <a:schemeClr val="bg1"/>
                </a:solidFill>
                <a:latin typeface="+mj-lt"/>
                <a:cs typeface="Impact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+mj-lt"/>
                <a:cs typeface="Impact"/>
              </a:rPr>
              <a:t>www.freezonepirot.com</a:t>
            </a:r>
            <a:endParaRPr lang="sr-Latn-CS" altLang="en-US" sz="2400" b="1" dirty="0">
              <a:solidFill>
                <a:schemeClr val="bg1"/>
              </a:solidFill>
              <a:latin typeface="+mj-l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4393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 txBox="1">
            <a:spLocks noChangeArrowheads="1"/>
          </p:cNvSpPr>
          <p:nvPr/>
        </p:nvSpPr>
        <p:spPr bwMode="auto">
          <a:xfrm>
            <a:off x="169863" y="952500"/>
            <a:ext cx="7653337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KAKO JE SRBIJA SME</a:t>
            </a:r>
            <a:r>
              <a:rPr lang="sr-Latn-CS" alt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Š</a:t>
            </a:r>
            <a:r>
              <a:rPr lang="en-US" alt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TENA NA DREVNOM STRATE</a:t>
            </a:r>
            <a:r>
              <a:rPr lang="sr-Latn-CS" alt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Š</a:t>
            </a:r>
            <a:r>
              <a:rPr lang="en-US" alt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KOM RIMSKOM PUTU VIA MILITARIS SLOBODNE ZONE SRBIJE MOGU BITI MOST KOOPERACIJE U TRANSPORTNOM LANCU ROBA IZMEĐU ISTOKA I ZAPADA.</a:t>
            </a:r>
            <a:br>
              <a:rPr lang="en-US" alt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alt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alt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ZONE IMAJU POTENCIJALE ZA RAZVOJ PRIVREDE I INFRASTRUKTURE I AKTIVIRANJE POSTOJEĆIH PRIRODNIH RESURSA I RADNE SNAGE.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643" y="1294698"/>
            <a:ext cx="3425824" cy="4242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05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19344" y="364"/>
            <a:ext cx="9161356" cy="6895736"/>
            <a:chOff x="1519344" y="51164"/>
            <a:chExt cx="9161356" cy="6895736"/>
          </a:xfrm>
        </p:grpSpPr>
        <p:pic>
          <p:nvPicPr>
            <p:cNvPr id="57346" name="Picture 2" descr="SPlanina 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344" y="51164"/>
              <a:ext cx="9161356" cy="689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3127246" y="1845614"/>
              <a:ext cx="5954881" cy="2523180"/>
              <a:chOff x="1519" y="1415"/>
              <a:chExt cx="3081" cy="1258"/>
            </a:xfrm>
          </p:grpSpPr>
          <p:sp>
            <p:nvSpPr>
              <p:cNvPr id="57374" name="Freeform 4"/>
              <p:cNvSpPr>
                <a:spLocks/>
              </p:cNvSpPr>
              <p:nvPr/>
            </p:nvSpPr>
            <p:spPr bwMode="auto">
              <a:xfrm>
                <a:off x="4103" y="2490"/>
                <a:ext cx="497" cy="183"/>
              </a:xfrm>
              <a:custGeom>
                <a:avLst/>
                <a:gdLst>
                  <a:gd name="T0" fmla="*/ 201 w 544"/>
                  <a:gd name="T1" fmla="*/ 61 h 204"/>
                  <a:gd name="T2" fmla="*/ 167 w 544"/>
                  <a:gd name="T3" fmla="*/ 48 h 204"/>
                  <a:gd name="T4" fmla="*/ 134 w 544"/>
                  <a:gd name="T5" fmla="*/ 48 h 204"/>
                  <a:gd name="T6" fmla="*/ 50 w 544"/>
                  <a:gd name="T7" fmla="*/ 7 h 204"/>
                  <a:gd name="T8" fmla="*/ 0 w 544"/>
                  <a:gd name="T9" fmla="*/ 7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204"/>
                  <a:gd name="T17" fmla="*/ 544 w 544"/>
                  <a:gd name="T18" fmla="*/ 204 h 2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204">
                    <a:moveTo>
                      <a:pt x="544" y="204"/>
                    </a:moveTo>
                    <a:cubicBezTo>
                      <a:pt x="513" y="185"/>
                      <a:pt x="483" y="166"/>
                      <a:pt x="453" y="159"/>
                    </a:cubicBezTo>
                    <a:cubicBezTo>
                      <a:pt x="423" y="152"/>
                      <a:pt x="416" y="182"/>
                      <a:pt x="363" y="159"/>
                    </a:cubicBezTo>
                    <a:cubicBezTo>
                      <a:pt x="310" y="136"/>
                      <a:pt x="197" y="46"/>
                      <a:pt x="136" y="23"/>
                    </a:cubicBezTo>
                    <a:cubicBezTo>
                      <a:pt x="75" y="0"/>
                      <a:pt x="23" y="23"/>
                      <a:pt x="0" y="23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grpSp>
            <p:nvGrpSpPr>
              <p:cNvPr id="57375" name="Group 5"/>
              <p:cNvGrpSpPr>
                <a:grpSpLocks/>
              </p:cNvGrpSpPr>
              <p:nvPr/>
            </p:nvGrpSpPr>
            <p:grpSpPr bwMode="auto">
              <a:xfrm>
                <a:off x="1519" y="1415"/>
                <a:ext cx="2666" cy="1096"/>
                <a:chOff x="1519" y="1415"/>
                <a:chExt cx="2666" cy="1096"/>
              </a:xfrm>
            </p:grpSpPr>
            <p:sp>
              <p:nvSpPr>
                <p:cNvPr id="57376" name="Freeform 6"/>
                <p:cNvSpPr>
                  <a:spLocks/>
                </p:cNvSpPr>
                <p:nvPr/>
              </p:nvSpPr>
              <p:spPr bwMode="auto">
                <a:xfrm>
                  <a:off x="3108" y="1983"/>
                  <a:ext cx="1077" cy="528"/>
                </a:xfrm>
                <a:custGeom>
                  <a:avLst/>
                  <a:gdLst>
                    <a:gd name="T0" fmla="*/ 437 w 1179"/>
                    <a:gd name="T1" fmla="*/ 174 h 590"/>
                    <a:gd name="T2" fmla="*/ 269 w 1179"/>
                    <a:gd name="T3" fmla="*/ 147 h 590"/>
                    <a:gd name="T4" fmla="*/ 201 w 1179"/>
                    <a:gd name="T5" fmla="*/ 119 h 590"/>
                    <a:gd name="T6" fmla="*/ 101 w 1179"/>
                    <a:gd name="T7" fmla="*/ 80 h 590"/>
                    <a:gd name="T8" fmla="*/ 50 w 1179"/>
                    <a:gd name="T9" fmla="*/ 41 h 590"/>
                    <a:gd name="T10" fmla="*/ 34 w 1179"/>
                    <a:gd name="T11" fmla="*/ 13 h 590"/>
                    <a:gd name="T12" fmla="*/ 0 w 1179"/>
                    <a:gd name="T13" fmla="*/ 0 h 5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79"/>
                    <a:gd name="T22" fmla="*/ 0 h 590"/>
                    <a:gd name="T23" fmla="*/ 1179 w 1179"/>
                    <a:gd name="T24" fmla="*/ 590 h 5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79" h="590">
                      <a:moveTo>
                        <a:pt x="1179" y="590"/>
                      </a:moveTo>
                      <a:cubicBezTo>
                        <a:pt x="1005" y="559"/>
                        <a:pt x="832" y="529"/>
                        <a:pt x="726" y="499"/>
                      </a:cubicBezTo>
                      <a:cubicBezTo>
                        <a:pt x="620" y="469"/>
                        <a:pt x="619" y="446"/>
                        <a:pt x="544" y="408"/>
                      </a:cubicBezTo>
                      <a:cubicBezTo>
                        <a:pt x="469" y="370"/>
                        <a:pt x="340" y="317"/>
                        <a:pt x="272" y="272"/>
                      </a:cubicBezTo>
                      <a:cubicBezTo>
                        <a:pt x="204" y="227"/>
                        <a:pt x="166" y="174"/>
                        <a:pt x="136" y="136"/>
                      </a:cubicBezTo>
                      <a:cubicBezTo>
                        <a:pt x="106" y="98"/>
                        <a:pt x="114" y="68"/>
                        <a:pt x="91" y="45"/>
                      </a:cubicBezTo>
                      <a:cubicBezTo>
                        <a:pt x="68" y="22"/>
                        <a:pt x="15" y="7"/>
                        <a:pt x="0" y="0"/>
                      </a:cubicBezTo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x-none"/>
                </a:p>
              </p:txBody>
            </p:sp>
            <p:sp>
              <p:nvSpPr>
                <p:cNvPr id="57377" name="Freeform 7"/>
                <p:cNvSpPr>
                  <a:spLocks/>
                </p:cNvSpPr>
                <p:nvPr/>
              </p:nvSpPr>
              <p:spPr bwMode="auto">
                <a:xfrm>
                  <a:off x="2272" y="1813"/>
                  <a:ext cx="836" cy="176"/>
                </a:xfrm>
                <a:custGeom>
                  <a:avLst/>
                  <a:gdLst>
                    <a:gd name="T0" fmla="*/ 340 w 915"/>
                    <a:gd name="T1" fmla="*/ 56 h 197"/>
                    <a:gd name="T2" fmla="*/ 289 w 915"/>
                    <a:gd name="T3" fmla="*/ 56 h 197"/>
                    <a:gd name="T4" fmla="*/ 305 w 915"/>
                    <a:gd name="T5" fmla="*/ 56 h 197"/>
                    <a:gd name="T6" fmla="*/ 255 w 915"/>
                    <a:gd name="T7" fmla="*/ 42 h 197"/>
                    <a:gd name="T8" fmla="*/ 188 w 915"/>
                    <a:gd name="T9" fmla="*/ 42 h 197"/>
                    <a:gd name="T10" fmla="*/ 104 w 915"/>
                    <a:gd name="T11" fmla="*/ 29 h 197"/>
                    <a:gd name="T12" fmla="*/ 37 w 915"/>
                    <a:gd name="T13" fmla="*/ 15 h 197"/>
                    <a:gd name="T14" fmla="*/ 5 w 915"/>
                    <a:gd name="T15" fmla="*/ 4 h 197"/>
                    <a:gd name="T16" fmla="*/ 20 w 915"/>
                    <a:gd name="T17" fmla="*/ 4 h 19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15"/>
                    <a:gd name="T28" fmla="*/ 0 h 197"/>
                    <a:gd name="T29" fmla="*/ 915 w 915"/>
                    <a:gd name="T30" fmla="*/ 197 h 19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15" h="197">
                      <a:moveTo>
                        <a:pt x="915" y="190"/>
                      </a:moveTo>
                      <a:cubicBezTo>
                        <a:pt x="854" y="190"/>
                        <a:pt x="794" y="190"/>
                        <a:pt x="779" y="190"/>
                      </a:cubicBezTo>
                      <a:cubicBezTo>
                        <a:pt x="764" y="190"/>
                        <a:pt x="839" y="197"/>
                        <a:pt x="824" y="190"/>
                      </a:cubicBezTo>
                      <a:cubicBezTo>
                        <a:pt x="809" y="183"/>
                        <a:pt x="741" y="152"/>
                        <a:pt x="688" y="145"/>
                      </a:cubicBezTo>
                      <a:cubicBezTo>
                        <a:pt x="635" y="138"/>
                        <a:pt x="575" y="153"/>
                        <a:pt x="507" y="145"/>
                      </a:cubicBezTo>
                      <a:cubicBezTo>
                        <a:pt x="439" y="137"/>
                        <a:pt x="348" y="114"/>
                        <a:pt x="280" y="99"/>
                      </a:cubicBezTo>
                      <a:cubicBezTo>
                        <a:pt x="212" y="84"/>
                        <a:pt x="144" y="69"/>
                        <a:pt x="99" y="54"/>
                      </a:cubicBezTo>
                      <a:cubicBezTo>
                        <a:pt x="54" y="39"/>
                        <a:pt x="16" y="16"/>
                        <a:pt x="8" y="8"/>
                      </a:cubicBezTo>
                      <a:cubicBezTo>
                        <a:pt x="0" y="0"/>
                        <a:pt x="46" y="8"/>
                        <a:pt x="53" y="8"/>
                      </a:cubicBezTo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x-none"/>
                </a:p>
              </p:txBody>
            </p:sp>
            <p:sp>
              <p:nvSpPr>
                <p:cNvPr id="57378" name="Freeform 8"/>
                <p:cNvSpPr>
                  <a:spLocks/>
                </p:cNvSpPr>
                <p:nvPr/>
              </p:nvSpPr>
              <p:spPr bwMode="auto">
                <a:xfrm>
                  <a:off x="1519" y="1415"/>
                  <a:ext cx="857" cy="405"/>
                </a:xfrm>
                <a:custGeom>
                  <a:avLst/>
                  <a:gdLst>
                    <a:gd name="T0" fmla="*/ 324 w 938"/>
                    <a:gd name="T1" fmla="*/ 132 h 453"/>
                    <a:gd name="T2" fmla="*/ 342 w 938"/>
                    <a:gd name="T3" fmla="*/ 118 h 453"/>
                    <a:gd name="T4" fmla="*/ 342 w 938"/>
                    <a:gd name="T5" fmla="*/ 105 h 453"/>
                    <a:gd name="T6" fmla="*/ 307 w 938"/>
                    <a:gd name="T7" fmla="*/ 93 h 453"/>
                    <a:gd name="T8" fmla="*/ 258 w 938"/>
                    <a:gd name="T9" fmla="*/ 53 h 453"/>
                    <a:gd name="T10" fmla="*/ 240 w 938"/>
                    <a:gd name="T11" fmla="*/ 40 h 453"/>
                    <a:gd name="T12" fmla="*/ 207 w 938"/>
                    <a:gd name="T13" fmla="*/ 40 h 453"/>
                    <a:gd name="T14" fmla="*/ 123 w 938"/>
                    <a:gd name="T15" fmla="*/ 40 h 453"/>
                    <a:gd name="T16" fmla="*/ 90 w 938"/>
                    <a:gd name="T17" fmla="*/ 13 h 453"/>
                    <a:gd name="T18" fmla="*/ 40 w 938"/>
                    <a:gd name="T19" fmla="*/ 13 h 453"/>
                    <a:gd name="T20" fmla="*/ 5 w 938"/>
                    <a:gd name="T21" fmla="*/ 13 h 453"/>
                    <a:gd name="T22" fmla="*/ 5 w 938"/>
                    <a:gd name="T23" fmla="*/ 0 h 453"/>
                    <a:gd name="T24" fmla="*/ 5 w 938"/>
                    <a:gd name="T25" fmla="*/ 13 h 45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938"/>
                    <a:gd name="T40" fmla="*/ 0 h 453"/>
                    <a:gd name="T41" fmla="*/ 938 w 938"/>
                    <a:gd name="T42" fmla="*/ 453 h 45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938" h="453">
                      <a:moveTo>
                        <a:pt x="877" y="453"/>
                      </a:moveTo>
                      <a:cubicBezTo>
                        <a:pt x="896" y="438"/>
                        <a:pt x="915" y="423"/>
                        <a:pt x="923" y="408"/>
                      </a:cubicBezTo>
                      <a:cubicBezTo>
                        <a:pt x="931" y="393"/>
                        <a:pt x="938" y="378"/>
                        <a:pt x="923" y="363"/>
                      </a:cubicBezTo>
                      <a:cubicBezTo>
                        <a:pt x="908" y="348"/>
                        <a:pt x="870" y="347"/>
                        <a:pt x="832" y="317"/>
                      </a:cubicBezTo>
                      <a:cubicBezTo>
                        <a:pt x="794" y="287"/>
                        <a:pt x="726" y="211"/>
                        <a:pt x="696" y="181"/>
                      </a:cubicBezTo>
                      <a:cubicBezTo>
                        <a:pt x="666" y="151"/>
                        <a:pt x="673" y="143"/>
                        <a:pt x="650" y="136"/>
                      </a:cubicBezTo>
                      <a:cubicBezTo>
                        <a:pt x="627" y="129"/>
                        <a:pt x="613" y="136"/>
                        <a:pt x="560" y="136"/>
                      </a:cubicBezTo>
                      <a:cubicBezTo>
                        <a:pt x="507" y="136"/>
                        <a:pt x="386" y="151"/>
                        <a:pt x="333" y="136"/>
                      </a:cubicBezTo>
                      <a:cubicBezTo>
                        <a:pt x="280" y="121"/>
                        <a:pt x="280" y="60"/>
                        <a:pt x="242" y="45"/>
                      </a:cubicBezTo>
                      <a:cubicBezTo>
                        <a:pt x="204" y="30"/>
                        <a:pt x="144" y="45"/>
                        <a:pt x="106" y="45"/>
                      </a:cubicBezTo>
                      <a:cubicBezTo>
                        <a:pt x="68" y="45"/>
                        <a:pt x="30" y="52"/>
                        <a:pt x="15" y="45"/>
                      </a:cubicBezTo>
                      <a:cubicBezTo>
                        <a:pt x="0" y="38"/>
                        <a:pt x="15" y="0"/>
                        <a:pt x="15" y="0"/>
                      </a:cubicBezTo>
                      <a:cubicBezTo>
                        <a:pt x="15" y="0"/>
                        <a:pt x="15" y="22"/>
                        <a:pt x="15" y="45"/>
                      </a:cubicBezTo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x-none"/>
                </a:p>
              </p:txBody>
            </p:sp>
          </p:grp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127246" y="1845614"/>
              <a:ext cx="6107571" cy="2523180"/>
              <a:chOff x="1532" y="1375"/>
              <a:chExt cx="3068" cy="1271"/>
            </a:xfrm>
          </p:grpSpPr>
          <p:sp>
            <p:nvSpPr>
              <p:cNvPr id="57371" name="Freeform 10"/>
              <p:cNvSpPr>
                <a:spLocks/>
              </p:cNvSpPr>
              <p:nvPr/>
            </p:nvSpPr>
            <p:spPr bwMode="auto">
              <a:xfrm>
                <a:off x="3605" y="2389"/>
                <a:ext cx="995" cy="257"/>
              </a:xfrm>
              <a:custGeom>
                <a:avLst/>
                <a:gdLst>
                  <a:gd name="T0" fmla="*/ 402 w 1089"/>
                  <a:gd name="T1" fmla="*/ 81 h 287"/>
                  <a:gd name="T2" fmla="*/ 335 w 1089"/>
                  <a:gd name="T3" fmla="*/ 81 h 287"/>
                  <a:gd name="T4" fmla="*/ 285 w 1089"/>
                  <a:gd name="T5" fmla="*/ 53 h 287"/>
                  <a:gd name="T6" fmla="*/ 235 w 1089"/>
                  <a:gd name="T7" fmla="*/ 41 h 287"/>
                  <a:gd name="T8" fmla="*/ 101 w 1089"/>
                  <a:gd name="T9" fmla="*/ 27 h 287"/>
                  <a:gd name="T10" fmla="*/ 0 w 1089"/>
                  <a:gd name="T11" fmla="*/ 0 h 2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9"/>
                  <a:gd name="T19" fmla="*/ 0 h 287"/>
                  <a:gd name="T20" fmla="*/ 1089 w 1089"/>
                  <a:gd name="T21" fmla="*/ 287 h 2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9" h="287">
                    <a:moveTo>
                      <a:pt x="1089" y="272"/>
                    </a:moveTo>
                    <a:cubicBezTo>
                      <a:pt x="1025" y="279"/>
                      <a:pt x="961" y="287"/>
                      <a:pt x="908" y="272"/>
                    </a:cubicBezTo>
                    <a:cubicBezTo>
                      <a:pt x="855" y="257"/>
                      <a:pt x="816" y="204"/>
                      <a:pt x="771" y="181"/>
                    </a:cubicBezTo>
                    <a:cubicBezTo>
                      <a:pt x="726" y="158"/>
                      <a:pt x="718" y="151"/>
                      <a:pt x="635" y="136"/>
                    </a:cubicBezTo>
                    <a:cubicBezTo>
                      <a:pt x="552" y="121"/>
                      <a:pt x="378" y="113"/>
                      <a:pt x="272" y="90"/>
                    </a:cubicBezTo>
                    <a:cubicBezTo>
                      <a:pt x="166" y="67"/>
                      <a:pt x="45" y="15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72" name="Freeform 11"/>
              <p:cNvSpPr>
                <a:spLocks/>
              </p:cNvSpPr>
              <p:nvPr/>
            </p:nvSpPr>
            <p:spPr bwMode="auto">
              <a:xfrm>
                <a:off x="2900" y="1537"/>
                <a:ext cx="705" cy="852"/>
              </a:xfrm>
              <a:custGeom>
                <a:avLst/>
                <a:gdLst>
                  <a:gd name="T0" fmla="*/ 288 w 771"/>
                  <a:gd name="T1" fmla="*/ 277 h 953"/>
                  <a:gd name="T2" fmla="*/ 202 w 771"/>
                  <a:gd name="T3" fmla="*/ 239 h 953"/>
                  <a:gd name="T4" fmla="*/ 135 w 771"/>
                  <a:gd name="T5" fmla="*/ 198 h 953"/>
                  <a:gd name="T6" fmla="*/ 119 w 771"/>
                  <a:gd name="T7" fmla="*/ 158 h 953"/>
                  <a:gd name="T8" fmla="*/ 68 w 771"/>
                  <a:gd name="T9" fmla="*/ 146 h 953"/>
                  <a:gd name="T10" fmla="*/ 34 w 771"/>
                  <a:gd name="T11" fmla="*/ 105 h 953"/>
                  <a:gd name="T12" fmla="*/ 34 w 771"/>
                  <a:gd name="T13" fmla="*/ 80 h 953"/>
                  <a:gd name="T14" fmla="*/ 50 w 771"/>
                  <a:gd name="T15" fmla="*/ 66 h 953"/>
                  <a:gd name="T16" fmla="*/ 0 w 771"/>
                  <a:gd name="T17" fmla="*/ 0 h 9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1"/>
                  <a:gd name="T28" fmla="*/ 0 h 953"/>
                  <a:gd name="T29" fmla="*/ 771 w 771"/>
                  <a:gd name="T30" fmla="*/ 953 h 9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1" h="953">
                    <a:moveTo>
                      <a:pt x="771" y="953"/>
                    </a:moveTo>
                    <a:cubicBezTo>
                      <a:pt x="692" y="907"/>
                      <a:pt x="613" y="861"/>
                      <a:pt x="545" y="816"/>
                    </a:cubicBezTo>
                    <a:cubicBezTo>
                      <a:pt x="477" y="771"/>
                      <a:pt x="401" y="725"/>
                      <a:pt x="363" y="680"/>
                    </a:cubicBezTo>
                    <a:cubicBezTo>
                      <a:pt x="325" y="635"/>
                      <a:pt x="348" y="574"/>
                      <a:pt x="318" y="544"/>
                    </a:cubicBezTo>
                    <a:cubicBezTo>
                      <a:pt x="288" y="514"/>
                      <a:pt x="220" y="529"/>
                      <a:pt x="182" y="499"/>
                    </a:cubicBezTo>
                    <a:cubicBezTo>
                      <a:pt x="144" y="469"/>
                      <a:pt x="106" y="401"/>
                      <a:pt x="91" y="363"/>
                    </a:cubicBezTo>
                    <a:cubicBezTo>
                      <a:pt x="76" y="325"/>
                      <a:pt x="84" y="295"/>
                      <a:pt x="91" y="272"/>
                    </a:cubicBezTo>
                    <a:cubicBezTo>
                      <a:pt x="98" y="249"/>
                      <a:pt x="151" y="272"/>
                      <a:pt x="136" y="227"/>
                    </a:cubicBezTo>
                    <a:cubicBezTo>
                      <a:pt x="121" y="182"/>
                      <a:pt x="23" y="38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73" name="Freeform 12"/>
              <p:cNvSpPr>
                <a:spLocks/>
              </p:cNvSpPr>
              <p:nvPr/>
            </p:nvSpPr>
            <p:spPr bwMode="auto">
              <a:xfrm>
                <a:off x="1532" y="1375"/>
                <a:ext cx="1327" cy="168"/>
              </a:xfrm>
              <a:custGeom>
                <a:avLst/>
                <a:gdLst>
                  <a:gd name="T0" fmla="*/ 539 w 1452"/>
                  <a:gd name="T1" fmla="*/ 55 h 188"/>
                  <a:gd name="T2" fmla="*/ 369 w 1452"/>
                  <a:gd name="T3" fmla="*/ 29 h 188"/>
                  <a:gd name="T4" fmla="*/ 336 w 1452"/>
                  <a:gd name="T5" fmla="*/ 15 h 188"/>
                  <a:gd name="T6" fmla="*/ 271 w 1452"/>
                  <a:gd name="T7" fmla="*/ 4 h 188"/>
                  <a:gd name="T8" fmla="*/ 202 w 1452"/>
                  <a:gd name="T9" fmla="*/ 15 h 188"/>
                  <a:gd name="T10" fmla="*/ 186 w 1452"/>
                  <a:gd name="T11" fmla="*/ 4 h 188"/>
                  <a:gd name="T12" fmla="*/ 134 w 1452"/>
                  <a:gd name="T13" fmla="*/ 29 h 188"/>
                  <a:gd name="T14" fmla="*/ 101 w 1452"/>
                  <a:gd name="T15" fmla="*/ 29 h 188"/>
                  <a:gd name="T16" fmla="*/ 17 w 1452"/>
                  <a:gd name="T17" fmla="*/ 15 h 188"/>
                  <a:gd name="T18" fmla="*/ 0 w 1452"/>
                  <a:gd name="T19" fmla="*/ 15 h 1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52"/>
                  <a:gd name="T31" fmla="*/ 0 h 188"/>
                  <a:gd name="T32" fmla="*/ 1452 w 1452"/>
                  <a:gd name="T33" fmla="*/ 188 h 1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52" h="188">
                    <a:moveTo>
                      <a:pt x="1452" y="188"/>
                    </a:moveTo>
                    <a:cubicBezTo>
                      <a:pt x="1270" y="154"/>
                      <a:pt x="1089" y="120"/>
                      <a:pt x="998" y="97"/>
                    </a:cubicBezTo>
                    <a:cubicBezTo>
                      <a:pt x="907" y="74"/>
                      <a:pt x="953" y="67"/>
                      <a:pt x="908" y="52"/>
                    </a:cubicBezTo>
                    <a:cubicBezTo>
                      <a:pt x="863" y="37"/>
                      <a:pt x="786" y="7"/>
                      <a:pt x="726" y="7"/>
                    </a:cubicBezTo>
                    <a:cubicBezTo>
                      <a:pt x="666" y="7"/>
                      <a:pt x="583" y="52"/>
                      <a:pt x="545" y="52"/>
                    </a:cubicBezTo>
                    <a:cubicBezTo>
                      <a:pt x="507" y="52"/>
                      <a:pt x="529" y="0"/>
                      <a:pt x="499" y="7"/>
                    </a:cubicBezTo>
                    <a:cubicBezTo>
                      <a:pt x="469" y="14"/>
                      <a:pt x="401" y="82"/>
                      <a:pt x="363" y="97"/>
                    </a:cubicBezTo>
                    <a:cubicBezTo>
                      <a:pt x="325" y="112"/>
                      <a:pt x="326" y="104"/>
                      <a:pt x="273" y="97"/>
                    </a:cubicBezTo>
                    <a:cubicBezTo>
                      <a:pt x="220" y="90"/>
                      <a:pt x="91" y="59"/>
                      <a:pt x="46" y="52"/>
                    </a:cubicBezTo>
                    <a:cubicBezTo>
                      <a:pt x="1" y="45"/>
                      <a:pt x="0" y="48"/>
                      <a:pt x="0" y="52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127246" y="1845614"/>
              <a:ext cx="6031226" cy="2523180"/>
              <a:chOff x="1616" y="1375"/>
              <a:chExt cx="3025" cy="1304"/>
            </a:xfrm>
          </p:grpSpPr>
          <p:sp>
            <p:nvSpPr>
              <p:cNvPr id="57368" name="Freeform 14"/>
              <p:cNvSpPr>
                <a:spLocks/>
              </p:cNvSpPr>
              <p:nvPr/>
            </p:nvSpPr>
            <p:spPr bwMode="auto">
              <a:xfrm>
                <a:off x="3273" y="1780"/>
                <a:ext cx="1368" cy="899"/>
              </a:xfrm>
              <a:custGeom>
                <a:avLst/>
                <a:gdLst>
                  <a:gd name="T0" fmla="*/ 556 w 1497"/>
                  <a:gd name="T1" fmla="*/ 294 h 1005"/>
                  <a:gd name="T2" fmla="*/ 489 w 1497"/>
                  <a:gd name="T3" fmla="*/ 282 h 1005"/>
                  <a:gd name="T4" fmla="*/ 369 w 1497"/>
                  <a:gd name="T5" fmla="*/ 241 h 1005"/>
                  <a:gd name="T6" fmla="*/ 320 w 1497"/>
                  <a:gd name="T7" fmla="*/ 227 h 1005"/>
                  <a:gd name="T8" fmla="*/ 320 w 1497"/>
                  <a:gd name="T9" fmla="*/ 201 h 1005"/>
                  <a:gd name="T10" fmla="*/ 304 w 1497"/>
                  <a:gd name="T11" fmla="*/ 176 h 1005"/>
                  <a:gd name="T12" fmla="*/ 336 w 1497"/>
                  <a:gd name="T13" fmla="*/ 135 h 1005"/>
                  <a:gd name="T14" fmla="*/ 354 w 1497"/>
                  <a:gd name="T15" fmla="*/ 109 h 1005"/>
                  <a:gd name="T16" fmla="*/ 336 w 1497"/>
                  <a:gd name="T17" fmla="*/ 95 h 1005"/>
                  <a:gd name="T18" fmla="*/ 304 w 1497"/>
                  <a:gd name="T19" fmla="*/ 81 h 1005"/>
                  <a:gd name="T20" fmla="*/ 252 w 1497"/>
                  <a:gd name="T21" fmla="*/ 81 h 1005"/>
                  <a:gd name="T22" fmla="*/ 235 w 1497"/>
                  <a:gd name="T23" fmla="*/ 56 h 1005"/>
                  <a:gd name="T24" fmla="*/ 202 w 1497"/>
                  <a:gd name="T25" fmla="*/ 41 h 1005"/>
                  <a:gd name="T26" fmla="*/ 202 w 1497"/>
                  <a:gd name="T27" fmla="*/ 15 h 1005"/>
                  <a:gd name="T28" fmla="*/ 134 w 1497"/>
                  <a:gd name="T29" fmla="*/ 15 h 1005"/>
                  <a:gd name="T30" fmla="*/ 119 w 1497"/>
                  <a:gd name="T31" fmla="*/ 15 h 1005"/>
                  <a:gd name="T32" fmla="*/ 84 w 1497"/>
                  <a:gd name="T33" fmla="*/ 4 h 1005"/>
                  <a:gd name="T34" fmla="*/ 0 w 1497"/>
                  <a:gd name="T35" fmla="*/ 4 h 10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7"/>
                  <a:gd name="T55" fmla="*/ 0 h 1005"/>
                  <a:gd name="T56" fmla="*/ 1497 w 1497"/>
                  <a:gd name="T57" fmla="*/ 1005 h 10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7" h="1005">
                    <a:moveTo>
                      <a:pt x="1497" y="1005"/>
                    </a:moveTo>
                    <a:cubicBezTo>
                      <a:pt x="1448" y="997"/>
                      <a:pt x="1399" y="990"/>
                      <a:pt x="1316" y="960"/>
                    </a:cubicBezTo>
                    <a:cubicBezTo>
                      <a:pt x="1233" y="930"/>
                      <a:pt x="1074" y="854"/>
                      <a:pt x="998" y="824"/>
                    </a:cubicBezTo>
                    <a:cubicBezTo>
                      <a:pt x="922" y="794"/>
                      <a:pt x="885" y="801"/>
                      <a:pt x="862" y="778"/>
                    </a:cubicBezTo>
                    <a:cubicBezTo>
                      <a:pt x="839" y="755"/>
                      <a:pt x="869" y="718"/>
                      <a:pt x="862" y="688"/>
                    </a:cubicBezTo>
                    <a:cubicBezTo>
                      <a:pt x="855" y="658"/>
                      <a:pt x="809" y="635"/>
                      <a:pt x="817" y="597"/>
                    </a:cubicBezTo>
                    <a:cubicBezTo>
                      <a:pt x="825" y="559"/>
                      <a:pt x="885" y="499"/>
                      <a:pt x="908" y="461"/>
                    </a:cubicBezTo>
                    <a:cubicBezTo>
                      <a:pt x="931" y="423"/>
                      <a:pt x="953" y="393"/>
                      <a:pt x="953" y="370"/>
                    </a:cubicBezTo>
                    <a:cubicBezTo>
                      <a:pt x="953" y="347"/>
                      <a:pt x="931" y="340"/>
                      <a:pt x="908" y="325"/>
                    </a:cubicBezTo>
                    <a:cubicBezTo>
                      <a:pt x="885" y="310"/>
                      <a:pt x="855" y="287"/>
                      <a:pt x="817" y="279"/>
                    </a:cubicBezTo>
                    <a:cubicBezTo>
                      <a:pt x="779" y="271"/>
                      <a:pt x="711" y="294"/>
                      <a:pt x="681" y="279"/>
                    </a:cubicBezTo>
                    <a:cubicBezTo>
                      <a:pt x="651" y="264"/>
                      <a:pt x="658" y="212"/>
                      <a:pt x="635" y="189"/>
                    </a:cubicBezTo>
                    <a:cubicBezTo>
                      <a:pt x="612" y="166"/>
                      <a:pt x="560" y="166"/>
                      <a:pt x="545" y="143"/>
                    </a:cubicBezTo>
                    <a:cubicBezTo>
                      <a:pt x="530" y="120"/>
                      <a:pt x="575" y="67"/>
                      <a:pt x="545" y="52"/>
                    </a:cubicBezTo>
                    <a:cubicBezTo>
                      <a:pt x="515" y="37"/>
                      <a:pt x="401" y="52"/>
                      <a:pt x="363" y="52"/>
                    </a:cubicBezTo>
                    <a:cubicBezTo>
                      <a:pt x="325" y="52"/>
                      <a:pt x="341" y="59"/>
                      <a:pt x="318" y="52"/>
                    </a:cubicBezTo>
                    <a:cubicBezTo>
                      <a:pt x="295" y="45"/>
                      <a:pt x="280" y="14"/>
                      <a:pt x="227" y="7"/>
                    </a:cubicBezTo>
                    <a:cubicBezTo>
                      <a:pt x="174" y="0"/>
                      <a:pt x="38" y="7"/>
                      <a:pt x="0" y="7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69" name="Freeform 15"/>
              <p:cNvSpPr>
                <a:spLocks/>
              </p:cNvSpPr>
              <p:nvPr/>
            </p:nvSpPr>
            <p:spPr bwMode="auto">
              <a:xfrm>
                <a:off x="2155" y="1375"/>
                <a:ext cx="1118" cy="405"/>
              </a:xfrm>
              <a:custGeom>
                <a:avLst/>
                <a:gdLst>
                  <a:gd name="T0" fmla="*/ 452 w 1224"/>
                  <a:gd name="T1" fmla="*/ 132 h 453"/>
                  <a:gd name="T2" fmla="*/ 385 w 1224"/>
                  <a:gd name="T3" fmla="*/ 118 h 453"/>
                  <a:gd name="T4" fmla="*/ 369 w 1224"/>
                  <a:gd name="T5" fmla="*/ 118 h 453"/>
                  <a:gd name="T6" fmla="*/ 319 w 1224"/>
                  <a:gd name="T7" fmla="*/ 53 h 453"/>
                  <a:gd name="T8" fmla="*/ 235 w 1224"/>
                  <a:gd name="T9" fmla="*/ 53 h 453"/>
                  <a:gd name="T10" fmla="*/ 235 w 1224"/>
                  <a:gd name="T11" fmla="*/ 40 h 453"/>
                  <a:gd name="T12" fmla="*/ 118 w 1224"/>
                  <a:gd name="T13" fmla="*/ 27 h 453"/>
                  <a:gd name="T14" fmla="*/ 67 w 1224"/>
                  <a:gd name="T15" fmla="*/ 13 h 453"/>
                  <a:gd name="T16" fmla="*/ 0 w 1224"/>
                  <a:gd name="T17" fmla="*/ 0 h 4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4"/>
                  <a:gd name="T28" fmla="*/ 0 h 453"/>
                  <a:gd name="T29" fmla="*/ 1224 w 1224"/>
                  <a:gd name="T30" fmla="*/ 453 h 4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4" h="453">
                    <a:moveTo>
                      <a:pt x="1224" y="453"/>
                    </a:moveTo>
                    <a:cubicBezTo>
                      <a:pt x="1152" y="434"/>
                      <a:pt x="1081" y="416"/>
                      <a:pt x="1043" y="408"/>
                    </a:cubicBezTo>
                    <a:cubicBezTo>
                      <a:pt x="1005" y="400"/>
                      <a:pt x="1028" y="446"/>
                      <a:pt x="998" y="408"/>
                    </a:cubicBezTo>
                    <a:cubicBezTo>
                      <a:pt x="968" y="370"/>
                      <a:pt x="922" y="219"/>
                      <a:pt x="862" y="181"/>
                    </a:cubicBezTo>
                    <a:cubicBezTo>
                      <a:pt x="802" y="143"/>
                      <a:pt x="673" y="188"/>
                      <a:pt x="635" y="181"/>
                    </a:cubicBezTo>
                    <a:cubicBezTo>
                      <a:pt x="597" y="174"/>
                      <a:pt x="688" y="151"/>
                      <a:pt x="635" y="136"/>
                    </a:cubicBezTo>
                    <a:cubicBezTo>
                      <a:pt x="582" y="121"/>
                      <a:pt x="393" y="105"/>
                      <a:pt x="317" y="90"/>
                    </a:cubicBezTo>
                    <a:cubicBezTo>
                      <a:pt x="241" y="75"/>
                      <a:pt x="234" y="60"/>
                      <a:pt x="181" y="45"/>
                    </a:cubicBezTo>
                    <a:cubicBezTo>
                      <a:pt x="128" y="30"/>
                      <a:pt x="30" y="7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70" name="Freeform 16"/>
              <p:cNvSpPr>
                <a:spLocks/>
              </p:cNvSpPr>
              <p:nvPr/>
            </p:nvSpPr>
            <p:spPr bwMode="auto">
              <a:xfrm>
                <a:off x="1616" y="1375"/>
                <a:ext cx="539" cy="80"/>
              </a:xfrm>
              <a:custGeom>
                <a:avLst/>
                <a:gdLst>
                  <a:gd name="T0" fmla="*/ 217 w 590"/>
                  <a:gd name="T1" fmla="*/ 0 h 90"/>
                  <a:gd name="T2" fmla="*/ 168 w 590"/>
                  <a:gd name="T3" fmla="*/ 12 h 90"/>
                  <a:gd name="T4" fmla="*/ 134 w 590"/>
                  <a:gd name="T5" fmla="*/ 12 h 90"/>
                  <a:gd name="T6" fmla="*/ 84 w 590"/>
                  <a:gd name="T7" fmla="*/ 25 h 90"/>
                  <a:gd name="T8" fmla="*/ 0 w 590"/>
                  <a:gd name="T9" fmla="*/ 12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0"/>
                  <a:gd name="T16" fmla="*/ 0 h 90"/>
                  <a:gd name="T17" fmla="*/ 590 w 590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0" h="90">
                    <a:moveTo>
                      <a:pt x="590" y="0"/>
                    </a:moveTo>
                    <a:cubicBezTo>
                      <a:pt x="541" y="19"/>
                      <a:pt x="492" y="38"/>
                      <a:pt x="454" y="45"/>
                    </a:cubicBezTo>
                    <a:cubicBezTo>
                      <a:pt x="416" y="52"/>
                      <a:pt x="401" y="38"/>
                      <a:pt x="363" y="45"/>
                    </a:cubicBezTo>
                    <a:cubicBezTo>
                      <a:pt x="325" y="52"/>
                      <a:pt x="287" y="90"/>
                      <a:pt x="227" y="90"/>
                    </a:cubicBezTo>
                    <a:cubicBezTo>
                      <a:pt x="167" y="90"/>
                      <a:pt x="38" y="52"/>
                      <a:pt x="0" y="45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sp>
          <p:nvSpPr>
            <p:cNvPr id="57350" name="Oval 17"/>
            <p:cNvSpPr>
              <a:spLocks noChangeArrowheads="1"/>
            </p:cNvSpPr>
            <p:nvPr/>
          </p:nvSpPr>
          <p:spPr bwMode="auto">
            <a:xfrm>
              <a:off x="3628258" y="2686675"/>
              <a:ext cx="197224" cy="194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x-none">
                <a:solidFill>
                  <a:schemeClr val="bg1"/>
                </a:solidFill>
              </a:endParaRPr>
            </a:p>
          </p:txBody>
        </p:sp>
        <p:sp>
          <p:nvSpPr>
            <p:cNvPr id="57351" name="Oval 18"/>
            <p:cNvSpPr>
              <a:spLocks noChangeArrowheads="1"/>
            </p:cNvSpPr>
            <p:nvPr/>
          </p:nvSpPr>
          <p:spPr bwMode="auto">
            <a:xfrm>
              <a:off x="2974557" y="1769154"/>
              <a:ext cx="197224" cy="1927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x-none">
                <a:solidFill>
                  <a:schemeClr val="bg1"/>
                </a:solidFill>
              </a:endParaRPr>
            </a:p>
          </p:txBody>
        </p:sp>
        <p:sp>
          <p:nvSpPr>
            <p:cNvPr id="1064979" name="Text Box 19"/>
            <p:cNvSpPr txBox="1">
              <a:spLocks noChangeArrowheads="1"/>
            </p:cNvSpPr>
            <p:nvPr/>
          </p:nvSpPr>
          <p:spPr bwMode="auto">
            <a:xfrm>
              <a:off x="4878402" y="3366851"/>
              <a:ext cx="1514169" cy="39822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</a:pPr>
              <a:r>
                <a:rPr lang="tr-TR" altLang="x-none" sz="2000" b="1">
                  <a:solidFill>
                    <a:srgbClr val="00CC00"/>
                  </a:solidFill>
                  <a:latin typeface="Tahoma" panose="020B0604030504040204" pitchFamily="34" charset="0"/>
                </a:rPr>
                <a:t>1928 KM</a:t>
              </a:r>
            </a:p>
          </p:txBody>
        </p:sp>
        <p:sp>
          <p:nvSpPr>
            <p:cNvPr id="1064980" name="Text Box 20"/>
            <p:cNvSpPr txBox="1">
              <a:spLocks noChangeArrowheads="1"/>
            </p:cNvSpPr>
            <p:nvPr/>
          </p:nvSpPr>
          <p:spPr bwMode="auto">
            <a:xfrm>
              <a:off x="6826780" y="2817294"/>
              <a:ext cx="1730478" cy="398229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</a:pPr>
              <a:r>
                <a:rPr lang="tr-TR" altLang="x-none" sz="2000" b="1" dirty="0">
                  <a:solidFill>
                    <a:srgbClr val="FFFF00"/>
                  </a:solidFill>
                  <a:latin typeface="Tahoma" panose="020B0604030504040204" pitchFamily="34" charset="0"/>
                </a:rPr>
                <a:t>2154 KM</a:t>
              </a:r>
            </a:p>
          </p:txBody>
        </p:sp>
        <p:sp>
          <p:nvSpPr>
            <p:cNvPr id="1064981" name="Text Box 21"/>
            <p:cNvSpPr txBox="1">
              <a:spLocks noChangeArrowheads="1"/>
            </p:cNvSpPr>
            <p:nvPr/>
          </p:nvSpPr>
          <p:spPr bwMode="auto">
            <a:xfrm>
              <a:off x="6610471" y="3366851"/>
              <a:ext cx="1442596" cy="39822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</a:pPr>
              <a:r>
                <a:rPr lang="tr-TR" altLang="x-none" sz="2000" b="1">
                  <a:solidFill>
                    <a:srgbClr val="FF0000"/>
                  </a:solidFill>
                  <a:latin typeface="Tahoma" panose="020B0604030504040204" pitchFamily="34" charset="0"/>
                </a:rPr>
                <a:t>2016 KM</a:t>
              </a: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3203591" y="1922074"/>
              <a:ext cx="6101209" cy="4128840"/>
              <a:chOff x="1532" y="1415"/>
              <a:chExt cx="3068" cy="2157"/>
            </a:xfrm>
          </p:grpSpPr>
          <p:sp>
            <p:nvSpPr>
              <p:cNvPr id="57361" name="Freeform 24"/>
              <p:cNvSpPr>
                <a:spLocks/>
              </p:cNvSpPr>
              <p:nvPr/>
            </p:nvSpPr>
            <p:spPr bwMode="auto">
              <a:xfrm>
                <a:off x="1532" y="1415"/>
                <a:ext cx="257" cy="365"/>
              </a:xfrm>
              <a:custGeom>
                <a:avLst/>
                <a:gdLst>
                  <a:gd name="T0" fmla="*/ 102 w 281"/>
                  <a:gd name="T1" fmla="*/ 119 h 408"/>
                  <a:gd name="T2" fmla="*/ 102 w 281"/>
                  <a:gd name="T3" fmla="*/ 94 h 408"/>
                  <a:gd name="T4" fmla="*/ 85 w 281"/>
                  <a:gd name="T5" fmla="*/ 80 h 408"/>
                  <a:gd name="T6" fmla="*/ 85 w 281"/>
                  <a:gd name="T7" fmla="*/ 53 h 408"/>
                  <a:gd name="T8" fmla="*/ 85 w 281"/>
                  <a:gd name="T9" fmla="*/ 27 h 408"/>
                  <a:gd name="T10" fmla="*/ 85 w 281"/>
                  <a:gd name="T11" fmla="*/ 13 h 408"/>
                  <a:gd name="T12" fmla="*/ 34 w 281"/>
                  <a:gd name="T13" fmla="*/ 13 h 408"/>
                  <a:gd name="T14" fmla="*/ 0 w 281"/>
                  <a:gd name="T15" fmla="*/ 0 h 4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08"/>
                  <a:gd name="T26" fmla="*/ 281 w 281"/>
                  <a:gd name="T27" fmla="*/ 408 h 4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08">
                    <a:moveTo>
                      <a:pt x="273" y="408"/>
                    </a:moveTo>
                    <a:cubicBezTo>
                      <a:pt x="277" y="374"/>
                      <a:pt x="281" y="340"/>
                      <a:pt x="273" y="317"/>
                    </a:cubicBezTo>
                    <a:cubicBezTo>
                      <a:pt x="265" y="294"/>
                      <a:pt x="235" y="295"/>
                      <a:pt x="227" y="272"/>
                    </a:cubicBezTo>
                    <a:cubicBezTo>
                      <a:pt x="219" y="249"/>
                      <a:pt x="227" y="211"/>
                      <a:pt x="227" y="181"/>
                    </a:cubicBezTo>
                    <a:cubicBezTo>
                      <a:pt x="227" y="151"/>
                      <a:pt x="227" y="114"/>
                      <a:pt x="227" y="91"/>
                    </a:cubicBezTo>
                    <a:cubicBezTo>
                      <a:pt x="227" y="68"/>
                      <a:pt x="250" y="53"/>
                      <a:pt x="227" y="45"/>
                    </a:cubicBezTo>
                    <a:cubicBezTo>
                      <a:pt x="204" y="37"/>
                      <a:pt x="129" y="52"/>
                      <a:pt x="91" y="45"/>
                    </a:cubicBezTo>
                    <a:cubicBezTo>
                      <a:pt x="53" y="38"/>
                      <a:pt x="15" y="7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62" name="Freeform 25"/>
              <p:cNvSpPr>
                <a:spLocks/>
              </p:cNvSpPr>
              <p:nvPr/>
            </p:nvSpPr>
            <p:spPr bwMode="auto">
              <a:xfrm>
                <a:off x="3979" y="3146"/>
                <a:ext cx="206" cy="163"/>
              </a:xfrm>
              <a:custGeom>
                <a:avLst/>
                <a:gdLst>
                  <a:gd name="T0" fmla="*/ 81 w 226"/>
                  <a:gd name="T1" fmla="*/ 0 h 182"/>
                  <a:gd name="T2" fmla="*/ 49 w 226"/>
                  <a:gd name="T3" fmla="*/ 27 h 182"/>
                  <a:gd name="T4" fmla="*/ 33 w 226"/>
                  <a:gd name="T5" fmla="*/ 41 h 182"/>
                  <a:gd name="T6" fmla="*/ 0 w 226"/>
                  <a:gd name="T7" fmla="*/ 54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6"/>
                  <a:gd name="T13" fmla="*/ 0 h 182"/>
                  <a:gd name="T14" fmla="*/ 226 w 22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6" h="182">
                    <a:moveTo>
                      <a:pt x="226" y="0"/>
                    </a:moveTo>
                    <a:cubicBezTo>
                      <a:pt x="192" y="34"/>
                      <a:pt x="159" y="68"/>
                      <a:pt x="136" y="91"/>
                    </a:cubicBezTo>
                    <a:cubicBezTo>
                      <a:pt x="113" y="114"/>
                      <a:pt x="113" y="121"/>
                      <a:pt x="90" y="136"/>
                    </a:cubicBezTo>
                    <a:cubicBezTo>
                      <a:pt x="67" y="151"/>
                      <a:pt x="15" y="174"/>
                      <a:pt x="0" y="182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63" name="Freeform 26"/>
              <p:cNvSpPr>
                <a:spLocks/>
              </p:cNvSpPr>
              <p:nvPr/>
            </p:nvSpPr>
            <p:spPr bwMode="auto">
              <a:xfrm>
                <a:off x="4103" y="2706"/>
                <a:ext cx="497" cy="170"/>
              </a:xfrm>
              <a:custGeom>
                <a:avLst/>
                <a:gdLst>
                  <a:gd name="T0" fmla="*/ 201 w 544"/>
                  <a:gd name="T1" fmla="*/ 4 h 190"/>
                  <a:gd name="T2" fmla="*/ 151 w 544"/>
                  <a:gd name="T3" fmla="*/ 4 h 190"/>
                  <a:gd name="T4" fmla="*/ 118 w 544"/>
                  <a:gd name="T5" fmla="*/ 4 h 190"/>
                  <a:gd name="T6" fmla="*/ 101 w 544"/>
                  <a:gd name="T7" fmla="*/ 15 h 190"/>
                  <a:gd name="T8" fmla="*/ 83 w 544"/>
                  <a:gd name="T9" fmla="*/ 15 h 190"/>
                  <a:gd name="T10" fmla="*/ 16 w 544"/>
                  <a:gd name="T11" fmla="*/ 42 h 190"/>
                  <a:gd name="T12" fmla="*/ 0 w 544"/>
                  <a:gd name="T13" fmla="*/ 57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4"/>
                  <a:gd name="T22" fmla="*/ 0 h 190"/>
                  <a:gd name="T23" fmla="*/ 544 w 544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4" h="190">
                    <a:moveTo>
                      <a:pt x="544" y="8"/>
                    </a:moveTo>
                    <a:cubicBezTo>
                      <a:pt x="495" y="8"/>
                      <a:pt x="446" y="8"/>
                      <a:pt x="408" y="8"/>
                    </a:cubicBezTo>
                    <a:cubicBezTo>
                      <a:pt x="370" y="8"/>
                      <a:pt x="340" y="0"/>
                      <a:pt x="317" y="8"/>
                    </a:cubicBezTo>
                    <a:cubicBezTo>
                      <a:pt x="294" y="16"/>
                      <a:pt x="287" y="46"/>
                      <a:pt x="272" y="54"/>
                    </a:cubicBezTo>
                    <a:cubicBezTo>
                      <a:pt x="257" y="62"/>
                      <a:pt x="264" y="39"/>
                      <a:pt x="226" y="54"/>
                    </a:cubicBezTo>
                    <a:cubicBezTo>
                      <a:pt x="188" y="69"/>
                      <a:pt x="82" y="121"/>
                      <a:pt x="45" y="144"/>
                    </a:cubicBezTo>
                    <a:cubicBezTo>
                      <a:pt x="8" y="167"/>
                      <a:pt x="7" y="182"/>
                      <a:pt x="0" y="19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64" name="Freeform 27"/>
              <p:cNvSpPr>
                <a:spLocks/>
              </p:cNvSpPr>
              <p:nvPr/>
            </p:nvSpPr>
            <p:spPr bwMode="auto">
              <a:xfrm>
                <a:off x="4020" y="2876"/>
                <a:ext cx="83" cy="81"/>
              </a:xfrm>
              <a:custGeom>
                <a:avLst/>
                <a:gdLst>
                  <a:gd name="T0" fmla="*/ 33 w 91"/>
                  <a:gd name="T1" fmla="*/ 0 h 91"/>
                  <a:gd name="T2" fmla="*/ 0 w 91"/>
                  <a:gd name="T3" fmla="*/ 25 h 91"/>
                  <a:gd name="T4" fmla="*/ 0 60000 65536"/>
                  <a:gd name="T5" fmla="*/ 0 60000 65536"/>
                  <a:gd name="T6" fmla="*/ 0 w 91"/>
                  <a:gd name="T7" fmla="*/ 0 h 91"/>
                  <a:gd name="T8" fmla="*/ 91 w 91"/>
                  <a:gd name="T9" fmla="*/ 91 h 9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1" h="91">
                    <a:moveTo>
                      <a:pt x="91" y="0"/>
                    </a:moveTo>
                    <a:cubicBezTo>
                      <a:pt x="53" y="38"/>
                      <a:pt x="15" y="76"/>
                      <a:pt x="0" y="9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65" name="Freeform 28"/>
              <p:cNvSpPr>
                <a:spLocks/>
              </p:cNvSpPr>
              <p:nvPr/>
            </p:nvSpPr>
            <p:spPr bwMode="auto">
              <a:xfrm>
                <a:off x="3523" y="2957"/>
                <a:ext cx="497" cy="615"/>
              </a:xfrm>
              <a:custGeom>
                <a:avLst/>
                <a:gdLst>
                  <a:gd name="T0" fmla="*/ 201 w 544"/>
                  <a:gd name="T1" fmla="*/ 0 h 687"/>
                  <a:gd name="T2" fmla="*/ 185 w 544"/>
                  <a:gd name="T3" fmla="*/ 27 h 687"/>
                  <a:gd name="T4" fmla="*/ 201 w 544"/>
                  <a:gd name="T5" fmla="*/ 66 h 687"/>
                  <a:gd name="T6" fmla="*/ 185 w 544"/>
                  <a:gd name="T7" fmla="*/ 107 h 687"/>
                  <a:gd name="T8" fmla="*/ 167 w 544"/>
                  <a:gd name="T9" fmla="*/ 133 h 687"/>
                  <a:gd name="T10" fmla="*/ 133 w 544"/>
                  <a:gd name="T11" fmla="*/ 187 h 687"/>
                  <a:gd name="T12" fmla="*/ 83 w 544"/>
                  <a:gd name="T13" fmla="*/ 201 h 687"/>
                  <a:gd name="T14" fmla="*/ 67 w 544"/>
                  <a:gd name="T15" fmla="*/ 201 h 687"/>
                  <a:gd name="T16" fmla="*/ 0 w 544"/>
                  <a:gd name="T17" fmla="*/ 201 h 6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4"/>
                  <a:gd name="T28" fmla="*/ 0 h 687"/>
                  <a:gd name="T29" fmla="*/ 544 w 544"/>
                  <a:gd name="T30" fmla="*/ 687 h 6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4" h="687">
                    <a:moveTo>
                      <a:pt x="544" y="0"/>
                    </a:moveTo>
                    <a:cubicBezTo>
                      <a:pt x="521" y="26"/>
                      <a:pt x="499" y="52"/>
                      <a:pt x="499" y="90"/>
                    </a:cubicBezTo>
                    <a:cubicBezTo>
                      <a:pt x="499" y="128"/>
                      <a:pt x="544" y="181"/>
                      <a:pt x="544" y="226"/>
                    </a:cubicBezTo>
                    <a:cubicBezTo>
                      <a:pt x="544" y="271"/>
                      <a:pt x="514" y="324"/>
                      <a:pt x="499" y="362"/>
                    </a:cubicBezTo>
                    <a:cubicBezTo>
                      <a:pt x="484" y="400"/>
                      <a:pt x="476" y="407"/>
                      <a:pt x="453" y="453"/>
                    </a:cubicBezTo>
                    <a:cubicBezTo>
                      <a:pt x="430" y="499"/>
                      <a:pt x="400" y="597"/>
                      <a:pt x="362" y="635"/>
                    </a:cubicBezTo>
                    <a:cubicBezTo>
                      <a:pt x="324" y="673"/>
                      <a:pt x="256" y="673"/>
                      <a:pt x="226" y="680"/>
                    </a:cubicBezTo>
                    <a:cubicBezTo>
                      <a:pt x="196" y="687"/>
                      <a:pt x="219" y="680"/>
                      <a:pt x="181" y="680"/>
                    </a:cubicBezTo>
                    <a:cubicBezTo>
                      <a:pt x="143" y="680"/>
                      <a:pt x="30" y="680"/>
                      <a:pt x="0" y="6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66" name="Freeform 29"/>
              <p:cNvSpPr>
                <a:spLocks/>
              </p:cNvSpPr>
              <p:nvPr/>
            </p:nvSpPr>
            <p:spPr bwMode="auto">
              <a:xfrm>
                <a:off x="2776" y="2633"/>
                <a:ext cx="747" cy="933"/>
              </a:xfrm>
              <a:custGeom>
                <a:avLst/>
                <a:gdLst>
                  <a:gd name="T0" fmla="*/ 305 w 817"/>
                  <a:gd name="T1" fmla="*/ 307 h 1043"/>
                  <a:gd name="T2" fmla="*/ 153 w 817"/>
                  <a:gd name="T3" fmla="*/ 267 h 1043"/>
                  <a:gd name="T4" fmla="*/ 85 w 817"/>
                  <a:gd name="T5" fmla="*/ 200 h 1043"/>
                  <a:gd name="T6" fmla="*/ 50 w 817"/>
                  <a:gd name="T7" fmla="*/ 106 h 1043"/>
                  <a:gd name="T8" fmla="*/ 0 w 817"/>
                  <a:gd name="T9" fmla="*/ 0 h 10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7"/>
                  <a:gd name="T16" fmla="*/ 0 h 1043"/>
                  <a:gd name="T17" fmla="*/ 817 w 817"/>
                  <a:gd name="T18" fmla="*/ 1043 h 10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7" h="1043">
                    <a:moveTo>
                      <a:pt x="817" y="1043"/>
                    </a:moveTo>
                    <a:cubicBezTo>
                      <a:pt x="661" y="1005"/>
                      <a:pt x="506" y="967"/>
                      <a:pt x="408" y="907"/>
                    </a:cubicBezTo>
                    <a:cubicBezTo>
                      <a:pt x="310" y="847"/>
                      <a:pt x="272" y="771"/>
                      <a:pt x="227" y="680"/>
                    </a:cubicBezTo>
                    <a:cubicBezTo>
                      <a:pt x="182" y="589"/>
                      <a:pt x="174" y="476"/>
                      <a:pt x="136" y="363"/>
                    </a:cubicBezTo>
                    <a:cubicBezTo>
                      <a:pt x="98" y="250"/>
                      <a:pt x="23" y="6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57367" name="Freeform 30"/>
              <p:cNvSpPr>
                <a:spLocks/>
              </p:cNvSpPr>
              <p:nvPr/>
            </p:nvSpPr>
            <p:spPr bwMode="auto">
              <a:xfrm>
                <a:off x="1761" y="1902"/>
                <a:ext cx="1015" cy="731"/>
              </a:xfrm>
              <a:custGeom>
                <a:avLst/>
                <a:gdLst>
                  <a:gd name="T0" fmla="*/ 410 w 1111"/>
                  <a:gd name="T1" fmla="*/ 241 h 817"/>
                  <a:gd name="T2" fmla="*/ 327 w 1111"/>
                  <a:gd name="T3" fmla="*/ 201 h 817"/>
                  <a:gd name="T4" fmla="*/ 193 w 1111"/>
                  <a:gd name="T5" fmla="*/ 147 h 817"/>
                  <a:gd name="T6" fmla="*/ 58 w 1111"/>
                  <a:gd name="T7" fmla="*/ 80 h 817"/>
                  <a:gd name="T8" fmla="*/ 9 w 1111"/>
                  <a:gd name="T9" fmla="*/ 41 h 817"/>
                  <a:gd name="T10" fmla="*/ 9 w 1111"/>
                  <a:gd name="T11" fmla="*/ 0 h 8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1"/>
                  <a:gd name="T19" fmla="*/ 0 h 817"/>
                  <a:gd name="T20" fmla="*/ 1111 w 1111"/>
                  <a:gd name="T21" fmla="*/ 817 h 8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1" h="817">
                    <a:moveTo>
                      <a:pt x="1111" y="817"/>
                    </a:moveTo>
                    <a:cubicBezTo>
                      <a:pt x="1046" y="775"/>
                      <a:pt x="982" y="734"/>
                      <a:pt x="884" y="681"/>
                    </a:cubicBezTo>
                    <a:cubicBezTo>
                      <a:pt x="786" y="628"/>
                      <a:pt x="642" y="567"/>
                      <a:pt x="521" y="499"/>
                    </a:cubicBezTo>
                    <a:cubicBezTo>
                      <a:pt x="400" y="431"/>
                      <a:pt x="242" y="333"/>
                      <a:pt x="159" y="272"/>
                    </a:cubicBezTo>
                    <a:cubicBezTo>
                      <a:pt x="76" y="211"/>
                      <a:pt x="46" y="181"/>
                      <a:pt x="23" y="136"/>
                    </a:cubicBezTo>
                    <a:cubicBezTo>
                      <a:pt x="0" y="91"/>
                      <a:pt x="23" y="23"/>
                      <a:pt x="23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sp>
          <p:nvSpPr>
            <p:cNvPr id="57356" name="Oval 31"/>
            <p:cNvSpPr>
              <a:spLocks noChangeArrowheads="1"/>
            </p:cNvSpPr>
            <p:nvPr/>
          </p:nvSpPr>
          <p:spPr bwMode="auto">
            <a:xfrm>
              <a:off x="9113938" y="4292335"/>
              <a:ext cx="197224" cy="194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x-none">
                <a:solidFill>
                  <a:schemeClr val="bg1"/>
                </a:solidFill>
              </a:endParaRPr>
            </a:p>
          </p:txBody>
        </p:sp>
        <p:sp>
          <p:nvSpPr>
            <p:cNvPr id="1064993" name="Text Box 33"/>
            <p:cNvSpPr txBox="1">
              <a:spLocks noChangeArrowheads="1"/>
            </p:cNvSpPr>
            <p:nvPr/>
          </p:nvSpPr>
          <p:spPr bwMode="auto">
            <a:xfrm>
              <a:off x="5527331" y="5563482"/>
              <a:ext cx="2093115" cy="39822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</a:pPr>
              <a:r>
                <a:rPr lang="en-US" altLang="x-none" sz="2000" b="1">
                  <a:latin typeface="Tahoma" panose="020B0604030504040204" pitchFamily="34" charset="0"/>
                </a:rPr>
                <a:t>2350+</a:t>
              </a:r>
              <a:r>
                <a:rPr lang="tr-TR" altLang="x-none" sz="2000" b="1">
                  <a:latin typeface="Tahoma" panose="020B0604030504040204" pitchFamily="34" charset="0"/>
                </a:rPr>
                <a:t>530 KM</a:t>
              </a:r>
            </a:p>
          </p:txBody>
        </p:sp>
        <p:sp>
          <p:nvSpPr>
            <p:cNvPr id="57358" name="Oval 35"/>
            <p:cNvSpPr>
              <a:spLocks noChangeArrowheads="1"/>
            </p:cNvSpPr>
            <p:nvPr/>
          </p:nvSpPr>
          <p:spPr bwMode="auto">
            <a:xfrm>
              <a:off x="6486411" y="3451275"/>
              <a:ext cx="214720" cy="21504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x-none">
                <a:solidFill>
                  <a:schemeClr val="bg1"/>
                </a:solidFill>
              </a:endParaRPr>
            </a:p>
          </p:txBody>
        </p:sp>
        <p:sp>
          <p:nvSpPr>
            <p:cNvPr id="57359" name="Oval 22"/>
            <p:cNvSpPr>
              <a:spLocks noChangeArrowheads="1"/>
            </p:cNvSpPr>
            <p:nvPr/>
          </p:nvSpPr>
          <p:spPr bwMode="auto">
            <a:xfrm>
              <a:off x="8395026" y="5133394"/>
              <a:ext cx="197224" cy="194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x-none">
                <a:solidFill>
                  <a:schemeClr val="bg1"/>
                </a:solidFill>
              </a:endParaRPr>
            </a:p>
          </p:txBody>
        </p:sp>
      </p:grpSp>
      <p:sp>
        <p:nvSpPr>
          <p:cNvPr id="57360" name="Rectangle 37"/>
          <p:cNvSpPr>
            <a:spLocks noChangeArrowheads="1"/>
          </p:cNvSpPr>
          <p:nvPr/>
        </p:nvSpPr>
        <p:spPr bwMode="auto">
          <a:xfrm>
            <a:off x="287866" y="1819356"/>
            <a:ext cx="3166533" cy="4238545"/>
          </a:xfrm>
          <a:prstGeom prst="rect">
            <a:avLst/>
          </a:prstGeom>
          <a:solidFill>
            <a:srgbClr val="F8CBAD">
              <a:alpha val="50195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The</a:t>
            </a:r>
          </a:p>
          <a:p>
            <a:r>
              <a:rPr lang="sr-Latn-C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SHORTEST</a:t>
            </a:r>
          </a:p>
          <a:p>
            <a:r>
              <a:rPr lang="sr-Latn-C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ROUTE</a:t>
            </a:r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 </a:t>
            </a:r>
          </a:p>
          <a:p>
            <a:r>
              <a:rPr lang="sr-Latn-C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EAST&amp; </a:t>
            </a:r>
          </a:p>
          <a:p>
            <a:r>
              <a:rPr lang="sr-Latn-C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WEST</a:t>
            </a:r>
            <a:endParaRPr lang="sr-Latn-CS" altLang="x-none" sz="5400" dirty="0">
              <a:solidFill>
                <a:schemeClr val="tx2"/>
              </a:solidFill>
              <a:latin typeface="Impact"/>
              <a:cs typeface="Impact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794847" y="513733"/>
            <a:ext cx="6592994" cy="1068623"/>
          </a:xfrm>
          <a:prstGeom prst="rect">
            <a:avLst/>
          </a:prstGeom>
          <a:solidFill>
            <a:srgbClr val="F8CBAD">
              <a:alpha val="50195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LOGISTIC </a:t>
            </a:r>
            <a:r>
              <a:rPr lang="en-US" altLang="x-none" sz="5400" dirty="0">
                <a:solidFill>
                  <a:schemeClr val="tx2"/>
                </a:solidFill>
                <a:latin typeface="Impact"/>
                <a:cs typeface="Impact"/>
              </a:rPr>
              <a:t>CENTER </a:t>
            </a:r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PIROT</a:t>
            </a:r>
            <a:endParaRPr lang="en-US" altLang="x-none" sz="5400" dirty="0">
              <a:solidFill>
                <a:schemeClr val="tx2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23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joliet_grand_open_web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62"/>
          <a:stretch>
            <a:fillRect/>
          </a:stretch>
        </p:blipFill>
        <p:spPr bwMode="auto">
          <a:xfrm>
            <a:off x="0" y="0"/>
            <a:ext cx="121931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7434" y="1955075"/>
            <a:ext cx="5053771" cy="1200329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r-Latn-C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6.8 ha intermodal terminal and corridors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87434" y="3539758"/>
            <a:ext cx="5053771" cy="646331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r-Latn-C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38 ha land for investors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87434" y="4468812"/>
            <a:ext cx="5053771" cy="646331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r-Latn-C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12,8 </a:t>
            </a:r>
            <a:r>
              <a:rPr lang="sr-Latn-CS" altLang="x-none" sz="3600" dirty="0">
                <a:solidFill>
                  <a:schemeClr val="bg1"/>
                </a:solidFill>
                <a:latin typeface="+mn-lt"/>
                <a:cs typeface="Impact"/>
              </a:rPr>
              <a:t>M € </a:t>
            </a:r>
            <a:r>
              <a:rPr lang="sr-Latn-C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Investment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87434" y="5464492"/>
            <a:ext cx="5053771" cy="646331"/>
          </a:xfrm>
          <a:prstGeom prst="rect">
            <a:avLst/>
          </a:prstGeom>
          <a:solidFill>
            <a:srgbClr val="2E75B6">
              <a:alpha val="6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r-Latn-CS" altLang="x-none" sz="3600" dirty="0" smtClean="0">
                <a:solidFill>
                  <a:schemeClr val="bg1"/>
                </a:solidFill>
                <a:latin typeface="+mn-lt"/>
                <a:cs typeface="Impact"/>
              </a:rPr>
              <a:t>4.200 new jobs</a:t>
            </a:r>
            <a:endParaRPr lang="sr-Latn-CS" altLang="x-none" sz="3600" dirty="0">
              <a:solidFill>
                <a:schemeClr val="bg1"/>
              </a:solidFill>
              <a:latin typeface="+mn-lt"/>
              <a:cs typeface="Impact"/>
            </a:endParaRP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2794847" y="513733"/>
            <a:ext cx="6592994" cy="1068623"/>
          </a:xfrm>
          <a:prstGeom prst="rect">
            <a:avLst/>
          </a:prstGeom>
          <a:solidFill>
            <a:srgbClr val="F8CBAD">
              <a:alpha val="50195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LOGISTIC </a:t>
            </a:r>
            <a:r>
              <a:rPr lang="en-US" altLang="x-none" sz="5400" dirty="0">
                <a:solidFill>
                  <a:schemeClr val="tx2"/>
                </a:solidFill>
                <a:latin typeface="Impact"/>
                <a:cs typeface="Impact"/>
              </a:rPr>
              <a:t>CENTER </a:t>
            </a:r>
            <a:r>
              <a:rPr lang="en-US" altLang="x-none" sz="5400" dirty="0" smtClean="0">
                <a:solidFill>
                  <a:schemeClr val="tx2"/>
                </a:solidFill>
                <a:latin typeface="Impact"/>
                <a:cs typeface="Impact"/>
              </a:rPr>
              <a:t>PIROT</a:t>
            </a:r>
            <a:endParaRPr lang="en-US" altLang="x-none" sz="5400" dirty="0">
              <a:solidFill>
                <a:schemeClr val="tx2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94485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12568</TotalTime>
  <Words>1028</Words>
  <Application>Microsoft Macintosh PowerPoint</Application>
  <PresentationFormat>Custom</PresentationFormat>
  <Paragraphs>277</Paragraphs>
  <Slides>76</Slides>
  <Notes>28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development phases of Free zone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Dragan Kostic</dc:creator>
  <cp:lastModifiedBy>Aleksandar Simonovic</cp:lastModifiedBy>
  <cp:revision>443</cp:revision>
  <dcterms:created xsi:type="dcterms:W3CDTF">2015-01-26T07:15:20Z</dcterms:created>
  <dcterms:modified xsi:type="dcterms:W3CDTF">2016-09-01T05:17:48Z</dcterms:modified>
</cp:coreProperties>
</file>