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0" r:id="rId3"/>
    <p:sldId id="355" r:id="rId4"/>
    <p:sldId id="274" r:id="rId5"/>
    <p:sldId id="325" r:id="rId6"/>
    <p:sldId id="356" r:id="rId7"/>
    <p:sldId id="353" r:id="rId8"/>
    <p:sldId id="273" r:id="rId9"/>
    <p:sldId id="345" r:id="rId10"/>
    <p:sldId id="358" r:id="rId11"/>
    <p:sldId id="359" r:id="rId12"/>
    <p:sldId id="360" r:id="rId13"/>
    <p:sldId id="361" r:id="rId14"/>
    <p:sldId id="357" r:id="rId15"/>
    <p:sldId id="286" r:id="rId16"/>
  </p:sldIdLst>
  <p:sldSz cx="9144000" cy="6858000" type="screen4x3"/>
  <p:notesSz cx="6669088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F0"/>
    <a:srgbClr val="D0D8E8"/>
    <a:srgbClr val="9EB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002" autoAdjust="0"/>
  </p:normalViewPr>
  <p:slideViewPr>
    <p:cSldViewPr>
      <p:cViewPr varScale="1">
        <p:scale>
          <a:sx n="100" d="100"/>
          <a:sy n="100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7EB-611E-493A-825A-45B6A6E3C48A}" type="datetimeFigureOut">
              <a:rPr lang="bg-BG" smtClean="0"/>
              <a:t>31.8.2016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15C6-5994-4B3D-A33F-F7E4704D04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250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AA50-33FE-4BF9-AE1A-90BD09099876}" type="datetimeFigureOut">
              <a:rPr lang="bg-BG" smtClean="0"/>
              <a:pPr/>
              <a:t>31.8.2016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BB75C-38EE-4625-A5DE-65D9EABC331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95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6C7B-F65E-456B-A2E3-4BBC09A7E9D6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51B8-DB8A-4AC5-BE70-80797C9A3550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D0E-F187-4F40-A798-8C4533C32302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27AB-DE90-4861-8A8A-48412304DDFB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58B-E168-4D70-8C4B-96B89164312A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4FB-E14A-480B-92F2-94B6405605EC}" type="datetime1">
              <a:rPr lang="bg-BG" smtClean="0"/>
              <a:t>31.8.2016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3EE-11A5-4F49-B213-CBCF0F76EF20}" type="datetime1">
              <a:rPr lang="bg-BG" smtClean="0"/>
              <a:t>31.8.2016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34DC-2B94-4F65-AEAC-24C580B1D442}" type="datetime1">
              <a:rPr lang="bg-BG" smtClean="0"/>
              <a:t>31.8.2016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925D-7A93-437C-AE22-5C1B8DF38139}" type="datetime1">
              <a:rPr lang="bg-BG" smtClean="0"/>
              <a:t>31.8.2016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734F-2E9D-4CC1-822E-76355716B611}" type="datetime1">
              <a:rPr lang="bg-BG" smtClean="0"/>
              <a:t>31.8.2016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A7CA-2B21-482F-98A8-9976D18BCA29}" type="datetime1">
              <a:rPr lang="bg-BG" smtClean="0"/>
              <a:t>31.8.2016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68F8-C5B3-41FB-9851-14076E5DE372}" type="datetime1">
              <a:rPr lang="bg-BG" smtClean="0"/>
              <a:t>31.8.2016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992888" cy="936104"/>
          </a:xfrm>
        </p:spPr>
        <p:txBody>
          <a:bodyPr>
            <a:normAutofit fontScale="90000"/>
          </a:bodyPr>
          <a:lstStyle/>
          <a:p>
            <a:pPr marL="342900" indent="-331788"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br>
              <a:rPr lang="en-US" altLang="zh-CN" sz="3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ea typeface="Microsoft YaHei"/>
                <a:cs typeface="Microsoft YaHei"/>
              </a:rPr>
              <a:t>NATIONAL COMPANY INDUSTRIAL ZONES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ea typeface="Microsoft YaHei"/>
                <a:cs typeface="Microsoft YaHei"/>
              </a:rPr>
            </a:br>
            <a:endParaRPr lang="bg-BG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805264"/>
            <a:ext cx="7128792" cy="576064"/>
          </a:xfrm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rgbClr val="002060"/>
                </a:solidFill>
                <a:latin typeface="Tw Cen MT" pitchFamily="34" charset="0"/>
              </a:rPr>
              <a:t>Strategic Partner for Investors in Bulgaria</a:t>
            </a:r>
            <a:endParaRPr lang="ja-JP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95937" y="1021116"/>
            <a:ext cx="5148064" cy="2565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Location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800 m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to the East of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Danube Bridge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connecting Bulgaria and Romania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Right next to the port of Ruse – the biggest river port in Bulgaria 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0" lvl="1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A project to be constructed an Intermodal Terminal</a:t>
            </a:r>
            <a:endParaRPr lang="en-US" sz="14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22" name="Picture 13" descr="Ruse_Sat_Sept_2012.jpg"/>
          <p:cNvPicPr>
            <a:picLocks noChangeAspect="1"/>
          </p:cNvPicPr>
          <p:nvPr/>
        </p:nvPicPr>
        <p:blipFill>
          <a:blip r:embed="rId3" cstate="print"/>
          <a:srcRect r="16359" b="29180"/>
          <a:stretch>
            <a:fillRect/>
          </a:stretch>
        </p:blipFill>
        <p:spPr bwMode="auto">
          <a:xfrm>
            <a:off x="166168" y="1091645"/>
            <a:ext cx="3823692" cy="259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FREE ZONE RUSE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584" y="3861048"/>
            <a:ext cx="3456384" cy="1104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39725" algn="just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Total area: 370 235 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m²</a:t>
            </a:r>
          </a:p>
          <a:p>
            <a:pPr marL="177800" lvl="1" indent="-177800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Built-up area: 30 000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77800" lvl="1" indent="-177800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Open-air warehouses: 20 000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584" y="4941168"/>
            <a:ext cx="3396791" cy="166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1200" lvl="1" indent="-708025" algn="just">
              <a:lnSpc>
                <a:spcPct val="130000"/>
              </a:lnSpc>
              <a:buClr>
                <a:srgbClr val="002060"/>
              </a:buClr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Infrastructure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: </a:t>
            </a:r>
            <a:endParaRPr lang="bg-BG" altLang="zh-CN" sz="1600" dirty="0">
              <a:solidFill>
                <a:srgbClr val="002060"/>
              </a:solidFill>
              <a:latin typeface="Microsoft YaHei"/>
              <a:ea typeface="SimSun" pitchFamily="2" charset="-122"/>
            </a:endParaRP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Well-developed  road network</a:t>
            </a: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Electricity</a:t>
            </a: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Gasification</a:t>
            </a: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Water and sewerage</a:t>
            </a:r>
            <a:endParaRPr lang="bg-BG" sz="1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10</a:t>
            </a:fld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77" y="3678486"/>
            <a:ext cx="3776042" cy="26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FREE ZONE VIDIN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2" descr="Vidin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13" y="1196752"/>
            <a:ext cx="378398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77777" y="3762813"/>
            <a:ext cx="3600400" cy="1171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7800" lvl="1" indent="-17780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Total area: 308 627 </a:t>
            </a:r>
            <a:r>
              <a:rPr lang="en-GB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m²</a:t>
            </a:r>
          </a:p>
          <a:p>
            <a:pPr marL="177800" lvl="1" indent="-17780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Built-up area: 7 450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77800" lvl="1" indent="-17780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Open-air warehouses: 203 000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8868" y="4869160"/>
            <a:ext cx="2806700" cy="1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2060"/>
              </a:buClr>
              <a:buSzPct val="50000"/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Infrastructure</a:t>
            </a:r>
            <a:r>
              <a:rPr lang="en-US" dirty="0">
                <a:solidFill>
                  <a:srgbClr val="002060"/>
                </a:solidFill>
                <a:latin typeface="Tw Cen MT" pitchFamily="34" charset="0"/>
              </a:rPr>
              <a:t>: </a:t>
            </a:r>
          </a:p>
          <a:p>
            <a:pPr marL="180975" lvl="1" indent="-180975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Well-developed road network</a:t>
            </a:r>
          </a:p>
          <a:p>
            <a:pPr marL="180975" lvl="1" indent="-180975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Electricity</a:t>
            </a:r>
          </a:p>
          <a:p>
            <a:pPr marL="180975" lvl="1" indent="-180975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Water and sewerage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27984" y="1268760"/>
            <a:ext cx="4176464" cy="1987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711200" lvl="1" indent="-708025" algn="just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Location: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On the bank of the Danube river next to Danube </a:t>
            </a: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   Bridge - 2, a freight port, and a ship terminal</a:t>
            </a:r>
            <a:endParaRPr lang="bg-BG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77800" lvl="1" indent="-177800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Located on two borders –  land with Serbia and river with Romania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49587"/>
            <a:ext cx="4228674" cy="2476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658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0" y="1268760"/>
            <a:ext cx="4248472" cy="2270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7800" lvl="1" indent="-177800" algn="just">
              <a:lnSpc>
                <a:spcPct val="150000"/>
              </a:lnSpc>
              <a:buClr>
                <a:srgbClr val="00206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 Location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marL="177800" lvl="1" indent="-177800" algn="just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2 km to the border with Greece</a:t>
            </a:r>
            <a:endParaRPr lang="bg-BG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77800" lvl="1" indent="-177800" algn="just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50 m to railway connections with Turkey and Greece</a:t>
            </a:r>
          </a:p>
          <a:p>
            <a:pPr marL="177800" lvl="1" indent="-177800" algn="just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Access to a transport corridor</a:t>
            </a:r>
            <a:r>
              <a:rPr lang="ru-RU" sz="1600" dirty="0">
                <a:solidFill>
                  <a:srgbClr val="002060"/>
                </a:solidFill>
                <a:latin typeface="Tw Cen MT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connecting Europe with Turkey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FREE ZONE SVILENGRAD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Svilengrad_Sat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8194" t="14945" b="7083"/>
          <a:stretch>
            <a:fillRect/>
          </a:stretch>
        </p:blipFill>
        <p:spPr bwMode="auto">
          <a:xfrm>
            <a:off x="395536" y="1196752"/>
            <a:ext cx="3961904" cy="26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560" y="3861048"/>
            <a:ext cx="33843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Total area: 70 000 </a:t>
            </a:r>
            <a:r>
              <a:rPr lang="en-GB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m²</a:t>
            </a:r>
            <a:endParaRPr lang="en-US" dirty="0">
              <a:solidFill>
                <a:srgbClr val="002060"/>
              </a:solidFill>
              <a:latin typeface="Tw Cen MT" pitchFamily="34" charset="0"/>
            </a:endParaRPr>
          </a:p>
          <a:p>
            <a:pPr marL="180975" lvl="1" indent="-180975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Built-up area: 4 130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marL="180975" lvl="1" indent="-180975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Open-air warehouses: 2 500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m²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5013176"/>
            <a:ext cx="3672408" cy="15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50000"/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Infrastructure</a:t>
            </a:r>
            <a:r>
              <a:rPr lang="en-US" dirty="0">
                <a:solidFill>
                  <a:srgbClr val="002060"/>
                </a:solidFill>
                <a:latin typeface="Tw Cen MT" pitchFamily="34" charset="0"/>
              </a:rPr>
              <a:t>: 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Well-developed road network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Electricity</a:t>
            </a:r>
          </a:p>
          <a:p>
            <a:pPr marL="180975" lvl="1" indent="-180975" algn="just">
              <a:lnSpc>
                <a:spcPct val="13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Water and sewerage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49587"/>
            <a:ext cx="4228674" cy="2476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779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FREE ZONES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freezone-rousse.bg/admin/gallery/Picture%2000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682258" y="1238554"/>
            <a:ext cx="2232248" cy="1674185"/>
          </a:xfrm>
          <a:prstGeom prst="rect">
            <a:avLst/>
          </a:prstGeom>
          <a:noFill/>
        </p:spPr>
      </p:pic>
      <p:pic>
        <p:nvPicPr>
          <p:cNvPr id="13316" name="Picture 4" descr="http://www.freezone-rousse.bg/admin/gallery/HPIM0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400" y="2939735"/>
            <a:ext cx="2232248" cy="1674185"/>
          </a:xfrm>
          <a:prstGeom prst="rect">
            <a:avLst/>
          </a:prstGeom>
          <a:noFill/>
        </p:spPr>
      </p:pic>
      <p:pic>
        <p:nvPicPr>
          <p:cNvPr id="8" name="Picture 2" descr="N:\stock photos\2.jpg"/>
          <p:cNvPicPr>
            <a:picLocks noChangeAspect="1" noChangeArrowheads="1"/>
          </p:cNvPicPr>
          <p:nvPr/>
        </p:nvPicPr>
        <p:blipFill>
          <a:blip r:embed="rId5" cstate="print"/>
          <a:srcRect r="1587"/>
          <a:stretch>
            <a:fillRect/>
          </a:stretch>
        </p:blipFill>
        <p:spPr bwMode="auto">
          <a:xfrm>
            <a:off x="6655643" y="4644522"/>
            <a:ext cx="2232248" cy="1512167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4589" y="985094"/>
            <a:ext cx="6660232" cy="55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800"/>
              </a:spcAft>
              <a:buClr>
                <a:srgbClr val="002060"/>
              </a:buClr>
              <a:buSzPct val="50000"/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Services offered to investors in NCIZ’s Free Zones: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Offices, industrial plots and open-air storage areas with the</a:t>
            </a:r>
          </a:p>
          <a:p>
            <a:pPr algn="just">
              <a:lnSpc>
                <a:spcPct val="135000"/>
              </a:lnSpc>
              <a:buClr>
                <a:srgbClr val="002060"/>
              </a:buClr>
              <a:buSzPct val="100000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     necessary infrastructure for rent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Warehousing and storage of goods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Assistance in issuing, reissuing and authentication of certificates of origin of goods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Loading and handling operations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Storing of goods under customs supervision, representation to the customs authorities and processing of customs documentation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Trans-shipment operations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Auto scales for measuring heavy duty trucks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Completion of transport and customs documents necessary before the customs points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Reservation and return of licenses for international freight transport</a:t>
            </a:r>
          </a:p>
          <a:p>
            <a:pPr marL="285750" indent="-285750" algn="just">
              <a:lnSpc>
                <a:spcPct val="135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Consulting on the different regulations and legislation in force in the Republic of Bulgaria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275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3450" y="7966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COMMITMENT TO WORK WITH YOU </a:t>
            </a:r>
          </a:p>
        </p:txBody>
      </p:sp>
      <p:pic>
        <p:nvPicPr>
          <p:cNvPr id="12" name="Picture 11" descr="myhc_3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450" y="1778153"/>
            <a:ext cx="2952328" cy="1965143"/>
          </a:xfrm>
          <a:prstGeom prst="rect">
            <a:avLst/>
          </a:prstGeom>
        </p:spPr>
      </p:pic>
      <p:pic>
        <p:nvPicPr>
          <p:cNvPr id="13" name="Picture 2" descr="P:\Investor Relations\PRESENTATIONS\СНИМКИ\Pictures Presentation\Lead-Effective-Business-Meet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50" y="3933056"/>
            <a:ext cx="2952328" cy="1845520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3808" y="1485142"/>
            <a:ext cx="6012160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0100" lvl="1" indent="-331788" algn="just">
              <a:lnSpc>
                <a:spcPct val="130000"/>
              </a:lnSpc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LOCATION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 – industrial zones with prime locations and excellent transport connectivity</a:t>
            </a:r>
          </a:p>
          <a:p>
            <a:pPr marL="800100" lvl="1" indent="-331788" algn="just">
              <a:lnSpc>
                <a:spcPct val="130000"/>
              </a:lnSpc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INFRASTRUCTURE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 – industrial plots with all the necessary infrastructure (road network, electricity, water and sewerage, gasification, telecommunications) </a:t>
            </a:r>
          </a:p>
          <a:p>
            <a:pPr marL="800100" lvl="1" indent="-331788" algn="just">
              <a:lnSpc>
                <a:spcPct val="130000"/>
              </a:lnSpc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PREDICTABILITY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 – as witnessed by our successful experience with numerous previous investors</a:t>
            </a:r>
          </a:p>
          <a:p>
            <a:pPr marL="800100" lvl="1" indent="-331788" algn="just">
              <a:lnSpc>
                <a:spcPct val="130000"/>
              </a:lnSpc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COMPETITIVE CONDITIONS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for investors certified under the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Investment Promotion Act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– the opportunity to be granted special incentives by the Invest Bulgaria Agency facilitating the investment project</a:t>
            </a:r>
          </a:p>
          <a:p>
            <a:pPr marL="800100" lvl="1" indent="-331788" algn="just">
              <a:lnSpc>
                <a:spcPct val="130000"/>
              </a:lnSpc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PERSONAL ASSISTANCE AND PARTNERSHIP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during the whole investment process – support and consultations for all administrative procedures in order to facilitate the investors’ projects as much as possible.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14</a:t>
            </a:fld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123728" y="1004625"/>
            <a:ext cx="329898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31788" eaLnBrk="0" hangingPunct="0">
              <a:lnSpc>
                <a:spcPct val="13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  <a:cs typeface="Times New Roman" pitchFamily="18" charset="0"/>
              </a:rPr>
              <a:t>NCIZ offers its partners:</a:t>
            </a:r>
          </a:p>
        </p:txBody>
      </p:sp>
    </p:spTree>
    <p:extLst>
      <p:ext uri="{BB962C8B-B14F-4D97-AF65-F5344CB8AC3E}">
        <p14:creationId xmlns:p14="http://schemas.microsoft.com/office/powerpoint/2010/main" val="231847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95736" y="2492896"/>
            <a:ext cx="4572000" cy="2761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2060"/>
                </a:solidFill>
                <a:latin typeface="Tw Cen MT" pitchFamily="34" charset="0"/>
              </a:rPr>
              <a:t>FOR CONTACT:</a:t>
            </a:r>
          </a:p>
          <a:p>
            <a:pPr algn="ctr">
              <a:lnSpc>
                <a:spcPct val="8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STEFAN STAYKOV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Executive Director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g-BG" sz="1500" dirty="0">
              <a:solidFill>
                <a:srgbClr val="002060"/>
              </a:solidFill>
              <a:latin typeface="Tw Cen MT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1, Angel </a:t>
            </a:r>
            <a:r>
              <a:rPr lang="en-US" sz="1600" dirty="0" err="1">
                <a:solidFill>
                  <a:srgbClr val="002060"/>
                </a:solidFill>
                <a:latin typeface="Tw Cen MT" pitchFamily="34" charset="0"/>
              </a:rPr>
              <a:t>Kanchev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Str.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Sofia 1000, Bulgaria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Tel</a:t>
            </a:r>
            <a:r>
              <a:rPr lang="ru-RU" sz="1600" dirty="0">
                <a:solidFill>
                  <a:srgbClr val="002060"/>
                </a:solidFill>
                <a:latin typeface="Tw Cen MT" pitchFamily="34" charset="0"/>
              </a:rPr>
              <a:t>.: +359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w Cen MT" pitchFamily="34" charset="0"/>
              </a:rPr>
              <a:t>2 890290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2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Tel./Fax: +359 2 9871684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2060"/>
                </a:solidFill>
                <a:latin typeface="Tw Cen MT" pitchFamily="34" charset="0"/>
              </a:rPr>
              <a:t>e-mail: office@nciz.bg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www.industrialzones.bg</a:t>
            </a:r>
            <a:endParaRPr lang="ru-RU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5636567"/>
            <a:ext cx="59766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Your Strategic Partner for Investment in Bulgaria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5760640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OVERVIEW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6956" y="1091645"/>
            <a:ext cx="4392488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NATIONAL COMPANY INDUSTRIAL ZONES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NCIZ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) is a 100 % state-owned company with a sole shareholder – the Ministry of Economy of Bulgaria, specialized in:</a:t>
            </a:r>
          </a:p>
          <a:p>
            <a:pPr lvl="0" algn="just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Industrial park development</a:t>
            </a:r>
          </a:p>
          <a:p>
            <a:pPr lvl="0" algn="just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Management of industrial zones</a:t>
            </a:r>
          </a:p>
          <a:p>
            <a:pPr lvl="0" algn="just" eaLnBrk="0" hangingPunct="0">
              <a:lnSpc>
                <a:spcPct val="15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Providing additional services for investors</a:t>
            </a:r>
          </a:p>
          <a:p>
            <a:pPr lvl="0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Main activities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Development of industrial zones in line with the latest standards</a:t>
            </a:r>
          </a:p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Encouraging investments in sectors with high</a:t>
            </a:r>
          </a:p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12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 added value</a:t>
            </a:r>
          </a:p>
          <a:p>
            <a:pPr algn="just" eaLnBrk="0" hangingPunct="0">
              <a:lnSpc>
                <a:spcPct val="130000"/>
              </a:lnSpc>
              <a:spcBef>
                <a:spcPct val="20000"/>
              </a:spcBef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Creating favourable conditions for investment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9" name="Picture 8" descr="Industrialna z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628800"/>
            <a:ext cx="3312368" cy="2202372"/>
          </a:xfrm>
          <a:prstGeom prst="rect">
            <a:avLst/>
          </a:prstGeom>
        </p:spPr>
      </p:pic>
      <p:pic>
        <p:nvPicPr>
          <p:cNvPr id="11" name="Picture 1" descr="P:\Investor Relations\Zones\KARLOVO\Прединвестиционни проучвания - final\visual\zona (7).jpg"/>
          <p:cNvPicPr>
            <a:picLocks noChangeAspect="1" noChangeArrowheads="1"/>
          </p:cNvPicPr>
          <p:nvPr/>
        </p:nvPicPr>
        <p:blipFill>
          <a:blip r:embed="rId5" cstate="print"/>
          <a:srcRect t="7692" r="5128"/>
          <a:stretch>
            <a:fillRect/>
          </a:stretch>
        </p:blipFill>
        <p:spPr bwMode="auto">
          <a:xfrm>
            <a:off x="1835696" y="3813170"/>
            <a:ext cx="2344581" cy="1584176"/>
          </a:xfrm>
          <a:prstGeom prst="rect">
            <a:avLst/>
          </a:prstGeom>
          <a:noFill/>
        </p:spPr>
      </p:pic>
      <p:pic>
        <p:nvPicPr>
          <p:cNvPr id="12" name="Picture 3" descr="P:\Investor Relations\Broshuri+Reklamni m-li\РЕКЛАМА 2014\Нова брошура\снимки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206" y="3813170"/>
            <a:ext cx="1579490" cy="227514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851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576" y="4519469"/>
            <a:ext cx="3528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lvl="1" indent="-171450">
              <a:spcBef>
                <a:spcPts val="550"/>
              </a:spcBef>
              <a:spcAft>
                <a:spcPts val="600"/>
              </a:spcAft>
              <a:buSzPct val="100000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en-GB" b="1" dirty="0">
                <a:solidFill>
                  <a:srgbClr val="002060"/>
                </a:solidFill>
                <a:latin typeface="Tw Cen MT" pitchFamily="34" charset="0"/>
              </a:rPr>
              <a:t>A total of 8 projects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marL="171450" lvl="1" indent="-171450">
              <a:spcBef>
                <a:spcPts val="55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6 700 095 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m² 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total area</a:t>
            </a:r>
          </a:p>
          <a:p>
            <a:pPr marL="171450" lvl="1" indent="-171450">
              <a:spcBef>
                <a:spcPts val="55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73 909 m² built-up area</a:t>
            </a:r>
          </a:p>
          <a:p>
            <a:pPr marL="171450" lvl="1" indent="-171450">
              <a:spcBef>
                <a:spcPts val="55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225 500 m² open-air warehouses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220072" y="1831097"/>
            <a:ext cx="2988840" cy="11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lvl="1" indent="-174625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Free Zone 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Ruse</a:t>
            </a:r>
          </a:p>
          <a:p>
            <a:pPr marL="174625" lvl="1" indent="-174625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Free Zone 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Vidin</a:t>
            </a:r>
          </a:p>
          <a:p>
            <a:pPr marL="174625" lvl="1" indent="-174625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Free Zone </a:t>
            </a:r>
            <a:r>
              <a:rPr lang="en-GB" sz="1600" b="1" dirty="0" err="1">
                <a:solidFill>
                  <a:srgbClr val="002060"/>
                </a:solidFill>
                <a:latin typeface="Tw Cen MT" pitchFamily="34" charset="0"/>
              </a:rPr>
              <a:t>Svilengrad</a:t>
            </a:r>
            <a:endParaRPr lang="en-GB" sz="16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26149" y="5144626"/>
            <a:ext cx="3168352" cy="11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Industrial Zone </a:t>
            </a:r>
            <a:r>
              <a:rPr lang="en-GB" sz="1600" b="1" dirty="0" err="1">
                <a:solidFill>
                  <a:srgbClr val="002060"/>
                </a:solidFill>
                <a:latin typeface="Tw Cen MT" pitchFamily="34" charset="0"/>
              </a:rPr>
              <a:t>Karlovo</a:t>
            </a:r>
            <a:endParaRPr lang="en-GB" sz="16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171450" lvl="1" indent="-171450" algn="just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Industrial Zone </a:t>
            </a:r>
            <a:r>
              <a:rPr lang="en-GB" sz="1600" b="1" dirty="0" err="1">
                <a:solidFill>
                  <a:srgbClr val="002060"/>
                </a:solidFill>
                <a:latin typeface="Tw Cen MT" pitchFamily="34" charset="0"/>
              </a:rPr>
              <a:t>Telish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/Pleven/</a:t>
            </a:r>
          </a:p>
          <a:p>
            <a:pPr marL="171450" lvl="1" indent="-171450" algn="just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Industrial Zone </a:t>
            </a: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Varna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West</a:t>
            </a:r>
            <a:endParaRPr lang="en-GB" sz="14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OVERVIEW</a:t>
            </a:r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7290" y="4585710"/>
            <a:ext cx="35327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ct val="150000"/>
              </a:lnSpc>
              <a:buClr>
                <a:srgbClr val="00B05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b="1" dirty="0">
                <a:solidFill>
                  <a:srgbClr val="002060"/>
                </a:solidFill>
                <a:latin typeface="Tw Cen MT" pitchFamily="34" charset="0"/>
              </a:rPr>
              <a:t>3 zones </a:t>
            </a:r>
            <a:r>
              <a:rPr lang="de-DE" b="1" dirty="0">
                <a:solidFill>
                  <a:srgbClr val="002060"/>
                </a:solidFill>
                <a:latin typeface="Tw Cen MT" pitchFamily="34" charset="0"/>
              </a:rPr>
              <a:t>under </a:t>
            </a:r>
            <a:r>
              <a:rPr lang="en-GB" b="1" dirty="0">
                <a:solidFill>
                  <a:srgbClr val="002060"/>
                </a:solidFill>
                <a:latin typeface="Tw Cen MT" pitchFamily="34" charset="0"/>
              </a:rPr>
              <a:t>development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20072" y="1481712"/>
            <a:ext cx="356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w Cen MT" pitchFamily="34" charset="0"/>
              </a:rPr>
              <a:t>3 functioning free trade zones</a:t>
            </a:r>
            <a:r>
              <a:rPr lang="en-GB" dirty="0">
                <a:solidFill>
                  <a:srgbClr val="002060"/>
                </a:solidFill>
                <a:latin typeface="Tw Cen MT" pitchFamily="34" charset="0"/>
              </a:rPr>
              <a:t>: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0072" y="3395823"/>
            <a:ext cx="3816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Sofia – </a:t>
            </a:r>
            <a:r>
              <a:rPr lang="en-GB" sz="1600" b="1" dirty="0" err="1">
                <a:solidFill>
                  <a:srgbClr val="002060"/>
                </a:solidFill>
                <a:latin typeface="Tw Cen MT" pitchFamily="34" charset="0"/>
              </a:rPr>
              <a:t>Bozhurishte</a:t>
            </a: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 Economic Zone</a:t>
            </a:r>
          </a:p>
          <a:p>
            <a:pPr marL="171450" lvl="1" indent="-171450" algn="just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en-GB" sz="1600" dirty="0">
                <a:solidFill>
                  <a:srgbClr val="002060"/>
                </a:solidFill>
                <a:latin typeface="Tw Cen MT" pitchFamily="34" charset="0"/>
              </a:rPr>
              <a:t>Industrial &amp; Logistics Park – </a:t>
            </a:r>
            <a:r>
              <a:rPr lang="en-GB" sz="1600" b="1" dirty="0" err="1">
                <a:solidFill>
                  <a:srgbClr val="002060"/>
                </a:solidFill>
                <a:latin typeface="Tw Cen MT" pitchFamily="34" charset="0"/>
              </a:rPr>
              <a:t>Burgas</a:t>
            </a:r>
            <a:endParaRPr lang="en-GB" sz="14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3077898"/>
            <a:ext cx="3218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w Cen MT" pitchFamily="34" charset="0"/>
              </a:rPr>
              <a:t>2 newly constructed zones: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3</a:t>
            </a:fld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" y="1430712"/>
            <a:ext cx="4694950" cy="27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SOFIA-BOZHURISHTE ECONOMIC ZONE</a:t>
            </a:r>
          </a:p>
        </p:txBody>
      </p:sp>
      <p:pic>
        <p:nvPicPr>
          <p:cNvPr id="10" name="Picture 9" descr="C:\Documents and Settings\v.georgiev\Desktop\Bojurishte_map2_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218" y="3225892"/>
            <a:ext cx="4314281" cy="305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970723"/>
            <a:ext cx="4255812" cy="2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GB" sz="1600" b="1" dirty="0">
                <a:solidFill>
                  <a:srgbClr val="002060"/>
                </a:solidFill>
                <a:latin typeface="Tw Cen MT" pitchFamily="34" charset="0"/>
              </a:rPr>
              <a:t> Total area: 2 665 595 m²</a:t>
            </a:r>
          </a:p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Sofia City </a:t>
            </a:r>
            <a:r>
              <a:rPr lang="en-GB" sz="1500" dirty="0" err="1">
                <a:solidFill>
                  <a:srgbClr val="002060"/>
                </a:solidFill>
                <a:latin typeface="Tw Cen MT" pitchFamily="34" charset="0"/>
              </a:rPr>
              <a:t>Center</a:t>
            </a: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– </a:t>
            </a:r>
            <a:r>
              <a:rPr lang="en-GB" sz="1500" b="1" dirty="0">
                <a:solidFill>
                  <a:srgbClr val="002060"/>
                </a:solidFill>
                <a:latin typeface="Tw Cen MT" pitchFamily="34" charset="0"/>
              </a:rPr>
              <a:t>15 km </a:t>
            </a:r>
          </a:p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Sofia Airport – </a:t>
            </a:r>
            <a:r>
              <a:rPr lang="en-GB" sz="1500" b="1" dirty="0">
                <a:solidFill>
                  <a:srgbClr val="002060"/>
                </a:solidFill>
                <a:latin typeface="Tw Cen MT" pitchFamily="34" charset="0"/>
              </a:rPr>
              <a:t>23 km</a:t>
            </a:r>
          </a:p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Tw Cen MT" pitchFamily="34" charset="0"/>
              </a:rPr>
              <a:t>5 km </a:t>
            </a:r>
            <a:r>
              <a:rPr lang="en-US" sz="1500" dirty="0">
                <a:solidFill>
                  <a:srgbClr val="002060"/>
                </a:solidFill>
                <a:latin typeface="Tw Cen MT" pitchFamily="34" charset="0"/>
              </a:rPr>
              <a:t>to a highway bound for Greece</a:t>
            </a:r>
          </a:p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US" sz="15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Tw Cen MT" pitchFamily="34" charset="0"/>
              </a:rPr>
              <a:t>2 km </a:t>
            </a:r>
            <a:r>
              <a:rPr lang="en-US" sz="1500" dirty="0">
                <a:solidFill>
                  <a:srgbClr val="002060"/>
                </a:solidFill>
                <a:latin typeface="Tw Cen MT" pitchFamily="34" charset="0"/>
              </a:rPr>
              <a:t>to a highway bound for Serbia</a:t>
            </a:r>
          </a:p>
          <a:p>
            <a:pPr marL="180975" lvl="1" algn="just" eaLnBrk="0" hangingPunct="0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GB" sz="1500" b="1" dirty="0">
                <a:solidFill>
                  <a:srgbClr val="002060"/>
                </a:solidFill>
                <a:latin typeface="Tw Cen MT" pitchFamily="34" charset="0"/>
              </a:rPr>
              <a:t>30 km </a:t>
            </a: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to a highway bound for the Black Sea</a:t>
            </a:r>
            <a:endParaRPr lang="en-US" sz="15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250488"/>
            <a:ext cx="45446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just" eaLnBrk="0" hangingPunct="0"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Next to the international road connecting</a:t>
            </a:r>
          </a:p>
          <a:p>
            <a:pPr marL="177800" lvl="1" algn="just" eaLnBrk="0" hangingPunct="0">
              <a:spcAft>
                <a:spcPts val="600"/>
              </a:spcAft>
              <a:buClr>
                <a:srgbClr val="002060"/>
              </a:buClr>
              <a:buSzPct val="10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 Europe with Turkey</a:t>
            </a:r>
          </a:p>
          <a:p>
            <a:pPr marL="177800" lvl="1" algn="just" eaLnBrk="0" hangingPunct="0"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Direct connection with the railway network</a:t>
            </a:r>
          </a:p>
          <a:p>
            <a:pPr marL="177800" lvl="1" algn="just" eaLnBrk="0" hangingPunct="0"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en-GB" sz="1500" dirty="0">
                <a:solidFill>
                  <a:srgbClr val="002060"/>
                </a:solidFill>
                <a:latin typeface="Tw Cen MT" pitchFamily="34" charset="0"/>
              </a:rPr>
              <a:t> Plans for a subway terminal in the near future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4</a:t>
            </a:fld>
            <a:endParaRPr lang="bg-BG"/>
          </a:p>
        </p:txBody>
      </p:sp>
      <p:pic>
        <p:nvPicPr>
          <p:cNvPr id="15" name="Picture 2" descr="P:\Investor Relations\Божурище\PUP_Site_A&amp;Site_B.jpg"/>
          <p:cNvPicPr>
            <a:picLocks noChangeAspect="1" noChangeArrowheads="1"/>
          </p:cNvPicPr>
          <p:nvPr/>
        </p:nvPicPr>
        <p:blipFill rotWithShape="1">
          <a:blip r:embed="rId5" cstate="print"/>
          <a:srcRect l="3271" t="14441"/>
          <a:stretch/>
        </p:blipFill>
        <p:spPr bwMode="auto">
          <a:xfrm>
            <a:off x="251520" y="1043396"/>
            <a:ext cx="8517979" cy="19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SOFIA-BOZHURISHTE ECONOMIC ZONE</a:t>
            </a:r>
          </a:p>
        </p:txBody>
      </p:sp>
      <p:pic>
        <p:nvPicPr>
          <p:cNvPr id="2054" name="Picture 6" descr="P:\Investor Relations\Божурище\Снимки Божурище\New Folder\Bojurishte v2 - 15 (Camera0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609020" cy="173934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7622" y="3569377"/>
            <a:ext cx="403244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  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Spatial Plan:</a:t>
            </a:r>
          </a:p>
          <a:p>
            <a:pPr marL="179388" lvl="0" indent="-179388" eaLnBrk="0" hangingPunct="0">
              <a:lnSpc>
                <a:spcPct val="15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Advanced manufacturing facilities</a:t>
            </a:r>
          </a:p>
          <a:p>
            <a:pPr marL="179388" lvl="0" indent="-179388" eaLnBrk="0" hangingPunct="0">
              <a:lnSpc>
                <a:spcPct val="15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High-tech industry base</a:t>
            </a:r>
          </a:p>
          <a:p>
            <a:pPr marL="179388" lvl="0" indent="-179388" eaLnBrk="0" hangingPunct="0">
              <a:lnSpc>
                <a:spcPct val="15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State-of-the-art administrative buildings </a:t>
            </a:r>
          </a:p>
          <a:p>
            <a:pPr marL="179388" lvl="0" indent="-179388" eaLnBrk="0" hangingPunct="0">
              <a:lnSpc>
                <a:spcPct val="15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Comprehensive transport and logistics center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0413" t="18914" r="18204" b="20548"/>
          <a:stretch>
            <a:fillRect/>
          </a:stretch>
        </p:blipFill>
        <p:spPr bwMode="auto">
          <a:xfrm>
            <a:off x="4283968" y="1628800"/>
            <a:ext cx="4489962" cy="42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Investor Relations\Божурище\Bojurishte v2 - 16 (Camera08).jpg"/>
          <p:cNvPicPr>
            <a:picLocks noChangeAspect="1" noChangeArrowheads="1"/>
          </p:cNvPicPr>
          <p:nvPr/>
        </p:nvPicPr>
        <p:blipFill>
          <a:blip r:embed="rId6" cstate="print"/>
          <a:srcRect b="3736"/>
          <a:stretch>
            <a:fillRect/>
          </a:stretch>
        </p:blipFill>
        <p:spPr bwMode="auto">
          <a:xfrm>
            <a:off x="3275856" y="1628800"/>
            <a:ext cx="2692896" cy="172819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INVESTORS IN SOFIA-BOZHURISHTE ECONOMIC ZONE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61328" y="1137939"/>
            <a:ext cx="6083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INVESTORS IN SOFIA – BOZHURISHTE ECONOMIC ZONE</a:t>
            </a:r>
            <a:endParaRPr lang="ru-RU" sz="1600" b="1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</p:txBody>
      </p:sp>
      <p:pic>
        <p:nvPicPr>
          <p:cNvPr id="13" name="Picture 2" descr="P:\Investor Relations\Божурище\Snimki_31.10.2014\photo1.JPG"/>
          <p:cNvPicPr>
            <a:picLocks noChangeAspect="1" noChangeArrowheads="1"/>
          </p:cNvPicPr>
          <p:nvPr/>
        </p:nvPicPr>
        <p:blipFill>
          <a:blip r:embed="rId3" cstate="print"/>
          <a:srcRect l="10123" b="17695"/>
          <a:stretch>
            <a:fillRect/>
          </a:stretch>
        </p:blipFill>
        <p:spPr bwMode="auto">
          <a:xfrm>
            <a:off x="5934050" y="4142906"/>
            <a:ext cx="2937274" cy="1613887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8401" y="3844365"/>
            <a:ext cx="5616624" cy="30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u="sng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Ten innovative companies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-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total amount of the investment: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30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million EUR; approx.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550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new jobs</a:t>
            </a:r>
          </a:p>
          <a:p>
            <a:pPr marL="285750" indent="-28575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Six high-tech Bulgarian companies (High-tech Cluster – Sofia) -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Total  amount of the investment: 5.5 million EUR; approx. 150 new jobs      </a:t>
            </a:r>
            <a:endParaRPr lang="en-US" sz="1600" b="1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  <a:p>
            <a:pPr marL="285750" indent="-285750" algn="just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Several of the investment projects include the construction of R&amp;D </a:t>
            </a:r>
            <a:r>
              <a:rPr lang="en-US" sz="1600" dirty="0" err="1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centres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in addition to the production bases</a:t>
            </a:r>
          </a:p>
          <a:p>
            <a:pPr algn="just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4255" y="1552528"/>
            <a:ext cx="5642545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u="sng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Behr-</a:t>
            </a:r>
            <a:r>
              <a:rPr lang="en-US" sz="1600" b="1" u="sng" dirty="0" err="1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Hella</a:t>
            </a:r>
            <a:r>
              <a:rPr lang="en-US" sz="1600" b="1" u="sng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</a:t>
            </a:r>
            <a:r>
              <a:rPr lang="en-US" sz="1600" b="1" u="sng" dirty="0" err="1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Thermocontrol</a:t>
            </a:r>
            <a:r>
              <a:rPr lang="en-US" sz="1600" b="1" u="sng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GmbH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, a German investor from the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automotive industry, 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constructed a production facility and a R&amp;D centre for engineering and manufacture of control units for automotive air-conditioning systems</a:t>
            </a:r>
          </a:p>
          <a:p>
            <a:pPr marL="179388" indent="-179388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Total amount of the investment –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21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million EUR</a:t>
            </a:r>
          </a:p>
          <a:p>
            <a:pPr marL="179388" indent="-179388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Approx. </a:t>
            </a: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350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new jobs</a:t>
            </a:r>
          </a:p>
        </p:txBody>
      </p:sp>
      <p:pic>
        <p:nvPicPr>
          <p:cNvPr id="12" name="Picture 2" descr="P:\Investor Relations\Божурище\Snimki_Bozhurishte May 20, 2015\DSC_4660.jpg"/>
          <p:cNvPicPr>
            <a:picLocks noChangeAspect="1" noChangeArrowheads="1"/>
          </p:cNvPicPr>
          <p:nvPr/>
        </p:nvPicPr>
        <p:blipFill>
          <a:blip r:embed="rId4" cstate="print"/>
          <a:srcRect t="11507"/>
          <a:stretch>
            <a:fillRect/>
          </a:stretch>
        </p:blipFill>
        <p:spPr bwMode="auto">
          <a:xfrm>
            <a:off x="171023" y="1091645"/>
            <a:ext cx="2690305" cy="267539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31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SOFIA-BOZHURISHTE ECONOMIC ZONE</a:t>
            </a:r>
          </a:p>
        </p:txBody>
      </p:sp>
      <p:sp>
        <p:nvSpPr>
          <p:cNvPr id="12" name="Shape 436"/>
          <p:cNvSpPr txBox="1">
            <a:spLocks/>
          </p:cNvSpPr>
          <p:nvPr/>
        </p:nvSpPr>
        <p:spPr>
          <a:xfrm>
            <a:off x="197198" y="1096135"/>
            <a:ext cx="4432568" cy="49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5394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6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Verdana"/>
              </a:rPr>
              <a:t>JYSK </a:t>
            </a:r>
            <a:r>
              <a:rPr lang="en-US" sz="1500" b="1" kern="0" dirty="0">
                <a:solidFill>
                  <a:srgbClr val="002060"/>
                </a:solidFill>
              </a:rPr>
              <a:t>– Distribution Center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Verdana"/>
              </a:rPr>
              <a:t>Bozhurishte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Verdana"/>
            </a:endParaRPr>
          </a:p>
        </p:txBody>
      </p:sp>
      <p:sp>
        <p:nvSpPr>
          <p:cNvPr id="14" name="Shape 437"/>
          <p:cNvSpPr txBox="1">
            <a:spLocks/>
          </p:cNvSpPr>
          <p:nvPr/>
        </p:nvSpPr>
        <p:spPr>
          <a:xfrm>
            <a:off x="133815" y="1556792"/>
            <a:ext cx="5014249" cy="3594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</a:pP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The Danish furniture and interiors company 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JYSK Nordic 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will implement a large-scale investment project in Sofia – </a:t>
            </a:r>
            <a:r>
              <a:rPr lang="en-US" sz="1400" dirty="0" err="1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Bozhurishte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Economic Zone by constructing the 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largest distribution center in South East Europe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.</a:t>
            </a:r>
          </a:p>
          <a:p>
            <a:pPr marL="88900" indent="-889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</a:pP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Bulgaria &amp; </a:t>
            </a:r>
            <a:r>
              <a:rPr lang="en-US" sz="1400" b="1" dirty="0" err="1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Bozhurishte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Economic Zone have been selected as the best business environment &amp; the best location for production &amp; distribution in SE Europe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Total amount of the investment – 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100 million EUR over the</a:t>
            </a:r>
            <a:endParaRPr lang="bg-BG" sz="1400" b="1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 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next two to five years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300 000</a:t>
            </a: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m</a:t>
            </a:r>
            <a:r>
              <a:rPr lang="bg-BG" sz="1400" baseline="300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2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 land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Tx/>
              <a:buNone/>
            </a:pPr>
            <a:endParaRPr lang="en-US" sz="140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03" y="1713297"/>
            <a:ext cx="3604322" cy="2304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" y="4797152"/>
            <a:ext cx="8640114" cy="15772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606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INDUSTRIAL AND LOGISTICS PARK - BURGAS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3528" y="3631688"/>
            <a:ext cx="3456384" cy="250837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400"/>
              </a:spcAft>
              <a:buClr>
                <a:srgbClr val="002060"/>
              </a:buClr>
              <a:buSzPct val="50000"/>
            </a:pPr>
            <a:r>
              <a:rPr lang="en-US" b="1" dirty="0">
                <a:solidFill>
                  <a:srgbClr val="002060"/>
                </a:solidFill>
                <a:latin typeface="Tw Cen MT" pitchFamily="34" charset="0"/>
              </a:rPr>
              <a:t>Total area: 244 150 </a:t>
            </a:r>
            <a:r>
              <a:rPr lang="en-GB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m²</a:t>
            </a:r>
          </a:p>
          <a:p>
            <a:pPr>
              <a:spcAft>
                <a:spcPts val="400"/>
              </a:spcAft>
              <a:buClr>
                <a:srgbClr val="002060"/>
              </a:buClr>
              <a:buSzPct val="50000"/>
            </a:pPr>
            <a:endParaRPr lang="en-US" b="1" dirty="0">
              <a:solidFill>
                <a:srgbClr val="002060"/>
              </a:solidFill>
              <a:latin typeface="Tw Cen MT" pitchFamily="34" charset="0"/>
            </a:endParaRPr>
          </a:p>
          <a:p>
            <a:pPr>
              <a:spcAft>
                <a:spcPts val="400"/>
              </a:spcAft>
              <a:buClr>
                <a:srgbClr val="002060"/>
              </a:buClr>
              <a:buSzPct val="50000"/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</a:rPr>
              <a:t>Location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marL="174625" lvl="1" indent="-174625" algn="just"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In the second biggest Black Sea city and cargo </a:t>
            </a:r>
            <a:r>
              <a:rPr lang="en-US" sz="1600" dirty="0" err="1">
                <a:solidFill>
                  <a:srgbClr val="002060"/>
                </a:solidFill>
                <a:latin typeface="Tw Cen MT" pitchFamily="34" charset="0"/>
              </a:rPr>
              <a:t>harbour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in Bulgaria</a:t>
            </a:r>
          </a:p>
          <a:p>
            <a:pPr marL="174625" lvl="1" indent="-174625" algn="just"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10 km to </a:t>
            </a:r>
            <a:r>
              <a:rPr lang="en-US" sz="1600" dirty="0" err="1">
                <a:solidFill>
                  <a:srgbClr val="002060"/>
                </a:solidFill>
                <a:latin typeface="Tw Cen MT" pitchFamily="34" charset="0"/>
              </a:rPr>
              <a:t>Burgas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airport </a:t>
            </a:r>
          </a:p>
          <a:p>
            <a:pPr marL="174625" lvl="1" indent="-174625" algn="just"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4 km to </a:t>
            </a:r>
            <a:r>
              <a:rPr lang="en-US" sz="1600" dirty="0" err="1">
                <a:solidFill>
                  <a:srgbClr val="002060"/>
                </a:solidFill>
                <a:latin typeface="Tw Cen MT" pitchFamily="34" charset="0"/>
              </a:rPr>
              <a:t>Burgas</a:t>
            </a: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 harbor</a:t>
            </a:r>
          </a:p>
          <a:p>
            <a:pPr marL="174625" lvl="1" indent="-174625" algn="just"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</a:rPr>
              <a:t>2 km to a highway towards Turkey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405" r="4128"/>
          <a:stretch>
            <a:fillRect/>
          </a:stretch>
        </p:blipFill>
        <p:spPr>
          <a:xfrm>
            <a:off x="3923928" y="2276872"/>
            <a:ext cx="4896544" cy="34310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P:\Investor Relations\PRESENTATIONS\map - Burga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240360" cy="189778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NATIONAL COMPANY INDUSTRIAL ZONES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SimSun" pitchFamily="2" charset="-122"/>
              </a:rPr>
              <a:t>INDUSTRIAL AND LOGISTICS PARK - BURGAS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499992" y="4077072"/>
            <a:ext cx="4392488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>
              <a:lnSpc>
                <a:spcPct val="120000"/>
              </a:lnSpc>
              <a:buClr>
                <a:srgbClr val="002060"/>
              </a:buClr>
              <a:tabLst>
                <a:tab pos="173038" algn="l"/>
                <a:tab pos="1087438" algn="l"/>
                <a:tab pos="2001838" algn="l"/>
                <a:tab pos="2916238" algn="l"/>
                <a:tab pos="3830638" algn="l"/>
                <a:tab pos="4745038" algn="l"/>
                <a:tab pos="5659438" algn="l"/>
                <a:tab pos="6573838" algn="l"/>
                <a:tab pos="7488238" algn="l"/>
                <a:tab pos="8402638" algn="l"/>
                <a:tab pos="9317038" algn="l"/>
                <a:tab pos="10231438" algn="l"/>
              </a:tabLst>
            </a:pPr>
            <a:r>
              <a:rPr lang="en-US" altLang="zh-CN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Investors:</a:t>
            </a:r>
          </a:p>
          <a:p>
            <a:pPr marL="173038" indent="-173038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173038" algn="l"/>
                <a:tab pos="1087438" algn="l"/>
                <a:tab pos="2001838" algn="l"/>
                <a:tab pos="2916238" algn="l"/>
                <a:tab pos="3830638" algn="l"/>
                <a:tab pos="4745038" algn="l"/>
                <a:tab pos="5659438" algn="l"/>
                <a:tab pos="6573838" algn="l"/>
                <a:tab pos="7488238" algn="l"/>
                <a:tab pos="8402638" algn="l"/>
                <a:tab pos="9317038" algn="l"/>
                <a:tab pos="10231438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Eleven contracts have been signed with Bulgarian companies from the light industry and construction for establishing of production and warehousing facilities</a:t>
            </a:r>
            <a:endParaRPr lang="bg-BG" sz="160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  <a:p>
            <a:pPr marL="173038" indent="-173038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173038" algn="l"/>
                <a:tab pos="1087438" algn="l"/>
                <a:tab pos="2001838" algn="l"/>
                <a:tab pos="2916238" algn="l"/>
                <a:tab pos="3830638" algn="l"/>
                <a:tab pos="4745038" algn="l"/>
                <a:tab pos="5659438" algn="l"/>
                <a:tab pos="6573838" algn="l"/>
                <a:tab pos="7488238" algn="l"/>
                <a:tab pos="8402638" algn="l"/>
                <a:tab pos="9317038" algn="l"/>
                <a:tab pos="10231438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Total amount of the investment – 5,5 million EUR</a:t>
            </a:r>
            <a:endParaRPr lang="de-DE" sz="160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  <a:p>
            <a:pPr marL="173038" indent="-173038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173038" algn="l"/>
                <a:tab pos="1087438" algn="l"/>
                <a:tab pos="2001838" algn="l"/>
                <a:tab pos="2916238" algn="l"/>
                <a:tab pos="3830638" algn="l"/>
                <a:tab pos="4745038" algn="l"/>
                <a:tab pos="5659438" algn="l"/>
                <a:tab pos="6573838" algn="l"/>
                <a:tab pos="7488238" algn="l"/>
                <a:tab pos="8402638" algn="l"/>
                <a:tab pos="9317038" algn="l"/>
                <a:tab pos="10231438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Approx. 260 new jobs </a:t>
            </a:r>
            <a:r>
              <a:rPr lang="de-DE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will be created</a:t>
            </a:r>
            <a:endParaRPr lang="en-U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6552" t="19562" r="10338" b="28983"/>
          <a:stretch>
            <a:fillRect/>
          </a:stretch>
        </p:blipFill>
        <p:spPr bwMode="auto">
          <a:xfrm>
            <a:off x="695658" y="4941168"/>
            <a:ext cx="3041080" cy="15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P:\Investor Relations\Zones\BURGAS\SNIMKI_OTDELNO\26_05_VIEW_2.jpg"/>
          <p:cNvPicPr>
            <a:picLocks noChangeAspect="1" noChangeArrowheads="1"/>
          </p:cNvPicPr>
          <p:nvPr/>
        </p:nvPicPr>
        <p:blipFill>
          <a:blip r:embed="rId5" cstate="print"/>
          <a:srcRect t="17811"/>
          <a:stretch>
            <a:fillRect/>
          </a:stretch>
        </p:blipFill>
        <p:spPr bwMode="auto">
          <a:xfrm>
            <a:off x="4788024" y="1484784"/>
            <a:ext cx="3767952" cy="2382198"/>
          </a:xfrm>
          <a:prstGeom prst="rect">
            <a:avLst/>
          </a:prstGeom>
          <a:noFill/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95536" y="2564904"/>
            <a:ext cx="4032448" cy="21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lvl="1" indent="-174625">
              <a:lnSpc>
                <a:spcPct val="120000"/>
              </a:lnSpc>
              <a:buClr>
                <a:srgbClr val="0020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Development Stages:</a:t>
            </a:r>
          </a:p>
          <a:p>
            <a:pPr marL="174625" lvl="1" indent="-174625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The first stage of infrastructure construction has already been completed</a:t>
            </a:r>
          </a:p>
          <a:p>
            <a:pPr marL="174625" lvl="1" indent="-174625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The second stage of infrastructure construction includes electricity, optic lines, asphalt pavement, sidewalks and street lighting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1268760"/>
            <a:ext cx="3888432" cy="12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lnSpc>
                <a:spcPct val="120000"/>
              </a:lnSpc>
              <a:buClr>
                <a:srgbClr val="0020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Infrastructure: </a:t>
            </a:r>
          </a:p>
          <a:p>
            <a:pPr marL="174625" lvl="1" indent="-174625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Electricity</a:t>
            </a:r>
          </a:p>
          <a:p>
            <a:pPr marL="174625" lvl="1" indent="-174625" algn="just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Water and sewerage</a:t>
            </a:r>
          </a:p>
          <a:p>
            <a:pPr marL="174625" lvl="1" indent="-174625" algn="just">
              <a:lnSpc>
                <a:spcPct val="1200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2060"/>
                </a:solidFill>
                <a:latin typeface="Tw Cen MT" pitchFamily="34" charset="0"/>
                <a:ea typeface="SimSun" pitchFamily="2" charset="-122"/>
              </a:rPr>
              <a:t>Telecommunication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16168</TotalTime>
  <Words>1083</Words>
  <Application>Microsoft Office PowerPoint</Application>
  <PresentationFormat>On-screen Show (4:3)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ＭＳ Ｐゴシック</vt:lpstr>
      <vt:lpstr>SimSun</vt:lpstr>
      <vt:lpstr>Arial</vt:lpstr>
      <vt:lpstr>Arial Unicode MS</vt:lpstr>
      <vt:lpstr>Calibri</vt:lpstr>
      <vt:lpstr>Times New Roman</vt:lpstr>
      <vt:lpstr>Tw Cen MT</vt:lpstr>
      <vt:lpstr>Verdana</vt:lpstr>
      <vt:lpstr>Office Theme</vt:lpstr>
      <vt:lpstr> NATIONAL COMPANY INDUSTRIAL ZONES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Company Industrial Zones 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v.masova</dc:creator>
  <cp:lastModifiedBy>Dilyana Kalinova</cp:lastModifiedBy>
  <cp:revision>1215</cp:revision>
  <cp:lastPrinted>2016-08-31T13:46:14Z</cp:lastPrinted>
  <dcterms:created xsi:type="dcterms:W3CDTF">2013-06-20T13:51:14Z</dcterms:created>
  <dcterms:modified xsi:type="dcterms:W3CDTF">2016-08-31T14:33:13Z</dcterms:modified>
</cp:coreProperties>
</file>