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charts/chart15.xml" ContentType="application/vnd.openxmlformats-officedocument.drawingml.chart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tags/tag105.xml" ContentType="application/vnd.openxmlformats-officedocument.presentationml.tag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325" r:id="rId4"/>
    <p:sldId id="260" r:id="rId5"/>
    <p:sldId id="263" r:id="rId6"/>
    <p:sldId id="261" r:id="rId7"/>
    <p:sldId id="264" r:id="rId8"/>
    <p:sldId id="265" r:id="rId9"/>
    <p:sldId id="266" r:id="rId10"/>
    <p:sldId id="267" r:id="rId11"/>
    <p:sldId id="268" r:id="rId12"/>
    <p:sldId id="326" r:id="rId13"/>
    <p:sldId id="271" r:id="rId14"/>
    <p:sldId id="272" r:id="rId15"/>
    <p:sldId id="273" r:id="rId16"/>
    <p:sldId id="274" r:id="rId17"/>
    <p:sldId id="275" r:id="rId18"/>
    <p:sldId id="327" r:id="rId19"/>
    <p:sldId id="277" r:id="rId20"/>
    <p:sldId id="278" r:id="rId21"/>
    <p:sldId id="279" r:id="rId22"/>
    <p:sldId id="280" r:id="rId23"/>
    <p:sldId id="281" r:id="rId24"/>
    <p:sldId id="328" r:id="rId25"/>
    <p:sldId id="284" r:id="rId26"/>
    <p:sldId id="285" r:id="rId27"/>
    <p:sldId id="286" r:id="rId28"/>
    <p:sldId id="287" r:id="rId29"/>
    <p:sldId id="329" r:id="rId30"/>
    <p:sldId id="289" r:id="rId31"/>
    <p:sldId id="290" r:id="rId32"/>
    <p:sldId id="330" r:id="rId33"/>
    <p:sldId id="293" r:id="rId34"/>
    <p:sldId id="295" r:id="rId35"/>
    <p:sldId id="331" r:id="rId36"/>
    <p:sldId id="300" r:id="rId37"/>
    <p:sldId id="301" r:id="rId38"/>
    <p:sldId id="302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7" r:id="rId48"/>
    <p:sldId id="313" r:id="rId49"/>
    <p:sldId id="314" r:id="rId50"/>
    <p:sldId id="332" r:id="rId51"/>
    <p:sldId id="324" r:id="rId5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52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5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6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7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8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19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1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2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3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____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78212699659772"/>
          <c:y val="0.10965132775661818"/>
          <c:w val="0.43801508725439936"/>
          <c:h val="0.77454098061492993"/>
        </c:manualLayout>
      </c:layout>
      <c:pieChart>
        <c:varyColors val="1"/>
        <c:ser>
          <c:idx val="2"/>
          <c:order val="0"/>
          <c:tx>
            <c:strRef>
              <c:f>Sheet1!$A$6</c:f>
              <c:strCache>
                <c:ptCount val="1"/>
                <c:pt idx="0">
                  <c:v>2015F</c:v>
                </c:pt>
              </c:strCache>
            </c:strRef>
          </c:tx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B6-4E7E-BCB1-BEC8672C7DDC}"/>
              </c:ext>
            </c:extLst>
          </c:dPt>
          <c:dLbls>
            <c:dLbl>
              <c:idx val="0"/>
              <c:layout>
                <c:manualLayout>
                  <c:x val="-1.6911573775076068E-2"/>
                  <c:y val="7.476173376581328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BB6-4E7E-BCB1-BEC8672C7DD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BB6-4E7E-BCB1-BEC8672C7DD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BB6-4E7E-BCB1-BEC8672C7DD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BB6-4E7E-BCB1-BEC8672C7DD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Container</c:v>
                </c:pt>
                <c:pt idx="1">
                  <c:v>Cargo/Dry Bulk</c:v>
                </c:pt>
                <c:pt idx="2">
                  <c:v>Coastal/Cruise</c:v>
                </c:pt>
                <c:pt idx="3">
                  <c:v>Other Income</c:v>
                </c:pt>
              </c:strCache>
            </c:strRef>
          </c:cat>
          <c:val>
            <c:numRef>
              <c:f>Sheet1!$B$6:$E$6</c:f>
              <c:numCache>
                <c:formatCode>#,##0.0</c:formatCode>
                <c:ptCount val="4"/>
                <c:pt idx="0">
                  <c:v>31700000</c:v>
                </c:pt>
                <c:pt idx="1">
                  <c:v>17500000</c:v>
                </c:pt>
                <c:pt idx="2">
                  <c:v>300000</c:v>
                </c:pt>
                <c:pt idx="3">
                  <c:v>1300000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BB6-4E7E-BCB1-BEC8672C7D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800"/>
      </a:pPr>
      <a:endParaRPr lang="el-G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934465456775167E-2"/>
          <c:y val="4.5910627420121315E-2"/>
          <c:w val="0.96325926673695705"/>
          <c:h val="0.842257938766474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Total Revenues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8C2-460E-BD1B-DCF02FCF36D5}"/>
              </c:ext>
            </c:extLst>
          </c:dPt>
          <c:dLbls>
            <c:dLbl>
              <c:idx val="0"/>
              <c:layout>
                <c:manualLayout>
                  <c:x val="1.3628735359751823E-17"/>
                  <c:y val="-0.3192120005994663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8C2-460E-BD1B-DCF02FCF36D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724007646185041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8C2-460E-BD1B-DCF02FCF36D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4207487522858925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8C2-460E-BD1B-DCF02FCF36D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4413419592730061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8C2-460E-BD1B-DCF02FCF36D5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Sheet1!$D$3:$D$6</c:f>
              <c:numCache>
                <c:formatCode>#,##0.00</c:formatCode>
                <c:ptCount val="4"/>
                <c:pt idx="0">
                  <c:v>204570.76</c:v>
                </c:pt>
                <c:pt idx="1">
                  <c:v>243271.1</c:v>
                </c:pt>
                <c:pt idx="2">
                  <c:v>274865.91999999998</c:v>
                </c:pt>
                <c:pt idx="3">
                  <c:v>291000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8C2-460E-BD1B-DCF02FCF3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6246952"/>
        <c:axId val="346245776"/>
      </c:barChart>
      <c:catAx>
        <c:axId val="346246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l-GR"/>
          </a:p>
        </c:txPr>
        <c:crossAx val="346245776"/>
        <c:crosses val="autoZero"/>
        <c:auto val="1"/>
        <c:lblAlgn val="ctr"/>
        <c:lblOffset val="100"/>
        <c:noMultiLvlLbl val="0"/>
      </c:catAx>
      <c:valAx>
        <c:axId val="346245776"/>
        <c:scaling>
          <c:orientation val="minMax"/>
          <c:max val="300000"/>
          <c:min val="0"/>
        </c:scaling>
        <c:delete val="0"/>
        <c:axPos val="l"/>
        <c:numFmt formatCode="#,##0.00" sourceLinked="1"/>
        <c:majorTickMark val="none"/>
        <c:minorTickMark val="none"/>
        <c:tickLblPos val="none"/>
        <c:spPr>
          <a:ln>
            <a:noFill/>
          </a:ln>
        </c:spPr>
        <c:crossAx val="346246952"/>
        <c:crosses val="autoZero"/>
        <c:crossBetween val="between"/>
        <c:dispUnits>
          <c:builtInUnit val="thousands"/>
        </c:dispUnits>
      </c:valAx>
    </c:plotArea>
    <c:legend>
      <c:legendPos val="b"/>
      <c:legendEntry>
        <c:idx val="0"/>
        <c:delete val="1"/>
      </c:legendEntry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el-G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281970148883883E-3"/>
          <c:y val="0.11664746461109954"/>
          <c:w val="0.99887175198169065"/>
          <c:h val="0.6666659521903913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Coastal</c:v>
                </c:pt>
              </c:strCache>
            </c:strRef>
          </c:tx>
          <c:spPr>
            <a:solidFill>
              <a:srgbClr val="296CB5"/>
            </a:solidFill>
          </c:spPr>
          <c:invertIfNegative val="0"/>
          <c:dLbls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3D-48C1-80CA-12115E99B63F}"/>
                </c:ext>
                <c:ext xmlns:c15="http://schemas.microsoft.com/office/drawing/2012/chart" uri="{CE6537A1-D6FC-4f65-9D91-7224C49458BB}"/>
              </c:extLst>
            </c:dLbl>
            <c:numFmt formatCode="#,##0.0_);\(#,##0.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Sheet1!$C$3:$C$6</c:f>
              <c:numCache>
                <c:formatCode>#,##0</c:formatCode>
                <c:ptCount val="4"/>
                <c:pt idx="0">
                  <c:v>42634</c:v>
                </c:pt>
                <c:pt idx="1">
                  <c:v>33221</c:v>
                </c:pt>
                <c:pt idx="2">
                  <c:v>24795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3D-48C1-80CA-12115E99B63F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Cruise</c:v>
                </c:pt>
              </c:strCache>
            </c:strRef>
          </c:tx>
          <c:spPr>
            <a:solidFill>
              <a:srgbClr val="94C3E0"/>
            </a:solidFill>
          </c:spPr>
          <c:invertIfNegative val="0"/>
          <c:dLbls>
            <c:numFmt formatCode="#,##0.0_);\(#,##0.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Sheet1!$B$3:$B$6</c:f>
              <c:numCache>
                <c:formatCode>#,##0</c:formatCode>
                <c:ptCount val="4"/>
                <c:pt idx="0">
                  <c:v>8004</c:v>
                </c:pt>
                <c:pt idx="1">
                  <c:v>14591</c:v>
                </c:pt>
                <c:pt idx="2">
                  <c:v>19791</c:v>
                </c:pt>
                <c:pt idx="3">
                  <c:v>26356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63D-48C1-80CA-12115E99B63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Sheet1!$D$3:$D$6</c:f>
              <c:numCache>
                <c:formatCode>0.0</c:formatCode>
                <c:ptCount val="4"/>
                <c:pt idx="0">
                  <c:v>50638</c:v>
                </c:pt>
                <c:pt idx="1">
                  <c:v>47812</c:v>
                </c:pt>
                <c:pt idx="2">
                  <c:v>44657</c:v>
                </c:pt>
                <c:pt idx="3">
                  <c:v>26356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63D-48C1-80CA-12115E99B6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6246168"/>
        <c:axId val="346246560"/>
      </c:barChart>
      <c:catAx>
        <c:axId val="346246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l-GR"/>
          </a:p>
        </c:txPr>
        <c:crossAx val="346246560"/>
        <c:crosses val="autoZero"/>
        <c:auto val="1"/>
        <c:lblAlgn val="ctr"/>
        <c:lblOffset val="100"/>
        <c:noMultiLvlLbl val="0"/>
      </c:catAx>
      <c:valAx>
        <c:axId val="346246560"/>
        <c:scaling>
          <c:orientation val="minMax"/>
          <c:max val="75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>
            <a:noFill/>
          </a:ln>
        </c:spPr>
        <c:crossAx val="346246168"/>
        <c:crosses val="autoZero"/>
        <c:crossBetween val="between"/>
        <c:majorUnit val="25000"/>
        <c:dispUnits>
          <c:builtInUnit val="thousands"/>
          <c:dispUnitsLbl/>
        </c:dispUnits>
      </c:valAx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9.9321604532040086E-2"/>
          <c:y val="0.94409555276829338"/>
          <c:w val="0.85582476086273829"/>
          <c:h val="5.5904447231706657E-2"/>
        </c:manualLayout>
      </c:layout>
      <c:overlay val="0"/>
      <c:txPr>
        <a:bodyPr/>
        <a:lstStyle/>
        <a:p>
          <a:pPr>
            <a:defRPr sz="1000"/>
          </a:pPr>
          <a:endParaRPr lang="el-GR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el-G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564790297230544E-2"/>
          <c:y val="0.3537498142215153"/>
          <c:w val="0.98043520970276943"/>
          <c:h val="0.44697767134138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Sheet1!$B$3:$B$6</c:f>
              <c:numCache>
                <c:formatCode>#,##0.00</c:formatCode>
                <c:ptCount val="4"/>
                <c:pt idx="0">
                  <c:v>1109035.05</c:v>
                </c:pt>
                <c:pt idx="1">
                  <c:v>1247653.44</c:v>
                </c:pt>
                <c:pt idx="2">
                  <c:v>1366215.65</c:v>
                </c:pt>
                <c:pt idx="3">
                  <c:v>1340000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096-4642-A9F7-71F35FE119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46248912"/>
        <c:axId val="346249304"/>
      </c:barChart>
      <c:catAx>
        <c:axId val="34624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l-GR"/>
          </a:p>
        </c:txPr>
        <c:crossAx val="346249304"/>
        <c:crosses val="autoZero"/>
        <c:auto val="1"/>
        <c:lblAlgn val="ctr"/>
        <c:lblOffset val="100"/>
        <c:noMultiLvlLbl val="0"/>
      </c:catAx>
      <c:valAx>
        <c:axId val="346249304"/>
        <c:scaling>
          <c:orientation val="minMax"/>
          <c:max val="1600000"/>
          <c:min val="0"/>
        </c:scaling>
        <c:delete val="0"/>
        <c:axPos val="l"/>
        <c:numFmt formatCode="#,##0.00" sourceLinked="1"/>
        <c:majorTickMark val="none"/>
        <c:minorTickMark val="none"/>
        <c:tickLblPos val="none"/>
        <c:spPr>
          <a:ln>
            <a:noFill/>
          </a:ln>
        </c:spPr>
        <c:crossAx val="346248912"/>
        <c:crosses val="autoZero"/>
        <c:crossBetween val="between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sz="900"/>
      </a:pPr>
      <a:endParaRPr lang="el-G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951440280491253E-2"/>
          <c:y val="0.18758351369037812"/>
          <c:w val="0.95112781954887216"/>
          <c:h val="0.68999619317147354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zzz_Worksheet!$D$13</c:f>
              <c:strCache>
                <c:ptCount val="1"/>
                <c:pt idx="0">
                  <c:v>Adjusted RT</c:v>
                </c:pt>
              </c:strCache>
            </c:strRef>
          </c:tx>
          <c:spPr>
            <a:noFill/>
            <a:ln w="25400">
              <a:noFill/>
            </a:ln>
          </c:spPr>
          <c:invertIfNegative val="0"/>
          <c:cat>
            <c:strRef>
              <c:f>zzz_Worksheet!$A$24:$A$34</c:f>
              <c:strCache>
                <c:ptCount val="11"/>
                <c:pt idx="0">
                  <c:v>Revenue
FY13A</c:v>
                </c:pt>
                <c:pt idx="1">
                  <c:v>Container</c:v>
                </c:pt>
                <c:pt idx="2">
                  <c:v>Cargo</c:v>
                </c:pt>
                <c:pt idx="3">
                  <c:v>Passenger</c:v>
                </c:pt>
                <c:pt idx="4">
                  <c:v>Exploi-
tation of Sites</c:v>
                </c:pt>
                <c:pt idx="5">
                  <c:v>Revenue
FY14A</c:v>
                </c:pt>
                <c:pt idx="6">
                  <c:v>Container</c:v>
                </c:pt>
                <c:pt idx="7">
                  <c:v>Cargo</c:v>
                </c:pt>
                <c:pt idx="8">
                  <c:v>Passenger</c:v>
                </c:pt>
                <c:pt idx="9">
                  <c:v>Exploi-
tation of Sites</c:v>
                </c:pt>
                <c:pt idx="10">
                  <c:v>Revenue
FY15A</c:v>
                </c:pt>
              </c:strCache>
            </c:strRef>
          </c:cat>
          <c:val>
            <c:numRef>
              <c:f>zzz_Worksheet!$D$24:$D$34</c:f>
              <c:numCache>
                <c:formatCode>#,##0</c:formatCode>
                <c:ptCount val="11"/>
                <c:pt idx="0">
                  <c:v>0</c:v>
                </c:pt>
                <c:pt idx="1">
                  <c:v>51560</c:v>
                </c:pt>
                <c:pt idx="2">
                  <c:v>54131</c:v>
                </c:pt>
                <c:pt idx="3">
                  <c:v>54681</c:v>
                </c:pt>
                <c:pt idx="4">
                  <c:v>54713</c:v>
                </c:pt>
                <c:pt idx="5">
                  <c:v>0</c:v>
                </c:pt>
                <c:pt idx="6">
                  <c:v>54528.388099999996</c:v>
                </c:pt>
                <c:pt idx="7">
                  <c:v>50891.702619999996</c:v>
                </c:pt>
                <c:pt idx="8">
                  <c:v>50891.702619999996</c:v>
                </c:pt>
                <c:pt idx="9">
                  <c:v>50881.60478999999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4B-439F-83B6-58E9933C8B23}"/>
            </c:ext>
          </c:extLst>
        </c:ser>
        <c:ser>
          <c:idx val="4"/>
          <c:order val="1"/>
          <c:tx>
            <c:strRef>
              <c:f>zzz_Worksheet!$E$13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F4B-439F-83B6-58E9933C8B2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F4B-439F-83B6-58E9933C8B23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3F4B-439F-83B6-58E9933C8B23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3F4B-439F-83B6-58E9933C8B23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3F4B-439F-83B6-58E9933C8B23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3F4B-439F-83B6-58E9933C8B23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3F4B-439F-83B6-58E9933C8B23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3F4B-439F-83B6-58E9933C8B23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3F4B-439F-83B6-58E9933C8B23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3F4B-439F-83B6-58E9933C8B23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 w="25400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3F4B-439F-83B6-58E9933C8B23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3F4B-439F-83B6-58E9933C8B23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3F4B-439F-83B6-58E9933C8B23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3F4B-439F-83B6-58E9933C8B23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3F4B-439F-83B6-58E9933C8B23}"/>
              </c:ext>
            </c:extLst>
          </c:dPt>
          <c:dLbls>
            <c:dLbl>
              <c:idx val="0"/>
              <c:layout>
                <c:manualLayout>
                  <c:x val="0"/>
                  <c:y val="-0.2462017559830325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F4B-439F-83B6-58E9933C8B2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9.23216441546654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F4B-439F-83B6-58E9933C8B2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4.458771577434635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smtClean="0"/>
                      <a:t>550</a:t>
                    </a:r>
                    <a:endParaRPr lang="en-US" dirty="0"/>
                  </a:p>
                </c:rich>
              </c:tx>
              <c:numFmt formatCode="#,##0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F4B-439F-83B6-58E9933C8B2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3440394724392778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F4B-439F-83B6-58E9933C8B2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3.724269013576867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(303)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F4B-439F-83B6-58E9933C8B2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1078131488371675E-3"/>
                  <c:y val="0.105095754515150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(3,637)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F4B-439F-83B6-58E9933C8B23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3.2135709854942733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dirty="0" smtClean="0"/>
                      <a:t>(26)</a:t>
                    </a:r>
                    <a:endParaRPr lang="en-US" dirty="0"/>
                  </a:p>
                </c:rich>
              </c:tx>
              <c:numFmt formatCode="#,##0.0" sourceLinked="0"/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F4B-439F-83B6-58E9933C8B23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0.2179568669776524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F4B-439F-83B6-58E9933C8B2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zzz_Worksheet!$A$24:$A$34</c:f>
              <c:strCache>
                <c:ptCount val="11"/>
                <c:pt idx="0">
                  <c:v>Revenue
FY13A</c:v>
                </c:pt>
                <c:pt idx="1">
                  <c:v>Container</c:v>
                </c:pt>
                <c:pt idx="2">
                  <c:v>Cargo</c:v>
                </c:pt>
                <c:pt idx="3">
                  <c:v>Passenger</c:v>
                </c:pt>
                <c:pt idx="4">
                  <c:v>Exploi-
tation of Sites</c:v>
                </c:pt>
                <c:pt idx="5">
                  <c:v>Revenue
FY14A</c:v>
                </c:pt>
                <c:pt idx="6">
                  <c:v>Container</c:v>
                </c:pt>
                <c:pt idx="7">
                  <c:v>Cargo</c:v>
                </c:pt>
                <c:pt idx="8">
                  <c:v>Passenger</c:v>
                </c:pt>
                <c:pt idx="9">
                  <c:v>Exploi-
tation of Sites</c:v>
                </c:pt>
                <c:pt idx="10">
                  <c:v>Revenue
FY15A</c:v>
                </c:pt>
              </c:strCache>
            </c:strRef>
          </c:cat>
          <c:val>
            <c:numRef>
              <c:f>zzz_Worksheet!$E$24:$E$34</c:f>
              <c:numCache>
                <c:formatCode>#,##0</c:formatCode>
                <c:ptCount val="11"/>
                <c:pt idx="0">
                  <c:v>51560</c:v>
                </c:pt>
                <c:pt idx="1">
                  <c:v>2571</c:v>
                </c:pt>
                <c:pt idx="2">
                  <c:v>550</c:v>
                </c:pt>
                <c:pt idx="3">
                  <c:v>32</c:v>
                </c:pt>
                <c:pt idx="4">
                  <c:v>118</c:v>
                </c:pt>
                <c:pt idx="5">
                  <c:v>54831</c:v>
                </c:pt>
                <c:pt idx="6">
                  <c:v>302.61189999999988</c:v>
                </c:pt>
                <c:pt idx="7">
                  <c:v>3636.6854800000001</c:v>
                </c:pt>
                <c:pt idx="8">
                  <c:v>16.081470000000024</c:v>
                </c:pt>
                <c:pt idx="9">
                  <c:v>26.179300000000012</c:v>
                </c:pt>
                <c:pt idx="10">
                  <c:v>50881.60478999999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3-3F4B-439F-83B6-58E9933C8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346243816"/>
        <c:axId val="346985280"/>
      </c:barChart>
      <c:catAx>
        <c:axId val="34624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0" vert="horz"/>
          <a:lstStyle/>
          <a:p>
            <a:pPr>
              <a:defRPr/>
            </a:pPr>
            <a:endParaRPr lang="el-GR"/>
          </a:p>
        </c:txPr>
        <c:crossAx val="34698528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46985280"/>
        <c:scaling>
          <c:orientation val="minMax"/>
          <c:max val="58000"/>
          <c:min val="42000"/>
        </c:scaling>
        <c:delete val="0"/>
        <c:axPos val="l"/>
        <c:numFmt formatCode="#,##0_);\(#,##0\)" sourceLinked="0"/>
        <c:majorTickMark val="none"/>
        <c:minorTickMark val="none"/>
        <c:tickLblPos val="none"/>
        <c:spPr>
          <a:ln>
            <a:noFill/>
          </a:ln>
        </c:spPr>
        <c:crossAx val="346243816"/>
        <c:crosses val="autoZero"/>
        <c:crossBetween val="between"/>
        <c:majorUnit val="25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246924796793565E-2"/>
          <c:y val="0"/>
          <c:w val="0.98875307520320643"/>
          <c:h val="0.66262912517462458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Sheet1!$B$1</c:f>
              <c:strCache>
                <c:ptCount val="1"/>
                <c:pt idx="0">
                  <c:v>Temporary</c:v>
                </c:pt>
              </c:strCache>
            </c:strRef>
          </c:tx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14B-469A-909F-82BDBBB9A5C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FY12A</c:v>
                </c:pt>
                <c:pt idx="1">
                  <c:v>FY13A</c:v>
                </c:pt>
                <c:pt idx="2">
                  <c:v>FY14A</c:v>
                </c:pt>
                <c:pt idx="3">
                  <c:v>FY15A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4B-469A-909F-82BDBBB9A5CD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Employees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14B-469A-909F-82BDBBB9A5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FY12A</c:v>
                </c:pt>
                <c:pt idx="1">
                  <c:v>FY13A</c:v>
                </c:pt>
                <c:pt idx="2">
                  <c:v>FY14A</c:v>
                </c:pt>
                <c:pt idx="3">
                  <c:v>FY15A</c:v>
                </c:pt>
              </c:strCache>
            </c:strRef>
          </c:cat>
          <c:val>
            <c:numRef>
              <c:f>Sheet1!$C$3:$C$6</c:f>
              <c:numCache>
                <c:formatCode>#,##0_);\(#,##0\)</c:formatCode>
                <c:ptCount val="4"/>
                <c:pt idx="0">
                  <c:v>267</c:v>
                </c:pt>
                <c:pt idx="1">
                  <c:v>251</c:v>
                </c:pt>
                <c:pt idx="2">
                  <c:v>228</c:v>
                </c:pt>
                <c:pt idx="3">
                  <c:v>227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14B-469A-909F-82BDBBB9A5CD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  <c:pt idx="0">
                  <c:v>Day Laborers</c:v>
                </c:pt>
              </c:strCache>
            </c:strRef>
          </c:tx>
          <c:spPr>
            <a:solidFill>
              <a:srgbClr val="94C3E0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FY12A</c:v>
                </c:pt>
                <c:pt idx="1">
                  <c:v>FY13A</c:v>
                </c:pt>
                <c:pt idx="2">
                  <c:v>FY14A</c:v>
                </c:pt>
                <c:pt idx="3">
                  <c:v>FY15A</c:v>
                </c:pt>
              </c:strCache>
            </c:strRef>
          </c:cat>
          <c:val>
            <c:numRef>
              <c:f>Sheet1!$D$3:$D$6</c:f>
              <c:numCache>
                <c:formatCode>#,##0_);\(#,##0\)</c:formatCode>
                <c:ptCount val="4"/>
                <c:pt idx="0">
                  <c:v>217</c:v>
                </c:pt>
                <c:pt idx="1">
                  <c:v>180</c:v>
                </c:pt>
                <c:pt idx="2">
                  <c:v>172</c:v>
                </c:pt>
                <c:pt idx="3">
                  <c:v>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14B-469A-909F-82BDBBB9A5CD}"/>
            </c:ext>
          </c:extLst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FY12A</c:v>
                </c:pt>
                <c:pt idx="1">
                  <c:v>FY13A</c:v>
                </c:pt>
                <c:pt idx="2">
                  <c:v>FY14A</c:v>
                </c:pt>
                <c:pt idx="3">
                  <c:v>FY15A</c:v>
                </c:pt>
              </c:strCache>
            </c:strRef>
          </c:cat>
          <c:val>
            <c:numRef>
              <c:f>Sheet1!$E$3:$E$6</c:f>
              <c:numCache>
                <c:formatCode>#,##0</c:formatCode>
                <c:ptCount val="4"/>
                <c:pt idx="0">
                  <c:v>484</c:v>
                </c:pt>
                <c:pt idx="1">
                  <c:v>431</c:v>
                </c:pt>
                <c:pt idx="2">
                  <c:v>400</c:v>
                </c:pt>
                <c:pt idx="3">
                  <c:v>399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14B-469A-909F-82BDBBB9A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6986064"/>
        <c:axId val="346984888"/>
      </c:barChart>
      <c:catAx>
        <c:axId val="34698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/>
          <a:lstStyle/>
          <a:p>
            <a:pPr>
              <a:defRPr sz="900"/>
            </a:pPr>
            <a:endParaRPr lang="el-GR"/>
          </a:p>
        </c:txPr>
        <c:crossAx val="346984888"/>
        <c:crosses val="autoZero"/>
        <c:auto val="1"/>
        <c:lblAlgn val="ctr"/>
        <c:lblOffset val="100"/>
        <c:noMultiLvlLbl val="0"/>
      </c:catAx>
      <c:valAx>
        <c:axId val="346984888"/>
        <c:scaling>
          <c:orientation val="minMax"/>
          <c:max val="6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346986064"/>
        <c:crosses val="autoZero"/>
        <c:crossBetween val="between"/>
      </c:valAx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23429192745137631"/>
          <c:y val="0.82451582872564166"/>
          <c:w val="0.59336734611685593"/>
          <c:h val="0.14134432683524889"/>
        </c:manualLayout>
      </c:layout>
      <c:overlay val="0"/>
      <c:txPr>
        <a:bodyPr/>
        <a:lstStyle/>
        <a:p>
          <a:pPr>
            <a:defRPr sz="900"/>
          </a:pPr>
          <a:endParaRPr lang="el-GR"/>
        </a:p>
      </c:txPr>
    </c:legend>
    <c:plotVisOnly val="1"/>
    <c:dispBlanksAs val="gap"/>
    <c:showDLblsOverMax val="0"/>
  </c:chart>
  <c:txPr>
    <a:bodyPr/>
    <a:lstStyle/>
    <a:p>
      <a:pPr>
        <a:defRPr sz="800"/>
      </a:pPr>
      <a:endParaRPr lang="el-G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364786358127"/>
          <c:y val="0.12645425462003423"/>
          <c:w val="0.4406267849928252"/>
          <c:h val="0.65258209181573301"/>
        </c:manualLayout>
      </c:layout>
      <c:pieChart>
        <c:varyColors val="0"/>
        <c:ser>
          <c:idx val="2"/>
          <c:order val="0"/>
          <c:tx>
            <c:strRef>
              <c:f>Sheet1!$A$1:$A$4</c:f>
              <c:strCache>
                <c:ptCount val="1"/>
                <c:pt idx="0">
                  <c:v>Road &amp; Rail Works Building Marine works Equipment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AD-4236-B98F-F8C6A697C725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AD-4236-B98F-F8C6A697C725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4AD-4236-B98F-F8C6A697C725}"/>
              </c:ext>
            </c:extLst>
          </c:dPt>
          <c:dLbls>
            <c:dLbl>
              <c:idx val="0"/>
              <c:layout>
                <c:manualLayout>
                  <c:x val="0"/>
                  <c:y val="-8.3697284715096229E-3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000"/>
                  </a:pPr>
                  <a:endParaRPr lang="el-GR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4AD-4236-B98F-F8C6A697C72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4AD-4236-B98F-F8C6A697C72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4AD-4236-B98F-F8C6A697C72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4AD-4236-B98F-F8C6A697C72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l-GR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Sheet1!$A$1:$A$4</c:f>
              <c:strCache>
                <c:ptCount val="4"/>
                <c:pt idx="0">
                  <c:v>Road &amp; Rail Works</c:v>
                </c:pt>
                <c:pt idx="1">
                  <c:v>Building</c:v>
                </c:pt>
                <c:pt idx="2">
                  <c:v>Marine works</c:v>
                </c:pt>
                <c:pt idx="3">
                  <c:v>Equipment</c:v>
                </c:pt>
              </c:strCache>
            </c:strRef>
          </c:cat>
          <c:val>
            <c:numRef>
              <c:f>Sheet1!$B$1:$B$4</c:f>
              <c:numCache>
                <c:formatCode>0.0%</c:formatCode>
                <c:ptCount val="4"/>
                <c:pt idx="0">
                  <c:v>2.4141244294979585E-2</c:v>
                </c:pt>
                <c:pt idx="1">
                  <c:v>0.10088878212827289</c:v>
                </c:pt>
                <c:pt idx="2">
                  <c:v>0.43646408839779016</c:v>
                </c:pt>
                <c:pt idx="3">
                  <c:v>0.4385058851789575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4AD-4236-B98F-F8C6A697C7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1058248234163195"/>
          <c:y val="0.77064836325237585"/>
          <c:w val="0.88284456456623805"/>
          <c:h val="0.19004561774023235"/>
        </c:manualLayout>
      </c:layout>
      <c:overlay val="0"/>
      <c:txPr>
        <a:bodyPr/>
        <a:lstStyle/>
        <a:p>
          <a:pPr>
            <a:defRPr sz="1000"/>
          </a:pPr>
          <a:endParaRPr lang="el-GR"/>
        </a:p>
      </c:txPr>
    </c:legend>
    <c:plotVisOnly val="1"/>
    <c:dispBlanksAs val="gap"/>
    <c:showDLblsOverMax val="0"/>
  </c:chart>
  <c:txPr>
    <a:bodyPr/>
    <a:lstStyle/>
    <a:p>
      <a:pPr>
        <a:defRPr sz="800"/>
      </a:pPr>
      <a:endParaRPr lang="el-G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76200307762017E-3"/>
          <c:y val="3.0030141733341651E-2"/>
          <c:w val="0.52061484335734631"/>
          <c:h val="0.860289962413496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zzz_Worksheet!$B$35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rgbClr val="296CB5"/>
            </a:solidFill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3D2-4D90-8357-06042B95932B}"/>
              </c:ext>
            </c:extLst>
          </c:dPt>
          <c:dLbls>
            <c:numFmt formatCode="#,##0;\(#,##0\)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zzz_Worksheet!$B$40:$B$46</c:f>
              <c:numCache>
                <c:formatCode>#,##0.0;\(#,##0.0\);\-</c:formatCode>
                <c:ptCount val="7"/>
                <c:pt idx="0">
                  <c:v>303.24600000000004</c:v>
                </c:pt>
                <c:pt idx="1">
                  <c:v>314</c:v>
                </c:pt>
                <c:pt idx="2">
                  <c:v>325</c:v>
                </c:pt>
                <c:pt idx="3">
                  <c:v>335</c:v>
                </c:pt>
                <c:pt idx="4">
                  <c:v>345.7</c:v>
                </c:pt>
                <c:pt idx="5">
                  <c:v>350.2</c:v>
                </c:pt>
                <c:pt idx="6">
                  <c:v>366.7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D2-4D90-8357-06042B95932B}"/>
            </c:ext>
          </c:extLst>
        </c:ser>
        <c:ser>
          <c:idx val="1"/>
          <c:order val="1"/>
          <c:tx>
            <c:strRef>
              <c:f>zzz_Worksheet!$C$35</c:f>
              <c:strCache>
                <c:ptCount val="1"/>
                <c:pt idx="0">
                  <c:v>Transit / Transhipment</c:v>
                </c:pt>
              </c:strCache>
            </c:strRef>
          </c:tx>
          <c:spPr>
            <a:solidFill>
              <a:srgbClr val="94C3E0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3D2-4D90-8357-06042B95932B}"/>
              </c:ext>
            </c:extLst>
          </c:dPt>
          <c:dLbls>
            <c:dLbl>
              <c:idx val="2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3D2-4D90-8357-06042B95932B}"/>
                </c:ext>
                <c:ext xmlns:c15="http://schemas.microsoft.com/office/drawing/2012/chart" uri="{CE6537A1-D6FC-4f65-9D91-7224C49458BB}"/>
              </c:extLst>
            </c:dLbl>
            <c:numFmt formatCode="#,##0;\(#,##0\)" sourceLinked="0"/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zzz_Worksheet!$C$40:$C$46</c:f>
              <c:numCache>
                <c:formatCode>#,##0.0;\(#,##0.0\);\-</c:formatCode>
                <c:ptCount val="7"/>
                <c:pt idx="0">
                  <c:v>48.492000000000004</c:v>
                </c:pt>
                <c:pt idx="1">
                  <c:v>51.8</c:v>
                </c:pt>
                <c:pt idx="2">
                  <c:v>55.4</c:v>
                </c:pt>
                <c:pt idx="3">
                  <c:v>57.9</c:v>
                </c:pt>
                <c:pt idx="4">
                  <c:v>65.699999999999989</c:v>
                </c:pt>
                <c:pt idx="5">
                  <c:v>93.8</c:v>
                </c:pt>
                <c:pt idx="6">
                  <c:v>134.5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3D2-4D90-8357-06042B95932B}"/>
            </c:ext>
          </c:extLst>
        </c:ser>
        <c:ser>
          <c:idx val="9"/>
          <c:order val="2"/>
          <c:tx>
            <c:strRef>
              <c:f>zzz_Worksheet!$D$35</c:f>
              <c:strCache>
                <c:ptCount val="1"/>
                <c:pt idx="0">
                  <c:v>Export Full</c:v>
                </c:pt>
              </c:strCache>
            </c:strRef>
          </c:tx>
          <c:spPr>
            <a:noFill/>
            <a:ln w="25400">
              <a:noFill/>
            </a:ln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3D2-4D90-8357-06042B95932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3D2-4D90-8357-06042B95932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3D2-4D90-8357-06042B95932B}"/>
                </c:ext>
                <c:ext xmlns:c15="http://schemas.microsoft.com/office/drawing/2012/chart" uri="{CE6537A1-D6FC-4f65-9D91-7224C49458BB}"/>
              </c:extLst>
            </c:dLbl>
            <c:numFmt formatCode="#,##0;\(#,##0\)" sourceLinked="0"/>
            <c:spPr>
              <a:noFill/>
              <a:ln w="25400">
                <a:noFill/>
              </a:ln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zzz_Worksheet!$D$38:$D$43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3D2-4D90-8357-06042B95932B}"/>
            </c:ext>
          </c:extLst>
        </c:ser>
        <c:ser>
          <c:idx val="2"/>
          <c:order val="3"/>
          <c:tx>
            <c:strRef>
              <c:f>zzz_Worksheet!$E$35</c:f>
              <c:strCache>
                <c:ptCount val="1"/>
                <c:pt idx="0">
                  <c:v>Import - Export Empty</c:v>
                </c:pt>
              </c:strCache>
            </c:strRef>
          </c:tx>
          <c:spPr>
            <a:solidFill>
              <a:srgbClr val="80D4E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zzz_Worksheet!$E$38:$E$43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3D2-4D90-8357-06042B95932B}"/>
            </c:ext>
          </c:extLst>
        </c:ser>
        <c:ser>
          <c:idx val="3"/>
          <c:order val="4"/>
          <c:tx>
            <c:strRef>
              <c:f>zzz_Worksheet!$F$35</c:f>
              <c:strCache>
                <c:ptCount val="1"/>
                <c:pt idx="0">
                  <c:v>Restow</c:v>
                </c:pt>
              </c:strCache>
            </c:strRef>
          </c:tx>
          <c:spPr>
            <a:solidFill>
              <a:srgbClr val="F2673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zzz_Worksheet!$F$38:$F$43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3D2-4D90-8357-06042B95932B}"/>
            </c:ext>
          </c:extLst>
        </c:ser>
        <c:ser>
          <c:idx val="4"/>
          <c:order val="5"/>
          <c:tx>
            <c:strRef>
              <c:f>zzz_Worksheet!$N$35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zzz_Worksheet!$N$40:$N$46</c:f>
              <c:numCache>
                <c:formatCode>#,##0;\(#,##0\);\-</c:formatCode>
                <c:ptCount val="7"/>
                <c:pt idx="0">
                  <c:v>351.73800000000006</c:v>
                </c:pt>
                <c:pt idx="1">
                  <c:v>365.8</c:v>
                </c:pt>
                <c:pt idx="2">
                  <c:v>380.4</c:v>
                </c:pt>
                <c:pt idx="3">
                  <c:v>392.9</c:v>
                </c:pt>
                <c:pt idx="4">
                  <c:v>411.4</c:v>
                </c:pt>
                <c:pt idx="5">
                  <c:v>444</c:v>
                </c:pt>
                <c:pt idx="6">
                  <c:v>501.2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3D2-4D90-8357-06042B9593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346990376"/>
        <c:axId val="346988416"/>
      </c:barChart>
      <c:dateAx>
        <c:axId val="346990376"/>
        <c:scaling>
          <c:orientation val="minMax"/>
        </c:scaling>
        <c:delete val="0"/>
        <c:axPos val="b"/>
        <c:numFmt formatCode="[&lt;2015]0\A;0&quot;E&quot;" sourceLinked="0"/>
        <c:majorTickMark val="none"/>
        <c:minorTickMark val="none"/>
        <c:tickLblPos val="low"/>
        <c:spPr>
          <a:ln w="952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346988416"/>
        <c:crosses val="autoZero"/>
        <c:auto val="0"/>
        <c:lblOffset val="100"/>
        <c:baseTimeUnit val="days"/>
        <c:majorUnit val="1"/>
        <c:minorUnit val="1"/>
      </c:dateAx>
      <c:valAx>
        <c:axId val="346988416"/>
        <c:scaling>
          <c:orientation val="minMax"/>
          <c:max val="550"/>
          <c:min val="0"/>
        </c:scaling>
        <c:delete val="1"/>
        <c:axPos val="l"/>
        <c:numFmt formatCode="#,##0_);\(#,##0\)" sourceLinked="0"/>
        <c:majorTickMark val="out"/>
        <c:minorTickMark val="none"/>
        <c:tickLblPos val="none"/>
        <c:crossAx val="3469903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1.541994750656168E-3"/>
          <c:y val="0.93787079592518752"/>
          <c:w val="0.45909071871335233"/>
          <c:h val="4.4246514518303241E-2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75793451350504E-3"/>
          <c:y val="3.003003003003003E-2"/>
          <c:w val="0.52116025390443221"/>
          <c:h val="0.86189400681138029"/>
        </c:manualLayout>
      </c:layout>
      <c:barChart>
        <c:barDir val="col"/>
        <c:grouping val="stacked"/>
        <c:varyColors val="0"/>
        <c:ser>
          <c:idx val="9"/>
          <c:order val="0"/>
          <c:tx>
            <c:strRef>
              <c:f>zzz_Worksheet!$C$35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271786038870209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E44-4714-94BC-633B2AE34D0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2767203444177990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E44-4714-94BC-633B2AE34D0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13546759114405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E44-4714-94BC-633B2AE34D0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3302802028720395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E44-4714-94BC-633B2AE34D0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0.3551283625556012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E44-4714-94BC-633B2AE34D0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383840061326280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E44-4714-94BC-633B2AE34D0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5.3355046144177531E-17"/>
                  <c:y val="-0.444956164009698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E44-4714-94BC-633B2AE34D0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zzz_Worksheet!$C$40:$C$46</c:f>
              <c:numCache>
                <c:formatCode>#,##0.0;\(#,##0.0\);\-</c:formatCode>
                <c:ptCount val="7"/>
                <c:pt idx="0">
                  <c:v>31.699000000000002</c:v>
                </c:pt>
                <c:pt idx="1">
                  <c:v>33</c:v>
                </c:pt>
                <c:pt idx="2">
                  <c:v>37.700000000000003</c:v>
                </c:pt>
                <c:pt idx="3">
                  <c:v>39.5</c:v>
                </c:pt>
                <c:pt idx="4">
                  <c:v>42</c:v>
                </c:pt>
                <c:pt idx="5">
                  <c:v>46</c:v>
                </c:pt>
                <c:pt idx="6">
                  <c:v>53.8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E44-4714-94BC-633B2AE34D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346989200"/>
        <c:axId val="346989592"/>
      </c:barChart>
      <c:lineChart>
        <c:grouping val="standard"/>
        <c:varyColors val="0"/>
        <c:ser>
          <c:idx val="1"/>
          <c:order val="1"/>
          <c:tx>
            <c:strRef>
              <c:f>zzz_Worksheet!$D$35</c:f>
              <c:strCache>
                <c:ptCount val="1"/>
                <c:pt idx="0">
                  <c:v>EBITDA Margin</c:v>
                </c:pt>
              </c:strCache>
            </c:strRef>
          </c:tx>
          <c:spPr>
            <a:ln w="12700">
              <a:noFill/>
            </a:ln>
          </c:spPr>
          <c:marker>
            <c:symbol val="diamond"/>
            <c:size val="14"/>
            <c:spPr>
              <a:solidFill>
                <a:srgbClr val="FFC000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800" b="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zzz_Worksheet!$D$40:$D$46</c:f>
              <c:numCache>
                <c:formatCode>0%</c:formatCode>
                <c:ptCount val="7"/>
                <c:pt idx="0">
                  <c:v>0.61</c:v>
                </c:pt>
                <c:pt idx="1">
                  <c:v>0.61499999999999999</c:v>
                </c:pt>
                <c:pt idx="2">
                  <c:v>0.55900000000000005</c:v>
                </c:pt>
                <c:pt idx="3">
                  <c:v>0.56599999999999995</c:v>
                </c:pt>
                <c:pt idx="4">
                  <c:v>0.57699999999999996</c:v>
                </c:pt>
                <c:pt idx="5">
                  <c:v>0.57799999999999996</c:v>
                </c:pt>
                <c:pt idx="6">
                  <c:v>0.6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CE44-4714-94BC-633B2AE34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6991160"/>
        <c:axId val="346989984"/>
      </c:lineChart>
      <c:dateAx>
        <c:axId val="346989200"/>
        <c:scaling>
          <c:orientation val="minMax"/>
        </c:scaling>
        <c:delete val="0"/>
        <c:axPos val="b"/>
        <c:numFmt formatCode="[&lt;2015]0&quot;A&quot;;0&quot;E&quot;" sourceLinked="0"/>
        <c:majorTickMark val="none"/>
        <c:minorTickMark val="none"/>
        <c:tickLblPos val="low"/>
        <c:spPr>
          <a:ln w="952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346989592"/>
        <c:crosses val="autoZero"/>
        <c:auto val="0"/>
        <c:lblOffset val="100"/>
        <c:baseTimeUnit val="days"/>
        <c:majorUnit val="1"/>
        <c:minorUnit val="1"/>
      </c:dateAx>
      <c:valAx>
        <c:axId val="346989592"/>
        <c:scaling>
          <c:orientation val="minMax"/>
          <c:max val="55"/>
          <c:min val="0"/>
        </c:scaling>
        <c:delete val="0"/>
        <c:axPos val="l"/>
        <c:numFmt formatCode="#,##0_);\(#,##0\)" sourceLinked="0"/>
        <c:majorTickMark val="none"/>
        <c:minorTickMark val="none"/>
        <c:tickLblPos val="none"/>
        <c:spPr>
          <a:ln>
            <a:noFill/>
          </a:ln>
        </c:spPr>
        <c:crossAx val="346989200"/>
        <c:crosses val="autoZero"/>
        <c:crossBetween val="between"/>
      </c:valAx>
      <c:valAx>
        <c:axId val="346989984"/>
        <c:scaling>
          <c:orientation val="minMax"/>
          <c:max val="0.8"/>
          <c:min val="0.5"/>
        </c:scaling>
        <c:delete val="0"/>
        <c:axPos val="r"/>
        <c:numFmt formatCode="0%" sourceLinked="1"/>
        <c:majorTickMark val="none"/>
        <c:minorTickMark val="none"/>
        <c:tickLblPos val="none"/>
        <c:spPr>
          <a:ln>
            <a:noFill/>
          </a:ln>
        </c:spPr>
        <c:crossAx val="346991160"/>
        <c:crosses val="max"/>
        <c:crossBetween val="between"/>
      </c:valAx>
      <c:catAx>
        <c:axId val="346991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698998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8.7879640624978494E-2"/>
          <c:y val="0.94518011178130934"/>
          <c:w val="0.37605292453958683"/>
          <c:h val="3.9041043838889303E-2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75793451350504E-3"/>
          <c:y val="6.2814941855444034E-2"/>
          <c:w val="0.52042287932093589"/>
          <c:h val="0.829483626778412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zzz_Worksheet!$B$35</c:f>
              <c:strCache>
                <c:ptCount val="1"/>
                <c:pt idx="0">
                  <c:v>Bulk</c:v>
                </c:pt>
              </c:strCache>
            </c:strRef>
          </c:tx>
          <c:spPr>
            <a:solidFill>
              <a:srgbClr val="296CB5"/>
            </a:solidFill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234-4590-8E63-45B92B7DC333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zzz_Worksheet!$B$40:$B$46</c:f>
              <c:numCache>
                <c:formatCode>#,##0.0;\(#,##0.0\);\-</c:formatCode>
                <c:ptCount val="7"/>
                <c:pt idx="0">
                  <c:v>3.6</c:v>
                </c:pt>
                <c:pt idx="1">
                  <c:v>3.2549999999999999</c:v>
                </c:pt>
                <c:pt idx="2">
                  <c:v>3.8519999999999999</c:v>
                </c:pt>
                <c:pt idx="3">
                  <c:v>4.3529999999999998</c:v>
                </c:pt>
                <c:pt idx="4">
                  <c:v>4.5</c:v>
                </c:pt>
                <c:pt idx="5">
                  <c:v>4.5999999999999996</c:v>
                </c:pt>
                <c:pt idx="6">
                  <c:v>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34-4590-8E63-45B92B7DC333}"/>
            </c:ext>
          </c:extLst>
        </c:ser>
        <c:ser>
          <c:idx val="1"/>
          <c:order val="1"/>
          <c:tx>
            <c:strRef>
              <c:f>zzz_Worksheet!$C$35</c:f>
              <c:strCache>
                <c:ptCount val="1"/>
                <c:pt idx="0">
                  <c:v>General Cargo</c:v>
                </c:pt>
              </c:strCache>
            </c:strRef>
          </c:tx>
          <c:spPr>
            <a:solidFill>
              <a:srgbClr val="94C3E0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234-4590-8E63-45B92B7DC333}"/>
              </c:ext>
            </c:extLst>
          </c:dPt>
          <c:dLbls>
            <c:numFmt formatCode="#,##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zzz_Worksheet!$C$40:$C$46</c:f>
              <c:numCache>
                <c:formatCode>#,##0.0;\(#,##0.0\);\-</c:formatCode>
                <c:ptCount val="7"/>
                <c:pt idx="0">
                  <c:v>0.41599999999999998</c:v>
                </c:pt>
                <c:pt idx="1">
                  <c:v>0.504</c:v>
                </c:pt>
                <c:pt idx="2">
                  <c:v>0.55100000000000005</c:v>
                </c:pt>
                <c:pt idx="3">
                  <c:v>0.61799999999999999</c:v>
                </c:pt>
                <c:pt idx="4">
                  <c:v>0.63100000000000001</c:v>
                </c:pt>
                <c:pt idx="5">
                  <c:v>0.64500000000000002</c:v>
                </c:pt>
                <c:pt idx="6">
                  <c:v>0.65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234-4590-8E63-45B92B7DC333}"/>
            </c:ext>
          </c:extLst>
        </c:ser>
        <c:ser>
          <c:idx val="2"/>
          <c:order val="2"/>
          <c:tx>
            <c:strRef>
              <c:f>zzz_Worksheet!$N$35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zzz_Worksheet!$N$40:$N$46</c:f>
              <c:numCache>
                <c:formatCode>#,##0.0;\(#,##0.0\);\-</c:formatCode>
                <c:ptCount val="7"/>
                <c:pt idx="0">
                  <c:v>4.0194000000000001</c:v>
                </c:pt>
                <c:pt idx="1">
                  <c:v>3.7618</c:v>
                </c:pt>
                <c:pt idx="2">
                  <c:v>4.4178999999999995</c:v>
                </c:pt>
                <c:pt idx="3">
                  <c:v>4.9941000000000004</c:v>
                </c:pt>
                <c:pt idx="4">
                  <c:v>5.1553000000000004</c:v>
                </c:pt>
                <c:pt idx="5">
                  <c:v>5.2734999999999994</c:v>
                </c:pt>
                <c:pt idx="6">
                  <c:v>5.3837000000000002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234-4590-8E63-45B92B7DC33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350398056"/>
        <c:axId val="350398448"/>
      </c:barChart>
      <c:dateAx>
        <c:axId val="350398056"/>
        <c:scaling>
          <c:orientation val="minMax"/>
        </c:scaling>
        <c:delete val="0"/>
        <c:axPos val="b"/>
        <c:numFmt formatCode="[&lt;2015]0\A;0&quot;E&quot;" sourceLinked="0"/>
        <c:majorTickMark val="none"/>
        <c:minorTickMark val="none"/>
        <c:tickLblPos val="low"/>
        <c:spPr>
          <a:ln w="952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350398448"/>
        <c:crosses val="autoZero"/>
        <c:auto val="0"/>
        <c:lblOffset val="100"/>
        <c:baseTimeUnit val="days"/>
        <c:majorUnit val="1"/>
        <c:minorUnit val="1"/>
      </c:dateAx>
      <c:valAx>
        <c:axId val="350398448"/>
        <c:scaling>
          <c:orientation val="minMax"/>
          <c:max val="5.5"/>
          <c:min val="0"/>
        </c:scaling>
        <c:delete val="0"/>
        <c:axPos val="l"/>
        <c:numFmt formatCode="#,##0_);\(#,##0\)" sourceLinked="0"/>
        <c:majorTickMark val="none"/>
        <c:minorTickMark val="none"/>
        <c:tickLblPos val="none"/>
        <c:spPr>
          <a:ln>
            <a:noFill/>
          </a:ln>
        </c:spPr>
        <c:crossAx val="35039805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9.4702257962427449E-5"/>
          <c:y val="0.93787079592518752"/>
          <c:w val="0.4087940470207182"/>
          <c:h val="4.4246514518303241E-2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75793451350504E-3"/>
          <c:y val="3.003003003003003E-2"/>
          <c:w val="0.52041171050427204"/>
          <c:h val="0.86199820515997727"/>
        </c:manualLayout>
      </c:layout>
      <c:barChart>
        <c:barDir val="col"/>
        <c:grouping val="stacked"/>
        <c:varyColors val="0"/>
        <c:ser>
          <c:idx val="9"/>
          <c:order val="0"/>
          <c:tx>
            <c:v>Revenues</c:v>
          </c:tx>
          <c:spPr>
            <a:solidFill>
              <a:schemeClr val="accent1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294325558973844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34D-4A2F-A11F-0F9F2A9A4AA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288810210941613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34D-4A2F-A11F-0F9F2A9A4AA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3224812709051569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34D-4A2F-A11F-0F9F2A9A4AA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3660300531076143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34D-4A2F-A11F-0F9F2A9A4AAA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0.3825133545553958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34D-4A2F-A11F-0F9F2A9A4AAA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396366848606543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34D-4A2F-A11F-0F9F2A9A4AAA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0.421637226973706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34D-4A2F-A11F-0F9F2A9A4AA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zzz_Worksheet!$C$40:$C$46</c:f>
              <c:numCache>
                <c:formatCode>#,##0.0;\(#,##0.0\);\-</c:formatCode>
                <c:ptCount val="7"/>
                <c:pt idx="0">
                  <c:v>17.600000000000001</c:v>
                </c:pt>
                <c:pt idx="1">
                  <c:v>16.899999999999999</c:v>
                </c:pt>
                <c:pt idx="2">
                  <c:v>19.600000000000001</c:v>
                </c:pt>
                <c:pt idx="3">
                  <c:v>22.6</c:v>
                </c:pt>
                <c:pt idx="4">
                  <c:v>23.5</c:v>
                </c:pt>
                <c:pt idx="5">
                  <c:v>24.4</c:v>
                </c:pt>
                <c:pt idx="6">
                  <c:v>25.7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34D-4A2F-A11F-0F9F2A9A4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350400408"/>
        <c:axId val="350400800"/>
      </c:barChart>
      <c:lineChart>
        <c:grouping val="standard"/>
        <c:varyColors val="0"/>
        <c:ser>
          <c:idx val="1"/>
          <c:order val="1"/>
          <c:tx>
            <c:strRef>
              <c:f>zzz_Worksheet!$D$35</c:f>
              <c:strCache>
                <c:ptCount val="1"/>
                <c:pt idx="0">
                  <c:v>EBITDA Margin</c:v>
                </c:pt>
              </c:strCache>
            </c:strRef>
          </c:tx>
          <c:spPr>
            <a:ln w="12700">
              <a:noFill/>
            </a:ln>
          </c:spPr>
          <c:marker>
            <c:symbol val="diamond"/>
            <c:size val="14"/>
            <c:spPr>
              <a:solidFill>
                <a:srgbClr val="FFC000"/>
              </a:solidFill>
              <a:ln>
                <a:noFill/>
              </a:ln>
            </c:spPr>
          </c:marker>
          <c:dLbls>
            <c:numFmt formatCode="0%" sourceLinked="0"/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zzz_Worksheet!$D$40:$D$46</c:f>
              <c:numCache>
                <c:formatCode>0.00%</c:formatCode>
                <c:ptCount val="7"/>
                <c:pt idx="0">
                  <c:v>0.4</c:v>
                </c:pt>
                <c:pt idx="1">
                  <c:v>0.35499999999999998</c:v>
                </c:pt>
                <c:pt idx="2">
                  <c:v>0.35399999999999998</c:v>
                </c:pt>
                <c:pt idx="3">
                  <c:v>0.38</c:v>
                </c:pt>
                <c:pt idx="4">
                  <c:v>0.38800000000000001</c:v>
                </c:pt>
                <c:pt idx="5">
                  <c:v>0.39200000000000002</c:v>
                </c:pt>
                <c:pt idx="6">
                  <c:v>0.38600000000000001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C34D-4A2F-A11F-0F9F2A9A4A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401192"/>
        <c:axId val="350403544"/>
      </c:lineChart>
      <c:dateAx>
        <c:axId val="350400408"/>
        <c:scaling>
          <c:orientation val="minMax"/>
        </c:scaling>
        <c:delete val="0"/>
        <c:axPos val="b"/>
        <c:numFmt formatCode="[&lt;2015]0&quot;A&quot;;0&quot;E&quot;" sourceLinked="0"/>
        <c:majorTickMark val="none"/>
        <c:minorTickMark val="none"/>
        <c:tickLblPos val="low"/>
        <c:spPr>
          <a:ln w="952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350400800"/>
        <c:crosses val="autoZero"/>
        <c:auto val="0"/>
        <c:lblOffset val="100"/>
        <c:baseTimeUnit val="days"/>
        <c:majorUnit val="1"/>
        <c:minorUnit val="1"/>
      </c:dateAx>
      <c:valAx>
        <c:axId val="350400800"/>
        <c:scaling>
          <c:orientation val="minMax"/>
          <c:max val="28"/>
          <c:min val="0"/>
        </c:scaling>
        <c:delete val="0"/>
        <c:axPos val="l"/>
        <c:numFmt formatCode="#,##0_);\(#,##0\)" sourceLinked="0"/>
        <c:majorTickMark val="none"/>
        <c:minorTickMark val="none"/>
        <c:tickLblPos val="none"/>
        <c:spPr>
          <a:ln>
            <a:noFill/>
          </a:ln>
        </c:spPr>
        <c:crossAx val="350400408"/>
        <c:crosses val="autoZero"/>
        <c:crossBetween val="between"/>
      </c:valAx>
      <c:valAx>
        <c:axId val="350403544"/>
        <c:scaling>
          <c:orientation val="minMax"/>
          <c:max val="2"/>
          <c:min val="0"/>
        </c:scaling>
        <c:delete val="0"/>
        <c:axPos val="r"/>
        <c:numFmt formatCode="0.00%" sourceLinked="1"/>
        <c:majorTickMark val="none"/>
        <c:minorTickMark val="none"/>
        <c:tickLblPos val="none"/>
        <c:spPr>
          <a:ln>
            <a:noFill/>
          </a:ln>
        </c:spPr>
        <c:crossAx val="350401192"/>
        <c:crosses val="max"/>
        <c:crossBetween val="between"/>
      </c:valAx>
      <c:catAx>
        <c:axId val="3504011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040354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3.5331149608666582E-2"/>
          <c:y val="0.95043972657457643"/>
          <c:w val="0.52480476869002646"/>
          <c:h val="3.9041043838889303E-2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71984294646095"/>
          <c:y val="9.6862950557180957E-2"/>
          <c:w val="0.46071327593197192"/>
          <c:h val="0.81342296892384314"/>
        </c:manualLayout>
      </c:layout>
      <c:pieChart>
        <c:varyColors val="1"/>
        <c:ser>
          <c:idx val="2"/>
          <c:order val="0"/>
          <c:tx>
            <c:strRef>
              <c:f>Sheet1!$A$6</c:f>
              <c:strCache>
                <c:ptCount val="1"/>
                <c:pt idx="0">
                  <c:v>2015F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AA-411F-A367-59F36C64415A}"/>
              </c:ext>
            </c:extLst>
          </c:dPt>
          <c:dPt>
            <c:idx val="1"/>
            <c:bubble3D val="0"/>
            <c:spPr>
              <a:solidFill>
                <a:srgbClr val="296CB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AA-411F-A367-59F36C64415A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5AA-411F-A367-59F36C64415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875338753387531E-2"/>
                  <c:y val="-0.104666427272138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5AA-411F-A367-59F36C64415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5AA-411F-A367-59F36C64415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F5AA-411F-A367-59F36C64415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Container</c:v>
                </c:pt>
                <c:pt idx="1">
                  <c:v>Cargo</c:v>
                </c:pt>
                <c:pt idx="2">
                  <c:v>Coastal/Cruise</c:v>
                </c:pt>
                <c:pt idx="3">
                  <c:v>Other Income</c:v>
                </c:pt>
              </c:strCache>
            </c:strRef>
          </c:cat>
          <c:val>
            <c:numRef>
              <c:f>Sheet1!$B$6:$E$6</c:f>
              <c:numCache>
                <c:formatCode>#,##0.0</c:formatCode>
                <c:ptCount val="4"/>
                <c:pt idx="0">
                  <c:v>31700000</c:v>
                </c:pt>
                <c:pt idx="1">
                  <c:v>17500000</c:v>
                </c:pt>
                <c:pt idx="2">
                  <c:v>300000</c:v>
                </c:pt>
                <c:pt idx="3">
                  <c:v>1300000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5AA-411F-A367-59F36C6441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effectLst/>
    <a:scene3d>
      <a:camera prst="orthographicFront"/>
      <a:lightRig rig="threePt" dir="t"/>
    </a:scene3d>
  </c:spPr>
  <c:txPr>
    <a:bodyPr/>
    <a:lstStyle/>
    <a:p>
      <a:pPr>
        <a:defRPr sz="800"/>
      </a:pPr>
      <a:endParaRPr lang="el-G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75793451350504E-3"/>
          <c:y val="3.003003003003003E-2"/>
          <c:w val="0.52169379758381262"/>
          <c:h val="0.86199820515997727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zzz_Worksheet!$C$35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chemeClr val="accent1"/>
            </a:solidFill>
            <a:ln w="25400">
              <a:noFill/>
            </a:ln>
          </c:spPr>
          <c:invertIfNegative val="0"/>
          <c:dLbls>
            <c:dLbl>
              <c:idx val="0"/>
              <c:layout>
                <c:manualLayout>
                  <c:x val="3.3346903840110957E-18"/>
                  <c:y val="-9.422537780703477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996-4931-980F-0CAD8A81DA3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05764227206247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996-4931-980F-0CAD8A81DA3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1883927756084742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996-4931-980F-0CAD8A81DA3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0.2336517609045377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996-4931-980F-0CAD8A81DA3C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0.2868001683905019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996-4931-980F-0CAD8A81DA3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363892868687090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996-4931-980F-0CAD8A81DA3C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0.4252069316753260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996-4931-980F-0CAD8A81DA3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zzz_Worksheet!$C$40:$C$46</c:f>
              <c:numCache>
                <c:formatCode>#,##0.0;\(#,##0.0\);\-</c:formatCode>
                <c:ptCount val="7"/>
                <c:pt idx="0">
                  <c:v>0.28475900000000004</c:v>
                </c:pt>
                <c:pt idx="1">
                  <c:v>0.3</c:v>
                </c:pt>
                <c:pt idx="2">
                  <c:v>0.7</c:v>
                </c:pt>
                <c:pt idx="3">
                  <c:v>0.9</c:v>
                </c:pt>
                <c:pt idx="4">
                  <c:v>1.1000000000000001</c:v>
                </c:pt>
                <c:pt idx="5">
                  <c:v>1.4</c:v>
                </c:pt>
                <c:pt idx="6">
                  <c:v>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996-4931-980F-0CAD8A81DA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350403152"/>
        <c:axId val="350403936"/>
      </c:barChart>
      <c:lineChart>
        <c:grouping val="standard"/>
        <c:varyColors val="0"/>
        <c:ser>
          <c:idx val="1"/>
          <c:order val="1"/>
          <c:tx>
            <c:strRef>
              <c:f>zzz_Worksheet!$D$35</c:f>
              <c:strCache>
                <c:ptCount val="1"/>
                <c:pt idx="0">
                  <c:v>EBITDA Margin</c:v>
                </c:pt>
              </c:strCache>
            </c:strRef>
          </c:tx>
          <c:spPr>
            <a:ln w="12700">
              <a:noFill/>
            </a:ln>
          </c:spPr>
          <c:marker>
            <c:symbol val="diamond"/>
            <c:size val="14"/>
            <c:spPr>
              <a:solidFill>
                <a:srgbClr val="FFC000"/>
              </a:solidFill>
              <a:ln>
                <a:noFill/>
              </a:ln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2996-4931-980F-0CAD8A81DA3C}"/>
              </c:ext>
            </c:extLst>
          </c:dPt>
          <c:dLbls>
            <c:dLbl>
              <c:idx val="0"/>
              <c:layout>
                <c:manualLayout>
                  <c:x val="-6.8431902668271996E-2"/>
                  <c:y val="-3.456560862129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996-4931-980F-0CAD8A81DA3C}"/>
                </c:ext>
                <c:ext xmlns:c15="http://schemas.microsoft.com/office/drawing/2012/chart" uri="{CE6537A1-D6FC-4f65-9D91-7224C49458BB}"/>
              </c:extLst>
            </c:dLbl>
            <c:numFmt formatCode="0%;\(0%\)" sourceLinked="0"/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zzz_Worksheet!$D$40:$D$46</c:f>
              <c:numCache>
                <c:formatCode>0.00%</c:formatCode>
                <c:ptCount val="7"/>
                <c:pt idx="0">
                  <c:v>-0.25</c:v>
                </c:pt>
                <c:pt idx="1">
                  <c:v>-0.379</c:v>
                </c:pt>
                <c:pt idx="2">
                  <c:v>8.3000000000000004E-2</c:v>
                </c:pt>
                <c:pt idx="3">
                  <c:v>0.251</c:v>
                </c:pt>
                <c:pt idx="4">
                  <c:v>0.313</c:v>
                </c:pt>
                <c:pt idx="5">
                  <c:v>0.41699999999999998</c:v>
                </c:pt>
                <c:pt idx="6">
                  <c:v>0.46300000000000002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2996-4931-980F-0CAD8A81DA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50396880"/>
        <c:axId val="350396488"/>
      </c:lineChart>
      <c:dateAx>
        <c:axId val="350403152"/>
        <c:scaling>
          <c:orientation val="minMax"/>
        </c:scaling>
        <c:delete val="0"/>
        <c:axPos val="b"/>
        <c:numFmt formatCode="[&lt;2015]0&quot;A&quot;;0&quot;E&quot;" sourceLinked="0"/>
        <c:majorTickMark val="none"/>
        <c:minorTickMark val="none"/>
        <c:tickLblPos val="nextTo"/>
        <c:spPr>
          <a:ln w="317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350403936"/>
        <c:crosses val="autoZero"/>
        <c:auto val="0"/>
        <c:lblOffset val="100"/>
        <c:baseTimeUnit val="days"/>
        <c:majorUnit val="1"/>
        <c:minorUnit val="1"/>
      </c:dateAx>
      <c:valAx>
        <c:axId val="350403936"/>
        <c:scaling>
          <c:orientation val="minMax"/>
          <c:max val="1.8"/>
        </c:scaling>
        <c:delete val="0"/>
        <c:axPos val="r"/>
        <c:numFmt formatCode="#,##0_);\(#,##0\)" sourceLinked="0"/>
        <c:majorTickMark val="none"/>
        <c:minorTickMark val="none"/>
        <c:tickLblPos val="none"/>
        <c:spPr>
          <a:ln>
            <a:noFill/>
          </a:ln>
        </c:spPr>
        <c:crossAx val="350403152"/>
        <c:crosses val="max"/>
        <c:crossBetween val="between"/>
      </c:valAx>
      <c:valAx>
        <c:axId val="350396488"/>
        <c:scaling>
          <c:orientation val="minMax"/>
          <c:max val="2"/>
        </c:scaling>
        <c:delete val="0"/>
        <c:axPos val="r"/>
        <c:numFmt formatCode="0.00%" sourceLinked="1"/>
        <c:majorTickMark val="none"/>
        <c:minorTickMark val="none"/>
        <c:tickLblPos val="none"/>
        <c:spPr>
          <a:ln>
            <a:noFill/>
          </a:ln>
        </c:spPr>
        <c:crossAx val="350396880"/>
        <c:crosses val="max"/>
        <c:crossBetween val="between"/>
      </c:valAx>
      <c:catAx>
        <c:axId val="350396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039648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0789949488954316E-2"/>
          <c:y val="0.94518011178130934"/>
          <c:w val="0.37605292453958683"/>
          <c:h val="3.9041043838889303E-2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375793451350504E-3"/>
          <c:y val="3.003003003003003E-2"/>
          <c:w val="0.51956357848885915"/>
          <c:h val="0.8619982051599772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zzz_Worksheet!$B$35</c:f>
              <c:strCache>
                <c:ptCount val="1"/>
                <c:pt idx="0">
                  <c:v>Passenger</c:v>
                </c:pt>
              </c:strCache>
            </c:strRef>
          </c:tx>
          <c:spPr>
            <a:solidFill>
              <a:srgbClr val="296CB5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249-4D64-882E-27608977DD49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249-4D64-882E-27608977DD4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249-4D64-882E-27608977DD49}"/>
                </c:ex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zzz_Worksheet!$B$40:$B$46</c:f>
              <c:numCache>
                <c:formatCode>#,##0.0;\(#,##0.0\);\-</c:formatCode>
                <c:ptCount val="7"/>
                <c:pt idx="0">
                  <c:v>0</c:v>
                </c:pt>
                <c:pt idx="1">
                  <c:v>0</c:v>
                </c:pt>
                <c:pt idx="2">
                  <c:v>35</c:v>
                </c:pt>
                <c:pt idx="3">
                  <c:v>35</c:v>
                </c:pt>
                <c:pt idx="4" formatCode="General">
                  <c:v>36</c:v>
                </c:pt>
                <c:pt idx="5" formatCode="General">
                  <c:v>36</c:v>
                </c:pt>
                <c:pt idx="6" formatCode="General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249-4D64-882E-27608977DD49}"/>
            </c:ext>
          </c:extLst>
        </c:ser>
        <c:ser>
          <c:idx val="1"/>
          <c:order val="1"/>
          <c:tx>
            <c:strRef>
              <c:f>zzz_Worksheet!$C$35</c:f>
              <c:strCache>
                <c:ptCount val="1"/>
                <c:pt idx="0">
                  <c:v>Cruise</c:v>
                </c:pt>
              </c:strCache>
            </c:strRef>
          </c:tx>
          <c:spPr>
            <a:solidFill>
              <a:srgbClr val="94C3E0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9249-4D64-882E-27608977DD49}"/>
              </c:ext>
            </c:extLst>
          </c:dPt>
          <c:dLbls>
            <c:numFmt formatCode="#,##0" sourceLinked="0"/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zzz_Worksheet!$C$40:$C$46</c:f>
              <c:numCache>
                <c:formatCode>#,##0.0;\(#,##0.0\);\-</c:formatCode>
                <c:ptCount val="7"/>
                <c:pt idx="0">
                  <c:v>26</c:v>
                </c:pt>
                <c:pt idx="1">
                  <c:v>28</c:v>
                </c:pt>
                <c:pt idx="2">
                  <c:v>29</c:v>
                </c:pt>
                <c:pt idx="3">
                  <c:v>30</c:v>
                </c:pt>
                <c:pt idx="4" formatCode="General">
                  <c:v>52</c:v>
                </c:pt>
                <c:pt idx="5" formatCode="General">
                  <c:v>76</c:v>
                </c:pt>
                <c:pt idx="6" formatCode="General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249-4D64-882E-27608977DD49}"/>
            </c:ext>
          </c:extLst>
        </c:ser>
        <c:ser>
          <c:idx val="2"/>
          <c:order val="2"/>
          <c:tx>
            <c:strRef>
              <c:f>zzz_Worksheet!$D$35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numFmt formatCode="#,##0_);\(#,##0\);\-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zzz_Worksheet!$A$40:$A$46</c:f>
              <c:strCache>
                <c:ptCount val="7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</c:strCache>
            </c:strRef>
          </c:cat>
          <c:val>
            <c:numRef>
              <c:f>zzz_Worksheet!$D$40:$D$46</c:f>
              <c:numCache>
                <c:formatCode>#,##0.0;\(#,##0.0\);\-</c:formatCode>
                <c:ptCount val="7"/>
                <c:pt idx="0">
                  <c:v>26</c:v>
                </c:pt>
                <c:pt idx="1">
                  <c:v>28</c:v>
                </c:pt>
                <c:pt idx="2">
                  <c:v>64</c:v>
                </c:pt>
                <c:pt idx="3">
                  <c:v>65</c:v>
                </c:pt>
                <c:pt idx="4">
                  <c:v>88</c:v>
                </c:pt>
                <c:pt idx="5">
                  <c:v>112</c:v>
                </c:pt>
                <c:pt idx="6">
                  <c:v>137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249-4D64-882E-27608977DD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350398840"/>
        <c:axId val="350397664"/>
      </c:barChart>
      <c:dateAx>
        <c:axId val="350398840"/>
        <c:scaling>
          <c:orientation val="minMax"/>
        </c:scaling>
        <c:delete val="0"/>
        <c:axPos val="b"/>
        <c:numFmt formatCode="[&lt;2015]0\A;0&quot;E&quot;" sourceLinked="0"/>
        <c:majorTickMark val="none"/>
        <c:minorTickMark val="none"/>
        <c:tickLblPos val="low"/>
        <c:spPr>
          <a:ln w="317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350397664"/>
        <c:crosses val="autoZero"/>
        <c:auto val="0"/>
        <c:lblOffset val="100"/>
        <c:baseTimeUnit val="days"/>
        <c:majorUnit val="1"/>
        <c:minorUnit val="1"/>
      </c:dateAx>
      <c:valAx>
        <c:axId val="350397664"/>
        <c:scaling>
          <c:orientation val="minMax"/>
          <c:max val="150"/>
          <c:min val="0"/>
        </c:scaling>
        <c:delete val="0"/>
        <c:axPos val="l"/>
        <c:numFmt formatCode="#,##0_);\(#,##0\)" sourceLinked="0"/>
        <c:majorTickMark val="none"/>
        <c:minorTickMark val="none"/>
        <c:tickLblPos val="none"/>
        <c:spPr>
          <a:ln>
            <a:noFill/>
          </a:ln>
        </c:spPr>
        <c:crossAx val="3503988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160467973418212E-3"/>
          <c:y val="0.93787079592518752"/>
          <c:w val="0.27463887492786804"/>
          <c:h val="4.4246514518303241E-2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521933879385178E-4"/>
          <c:y val="5.1191517605467571E-2"/>
          <c:w val="0.99982478066120617"/>
          <c:h val="0.713867482025177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zzz_Worksheet!$B$1</c:f>
              <c:strCache>
                <c:ptCount val="1"/>
                <c:pt idx="0">
                  <c:v>Container</c:v>
                </c:pt>
              </c:strCache>
            </c:strRef>
          </c:tx>
          <c:spPr>
            <a:solidFill>
              <a:srgbClr val="296CB5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3AF-4A61-90FD-34611A71F5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zzz_Worksheet!$B$2:$B$21</c:f>
              <c:numCache>
                <c:formatCode>#,##0_);\(#,##0\)</c:formatCode>
                <c:ptCount val="20"/>
                <c:pt idx="0">
                  <c:v>31.7</c:v>
                </c:pt>
                <c:pt idx="1">
                  <c:v>33</c:v>
                </c:pt>
                <c:pt idx="2">
                  <c:v>37.700000000000003</c:v>
                </c:pt>
                <c:pt idx="3">
                  <c:v>39.5</c:v>
                </c:pt>
                <c:pt idx="4">
                  <c:v>42</c:v>
                </c:pt>
                <c:pt idx="5">
                  <c:v>46</c:v>
                </c:pt>
                <c:pt idx="6">
                  <c:v>53.8</c:v>
                </c:pt>
                <c:pt idx="7">
                  <c:v>60.1</c:v>
                </c:pt>
                <c:pt idx="8">
                  <c:v>65.900000000000006</c:v>
                </c:pt>
                <c:pt idx="9">
                  <c:v>72.2</c:v>
                </c:pt>
                <c:pt idx="10">
                  <c:v>79.2</c:v>
                </c:pt>
                <c:pt idx="11">
                  <c:v>84.9</c:v>
                </c:pt>
                <c:pt idx="12">
                  <c:v>93.3</c:v>
                </c:pt>
                <c:pt idx="13">
                  <c:v>101.3</c:v>
                </c:pt>
                <c:pt idx="14">
                  <c:v>108.5</c:v>
                </c:pt>
                <c:pt idx="15">
                  <c:v>116.5</c:v>
                </c:pt>
                <c:pt idx="16">
                  <c:v>152.19999999999999</c:v>
                </c:pt>
                <c:pt idx="17">
                  <c:v>197.4</c:v>
                </c:pt>
                <c:pt idx="18">
                  <c:v>212.7</c:v>
                </c:pt>
                <c:pt idx="19">
                  <c:v>229.1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AF-4A61-90FD-34611A71F521}"/>
            </c:ext>
          </c:extLst>
        </c:ser>
        <c:ser>
          <c:idx val="1"/>
          <c:order val="1"/>
          <c:tx>
            <c:strRef>
              <c:f>zzz_Worksheet!$C$1</c:f>
              <c:strCache>
                <c:ptCount val="1"/>
                <c:pt idx="0">
                  <c:v>Cargo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C3AF-4A61-90FD-34611A71F521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zzz_Worksheet!$C$2:$C$21</c:f>
              <c:numCache>
                <c:formatCode>#,##0_);\(#,##0\)</c:formatCode>
                <c:ptCount val="20"/>
                <c:pt idx="0">
                  <c:v>17.5</c:v>
                </c:pt>
                <c:pt idx="1">
                  <c:v>16.899999999999999</c:v>
                </c:pt>
                <c:pt idx="2">
                  <c:v>19.600000000000001</c:v>
                </c:pt>
                <c:pt idx="3">
                  <c:v>22.6</c:v>
                </c:pt>
                <c:pt idx="4">
                  <c:v>23.5</c:v>
                </c:pt>
                <c:pt idx="5">
                  <c:v>24.4</c:v>
                </c:pt>
                <c:pt idx="6">
                  <c:v>25.7</c:v>
                </c:pt>
                <c:pt idx="7">
                  <c:v>28.5</c:v>
                </c:pt>
                <c:pt idx="8">
                  <c:v>29.6</c:v>
                </c:pt>
                <c:pt idx="9">
                  <c:v>30.8</c:v>
                </c:pt>
                <c:pt idx="10">
                  <c:v>32</c:v>
                </c:pt>
                <c:pt idx="11">
                  <c:v>33.299999999999997</c:v>
                </c:pt>
                <c:pt idx="12">
                  <c:v>34.6</c:v>
                </c:pt>
                <c:pt idx="13">
                  <c:v>36</c:v>
                </c:pt>
                <c:pt idx="14">
                  <c:v>37.1</c:v>
                </c:pt>
                <c:pt idx="15">
                  <c:v>39.9</c:v>
                </c:pt>
                <c:pt idx="16">
                  <c:v>52.7</c:v>
                </c:pt>
                <c:pt idx="17">
                  <c:v>65</c:v>
                </c:pt>
                <c:pt idx="18">
                  <c:v>70.900000000000006</c:v>
                </c:pt>
                <c:pt idx="19">
                  <c:v>76.599999999999994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3AF-4A61-90FD-34611A71F521}"/>
            </c:ext>
          </c:extLst>
        </c:ser>
        <c:ser>
          <c:idx val="2"/>
          <c:order val="2"/>
          <c:tx>
            <c:strRef>
              <c:f>zzz_Worksheet!$D$1</c:f>
              <c:strCache>
                <c:ptCount val="1"/>
                <c:pt idx="0">
                  <c:v>Passenger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79374004223489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453462513409765E-3"/>
                  <c:y val="-3.76448240694773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0"/>
                  <c:y val="-3.21412521385763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3AF-4A61-90FD-34611A71F52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>
                        <a:lumMod val="65000"/>
                      </a:schemeClr>
                    </a:solidFill>
                  </a:defRPr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zzz_Worksheet!$D$2:$D$21</c:f>
              <c:numCache>
                <c:formatCode>#,##0_);\(#,##0\)</c:formatCode>
                <c:ptCount val="20"/>
                <c:pt idx="0">
                  <c:v>1</c:v>
                </c:pt>
                <c:pt idx="1">
                  <c:v>1</c:v>
                </c:pt>
                <c:pt idx="2">
                  <c:v>0.7</c:v>
                </c:pt>
                <c:pt idx="3">
                  <c:v>0.9</c:v>
                </c:pt>
                <c:pt idx="4">
                  <c:v>1.1000000000000001</c:v>
                </c:pt>
                <c:pt idx="5">
                  <c:v>1.4</c:v>
                </c:pt>
                <c:pt idx="6">
                  <c:v>1.7</c:v>
                </c:pt>
                <c:pt idx="7">
                  <c:v>3</c:v>
                </c:pt>
                <c:pt idx="8">
                  <c:v>2.5</c:v>
                </c:pt>
                <c:pt idx="9">
                  <c:v>3.7</c:v>
                </c:pt>
                <c:pt idx="10">
                  <c:v>4.2</c:v>
                </c:pt>
                <c:pt idx="11">
                  <c:v>4.7</c:v>
                </c:pt>
                <c:pt idx="12">
                  <c:v>5.2</c:v>
                </c:pt>
                <c:pt idx="13">
                  <c:v>5.5</c:v>
                </c:pt>
                <c:pt idx="14">
                  <c:v>5.8</c:v>
                </c:pt>
                <c:pt idx="15">
                  <c:v>6.1</c:v>
                </c:pt>
                <c:pt idx="16">
                  <c:v>8</c:v>
                </c:pt>
                <c:pt idx="17">
                  <c:v>10</c:v>
                </c:pt>
                <c:pt idx="18">
                  <c:v>10.9</c:v>
                </c:pt>
                <c:pt idx="19">
                  <c:v>11.8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3AF-4A61-90FD-34611A71F521}"/>
            </c:ext>
          </c:extLst>
        </c:ser>
        <c:ser>
          <c:idx val="3"/>
          <c:order val="3"/>
          <c:tx>
            <c:strRef>
              <c:f>zzz_Worksheet!$E$1</c:f>
              <c:strCache>
                <c:ptCount val="1"/>
                <c:pt idx="0">
                  <c:v>Exploitation of Spaces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elete val="1"/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zzz_Worksheet!$E$2:$E$21</c:f>
              <c:numCache>
                <c:formatCode>#,##0_);\(#,##0\)</c:formatCode>
                <c:ptCount val="20"/>
                <c:pt idx="0">
                  <c:v>0.45423383000000001</c:v>
                </c:pt>
                <c:pt idx="1">
                  <c:v>1.3</c:v>
                </c:pt>
                <c:pt idx="2">
                  <c:v>1.3</c:v>
                </c:pt>
                <c:pt idx="3">
                  <c:v>1.4</c:v>
                </c:pt>
                <c:pt idx="4">
                  <c:v>1.4</c:v>
                </c:pt>
                <c:pt idx="5">
                  <c:v>1.4</c:v>
                </c:pt>
                <c:pt idx="6">
                  <c:v>1.4</c:v>
                </c:pt>
                <c:pt idx="7">
                  <c:v>0</c:v>
                </c:pt>
                <c:pt idx="8">
                  <c:v>1.4</c:v>
                </c:pt>
                <c:pt idx="9">
                  <c:v>1.5</c:v>
                </c:pt>
                <c:pt idx="10">
                  <c:v>1.6</c:v>
                </c:pt>
                <c:pt idx="11">
                  <c:v>2.7</c:v>
                </c:pt>
                <c:pt idx="12">
                  <c:v>3</c:v>
                </c:pt>
                <c:pt idx="13">
                  <c:v>3.3</c:v>
                </c:pt>
                <c:pt idx="14">
                  <c:v>3.6</c:v>
                </c:pt>
                <c:pt idx="15">
                  <c:v>3.7</c:v>
                </c:pt>
                <c:pt idx="16">
                  <c:v>3.9</c:v>
                </c:pt>
                <c:pt idx="17">
                  <c:v>4.3</c:v>
                </c:pt>
                <c:pt idx="18">
                  <c:v>4.5999999999999996</c:v>
                </c:pt>
                <c:pt idx="19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3AF-4A61-90FD-34611A71F521}"/>
            </c:ext>
          </c:extLst>
        </c:ser>
        <c:ser>
          <c:idx val="4"/>
          <c:order val="4"/>
          <c:tx>
            <c:strRef>
              <c:f>zzz_Worksheet!$F$1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0"/>
                  <c:y val="-4.97737556561085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4.767083248999139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5.8387850387136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4.073868422974252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6.8187442936584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5.66603266955583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3.46264358662342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9328792698746492E-17"/>
                  <c:y val="-4.71792846140614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4.861325179748227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2.7190977866623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1.19926900018769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2.81182047671812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"/>
                  <c:y val="1.261459853084524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"/>
                  <c:y val="1.145997560393493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9.8657585397492984E-17"/>
                  <c:y val="3.298418568453800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9.8657585397492984E-17"/>
                  <c:y val="6.930187949676867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"/>
                  <c:y val="0.1458000591033637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-1.7825308166389458E-3"/>
                  <c:y val="6.255400043028816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C3AF-4A61-90FD-34611A71F521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9.0816168604300723E-4"/>
                  <c:y val="2.309049822763420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C3AF-4A61-90FD-34611A71F52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zzz_Worksheet!$F$2:$F$21</c:f>
              <c:numCache>
                <c:formatCode>#,##0_);\(#,##0\)</c:formatCode>
                <c:ptCount val="20"/>
                <c:pt idx="0">
                  <c:v>50.654233830000003</c:v>
                </c:pt>
                <c:pt idx="1">
                  <c:v>52.199999999999996</c:v>
                </c:pt>
                <c:pt idx="2">
                  <c:v>59.300000000000004</c:v>
                </c:pt>
                <c:pt idx="3">
                  <c:v>64.400000000000006</c:v>
                </c:pt>
                <c:pt idx="4">
                  <c:v>68</c:v>
                </c:pt>
                <c:pt idx="5">
                  <c:v>73.200000000000017</c:v>
                </c:pt>
                <c:pt idx="6">
                  <c:v>82.600000000000009</c:v>
                </c:pt>
                <c:pt idx="7">
                  <c:v>91.6</c:v>
                </c:pt>
                <c:pt idx="8">
                  <c:v>99.4</c:v>
                </c:pt>
                <c:pt idx="9">
                  <c:v>108.2</c:v>
                </c:pt>
                <c:pt idx="10">
                  <c:v>117</c:v>
                </c:pt>
                <c:pt idx="11">
                  <c:v>125.60000000000001</c:v>
                </c:pt>
                <c:pt idx="12">
                  <c:v>136.1</c:v>
                </c:pt>
                <c:pt idx="13">
                  <c:v>146.10000000000002</c:v>
                </c:pt>
                <c:pt idx="14">
                  <c:v>155</c:v>
                </c:pt>
                <c:pt idx="15">
                  <c:v>166.2</c:v>
                </c:pt>
                <c:pt idx="16">
                  <c:v>216.79999999999998</c:v>
                </c:pt>
                <c:pt idx="17">
                  <c:v>276.7</c:v>
                </c:pt>
                <c:pt idx="18">
                  <c:v>299.10000000000002</c:v>
                </c:pt>
                <c:pt idx="19">
                  <c:v>322.5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C3AF-4A61-90FD-34611A71F521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51280064"/>
        <c:axId val="351274184"/>
      </c:barChart>
      <c:catAx>
        <c:axId val="351280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317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351274184"/>
        <c:crosses val="autoZero"/>
        <c:auto val="0"/>
        <c:lblAlgn val="ctr"/>
        <c:lblOffset val="100"/>
        <c:tickLblSkip val="1"/>
        <c:tickMarkSkip val="1"/>
        <c:noMultiLvlLbl val="1"/>
      </c:catAx>
      <c:valAx>
        <c:axId val="351274184"/>
        <c:scaling>
          <c:orientation val="minMax"/>
          <c:max val="350"/>
          <c:min val="0"/>
        </c:scaling>
        <c:delete val="0"/>
        <c:axPos val="l"/>
        <c:numFmt formatCode="#,##0_);\(#,##0\)" sourceLinked="0"/>
        <c:majorTickMark val="none"/>
        <c:minorTickMark val="none"/>
        <c:tickLblPos val="none"/>
        <c:spPr>
          <a:ln>
            <a:noFill/>
          </a:ln>
        </c:spPr>
        <c:crossAx val="351280064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3.2245091088778889E-3"/>
          <c:y val="0.88117371635188158"/>
          <c:w val="0.42391065255059235"/>
          <c:h val="0.10471858189826347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7521933879385178E-4"/>
          <c:y val="5.1191517605467571E-2"/>
          <c:w val="0.99982478066120617"/>
          <c:h val="0.62922127152604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zzz_Worksheet!$C$1</c:f>
              <c:strCache>
                <c:ptCount val="1"/>
                <c:pt idx="0">
                  <c:v>Container</c:v>
                </c:pt>
              </c:strCache>
            </c:strRef>
          </c:tx>
          <c:spPr>
            <a:solidFill>
              <a:srgbClr val="296CB5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B8F-4A9A-A830-EB7B6A93F6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zzz_Worksheet!$C$2:$C$21</c:f>
              <c:numCache>
                <c:formatCode>#,##0_);\(#,##0\)</c:formatCode>
                <c:ptCount val="20"/>
                <c:pt idx="0">
                  <c:v>19</c:v>
                </c:pt>
                <c:pt idx="1">
                  <c:v>20.3</c:v>
                </c:pt>
                <c:pt idx="2">
                  <c:v>21.1</c:v>
                </c:pt>
                <c:pt idx="3">
                  <c:v>22.4</c:v>
                </c:pt>
                <c:pt idx="4">
                  <c:v>24.3</c:v>
                </c:pt>
                <c:pt idx="5">
                  <c:v>26.6</c:v>
                </c:pt>
                <c:pt idx="6">
                  <c:v>32.200000000000003</c:v>
                </c:pt>
                <c:pt idx="7">
                  <c:v>38.200000000000003</c:v>
                </c:pt>
                <c:pt idx="8">
                  <c:v>42.7</c:v>
                </c:pt>
                <c:pt idx="9">
                  <c:v>48.2</c:v>
                </c:pt>
                <c:pt idx="10">
                  <c:v>54.4</c:v>
                </c:pt>
                <c:pt idx="11">
                  <c:v>58.7</c:v>
                </c:pt>
                <c:pt idx="12">
                  <c:v>65.3</c:v>
                </c:pt>
                <c:pt idx="13">
                  <c:v>72.400000000000006</c:v>
                </c:pt>
                <c:pt idx="14">
                  <c:v>78.7</c:v>
                </c:pt>
                <c:pt idx="15">
                  <c:v>84.8</c:v>
                </c:pt>
                <c:pt idx="16">
                  <c:v>113.3</c:v>
                </c:pt>
                <c:pt idx="17">
                  <c:v>148.6</c:v>
                </c:pt>
                <c:pt idx="18">
                  <c:v>159.19999999999999</c:v>
                </c:pt>
                <c:pt idx="19">
                  <c:v>170.4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B8F-4A9A-A830-EB7B6A93F6E9}"/>
            </c:ext>
          </c:extLst>
        </c:ser>
        <c:ser>
          <c:idx val="1"/>
          <c:order val="1"/>
          <c:tx>
            <c:strRef>
              <c:f>zzz_Worksheet!$D$1</c:f>
              <c:strCache>
                <c:ptCount val="1"/>
                <c:pt idx="0">
                  <c:v>Cargo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</c:spPr>
          <c:invertIfNegative val="0"/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B8F-4A9A-A830-EB7B6A93F6E9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zzz_Worksheet!$D$2:$D$21</c:f>
              <c:numCache>
                <c:formatCode>#,##0_);\(#,##0\)</c:formatCode>
                <c:ptCount val="20"/>
                <c:pt idx="0">
                  <c:v>7.2</c:v>
                </c:pt>
                <c:pt idx="1">
                  <c:v>6</c:v>
                </c:pt>
                <c:pt idx="2">
                  <c:v>6.9</c:v>
                </c:pt>
                <c:pt idx="3">
                  <c:v>8.6</c:v>
                </c:pt>
                <c:pt idx="4">
                  <c:v>9.1</c:v>
                </c:pt>
                <c:pt idx="5">
                  <c:v>9.5</c:v>
                </c:pt>
                <c:pt idx="6">
                  <c:v>9.9</c:v>
                </c:pt>
                <c:pt idx="7">
                  <c:v>10.3</c:v>
                </c:pt>
                <c:pt idx="8">
                  <c:v>11.6</c:v>
                </c:pt>
                <c:pt idx="9">
                  <c:v>12.9</c:v>
                </c:pt>
                <c:pt idx="10">
                  <c:v>14.2</c:v>
                </c:pt>
                <c:pt idx="11">
                  <c:v>15.4</c:v>
                </c:pt>
                <c:pt idx="12">
                  <c:v>16.8</c:v>
                </c:pt>
                <c:pt idx="13">
                  <c:v>18.2</c:v>
                </c:pt>
                <c:pt idx="14">
                  <c:v>17.899999999999999</c:v>
                </c:pt>
                <c:pt idx="15">
                  <c:v>19.600000000000001</c:v>
                </c:pt>
                <c:pt idx="16">
                  <c:v>27.4</c:v>
                </c:pt>
                <c:pt idx="17">
                  <c:v>35.200000000000003</c:v>
                </c:pt>
                <c:pt idx="18">
                  <c:v>38.299999999999997</c:v>
                </c:pt>
                <c:pt idx="19">
                  <c:v>41.9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B8F-4A9A-A830-EB7B6A93F6E9}"/>
            </c:ext>
          </c:extLst>
        </c:ser>
        <c:ser>
          <c:idx val="2"/>
          <c:order val="2"/>
          <c:tx>
            <c:strRef>
              <c:f>zzz_Worksheet!$E$1</c:f>
              <c:strCache>
                <c:ptCount val="1"/>
                <c:pt idx="0">
                  <c:v>Passenger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delete val="1"/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zzz_Worksheet!$E$2:$E$21</c:f>
              <c:numCache>
                <c:formatCode>#,##0_);\(#,##0\)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1.3</c:v>
                </c:pt>
                <c:pt idx="10">
                  <c:v>1.8</c:v>
                </c:pt>
                <c:pt idx="11">
                  <c:v>1.9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2.5</c:v>
                </c:pt>
                <c:pt idx="15">
                  <c:v>2.7</c:v>
                </c:pt>
                <c:pt idx="16">
                  <c:v>3.6</c:v>
                </c:pt>
                <c:pt idx="17">
                  <c:v>4.5999999999999996</c:v>
                </c:pt>
                <c:pt idx="18">
                  <c:v>5.0999999999999996</c:v>
                </c:pt>
                <c:pt idx="19">
                  <c:v>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B8F-4A9A-A830-EB7B6A93F6E9}"/>
            </c:ext>
          </c:extLst>
        </c:ser>
        <c:ser>
          <c:idx val="3"/>
          <c:order val="3"/>
          <c:tx>
            <c:strRef>
              <c:f>zzz_Worksheet!$F$1</c:f>
              <c:strCache>
                <c:ptCount val="1"/>
                <c:pt idx="0">
                  <c:v>Exploitation of Spaces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delete val="1"/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zzz_Worksheet!$F$2:$F$21</c:f>
              <c:numCache>
                <c:formatCode>#,##0_);\(#,##0\)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4.9999999999997158E-2</c:v>
                </c:pt>
                <c:pt idx="9">
                  <c:v>0</c:v>
                </c:pt>
                <c:pt idx="10">
                  <c:v>0</c:v>
                </c:pt>
                <c:pt idx="11">
                  <c:v>0.59999999999999432</c:v>
                </c:pt>
                <c:pt idx="12">
                  <c:v>0.70000000000000284</c:v>
                </c:pt>
                <c:pt idx="13">
                  <c:v>0.79999999999999716</c:v>
                </c:pt>
                <c:pt idx="14">
                  <c:v>0.95000000000000284</c:v>
                </c:pt>
                <c:pt idx="15">
                  <c:v>0.89999999999999858</c:v>
                </c:pt>
                <c:pt idx="16">
                  <c:v>0.90000000000000568</c:v>
                </c:pt>
                <c:pt idx="17">
                  <c:v>0.89999999999999147</c:v>
                </c:pt>
                <c:pt idx="18">
                  <c:v>0.95000000000000284</c:v>
                </c:pt>
                <c:pt idx="19">
                  <c:v>1.0499999999999972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B8F-4A9A-A830-EB7B6A93F6E9}"/>
            </c:ext>
          </c:extLst>
        </c:ser>
        <c:ser>
          <c:idx val="5"/>
          <c:order val="4"/>
          <c:tx>
            <c:strRef>
              <c:f>zzz_Worksheet!$H$1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0"/>
                  <c:y val="-8.24932247059167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8.28527641947108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7.584153537141974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6.77516880817461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6.55042530890747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5.750418627569705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4.13244916963498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9328792698746492E-17"/>
                  <c:y val="-2.487545568811515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3.55714422920329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"/>
                  <c:y val="-1.867308631870816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-2.23578440993347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5.369290066103485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"/>
                  <c:y val="1.28778609697127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0"/>
                  <c:y val="1.018152359556192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9.8657585397492984E-17"/>
                  <c:y val="1.072104162055847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9.8657585397492984E-17"/>
                  <c:y val="1.25187390645291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0"/>
                  <c:y val="6.186709984006547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0"/>
                  <c:y val="8.559837643492168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layout>
                <c:manualLayout>
                  <c:x val="-4.0810601836937894E-3"/>
                  <c:y val="9.46737210457963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7B8F-4A9A-A830-EB7B6A93F6E9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layout>
                <c:manualLayout>
                  <c:x val="-2.3422796034173491E-3"/>
                  <c:y val="0.1055972907175339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7B8F-4A9A-A830-EB7B6A93F6E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zzz_Worksheet!$A$2:$A$21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zzz_Worksheet!$I$2:$I$21</c:f>
              <c:numCache>
                <c:formatCode>#,##0_);\(#,##0\)</c:formatCode>
                <c:ptCount val="20"/>
                <c:pt idx="0">
                  <c:v>26.8</c:v>
                </c:pt>
                <c:pt idx="1">
                  <c:v>26.4</c:v>
                </c:pt>
                <c:pt idx="2">
                  <c:v>28.3</c:v>
                </c:pt>
                <c:pt idx="3">
                  <c:v>31.4</c:v>
                </c:pt>
                <c:pt idx="4">
                  <c:v>33.9</c:v>
                </c:pt>
                <c:pt idx="5">
                  <c:v>36.9</c:v>
                </c:pt>
                <c:pt idx="6">
                  <c:v>43.1</c:v>
                </c:pt>
                <c:pt idx="7">
                  <c:v>49.6</c:v>
                </c:pt>
                <c:pt idx="8">
                  <c:v>55.4</c:v>
                </c:pt>
                <c:pt idx="9">
                  <c:v>62.4</c:v>
                </c:pt>
                <c:pt idx="10">
                  <c:v>70.099999999999994</c:v>
                </c:pt>
                <c:pt idx="11">
                  <c:v>77.2</c:v>
                </c:pt>
                <c:pt idx="12">
                  <c:v>85.7</c:v>
                </c:pt>
                <c:pt idx="13">
                  <c:v>94.5</c:v>
                </c:pt>
                <c:pt idx="14">
                  <c:v>101</c:v>
                </c:pt>
                <c:pt idx="15">
                  <c:v>108.9</c:v>
                </c:pt>
                <c:pt idx="16">
                  <c:v>146.1</c:v>
                </c:pt>
                <c:pt idx="17">
                  <c:v>190.2</c:v>
                </c:pt>
                <c:pt idx="18">
                  <c:v>204.5</c:v>
                </c:pt>
                <c:pt idx="19">
                  <c:v>219.9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7B8F-4A9A-A830-EB7B6A93F6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51273792"/>
        <c:axId val="351276928"/>
      </c:barChart>
      <c:lineChart>
        <c:grouping val="standard"/>
        <c:varyColors val="0"/>
        <c:ser>
          <c:idx val="6"/>
          <c:order val="5"/>
          <c:tx>
            <c:strRef>
              <c:f>zzz_Worksheet!$C$24</c:f>
              <c:strCache>
                <c:ptCount val="1"/>
                <c:pt idx="0">
                  <c:v>EBITDA Margin</c:v>
                </c:pt>
              </c:strCache>
            </c:strRef>
          </c:tx>
          <c:marker>
            <c:symbol val="diamond"/>
            <c:size val="4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zzz_Worksheet!$A$2:$A$22</c:f>
              <c:strCache>
                <c:ptCount val="20"/>
                <c:pt idx="0">
                  <c:v>2015A</c:v>
                </c:pt>
                <c:pt idx="1">
                  <c:v>2016E</c:v>
                </c:pt>
                <c:pt idx="2">
                  <c:v>2017E</c:v>
                </c:pt>
                <c:pt idx="3">
                  <c:v>2018E</c:v>
                </c:pt>
                <c:pt idx="4">
                  <c:v>2019E</c:v>
                </c:pt>
                <c:pt idx="5">
                  <c:v>2020E</c:v>
                </c:pt>
                <c:pt idx="6">
                  <c:v>2021E</c:v>
                </c:pt>
                <c:pt idx="7">
                  <c:v>2022E</c:v>
                </c:pt>
                <c:pt idx="8">
                  <c:v>2023E</c:v>
                </c:pt>
                <c:pt idx="9">
                  <c:v>2024E</c:v>
                </c:pt>
                <c:pt idx="10">
                  <c:v>2025E</c:v>
                </c:pt>
                <c:pt idx="11">
                  <c:v>2026E</c:v>
                </c:pt>
                <c:pt idx="12">
                  <c:v>2027E</c:v>
                </c:pt>
                <c:pt idx="13">
                  <c:v>2028E</c:v>
                </c:pt>
                <c:pt idx="14">
                  <c:v>2029E</c:v>
                </c:pt>
                <c:pt idx="15">
                  <c:v>2030E</c:v>
                </c:pt>
                <c:pt idx="16">
                  <c:v>2035E</c:v>
                </c:pt>
                <c:pt idx="17">
                  <c:v>2040E</c:v>
                </c:pt>
                <c:pt idx="18">
                  <c:v>2045E</c:v>
                </c:pt>
                <c:pt idx="19">
                  <c:v>2050E</c:v>
                </c:pt>
              </c:strCache>
            </c:strRef>
          </c:cat>
          <c:val>
            <c:numRef>
              <c:f>zzz_Worksheet!$C$25:$C$44</c:f>
              <c:numCache>
                <c:formatCode>0%</c:formatCode>
                <c:ptCount val="20"/>
                <c:pt idx="0">
                  <c:v>0.53</c:v>
                </c:pt>
                <c:pt idx="1">
                  <c:v>0.51</c:v>
                </c:pt>
                <c:pt idx="2">
                  <c:v>0.48</c:v>
                </c:pt>
                <c:pt idx="3">
                  <c:v>0.49</c:v>
                </c:pt>
                <c:pt idx="4">
                  <c:v>0.5</c:v>
                </c:pt>
                <c:pt idx="5">
                  <c:v>0.5</c:v>
                </c:pt>
                <c:pt idx="6">
                  <c:v>0.52</c:v>
                </c:pt>
                <c:pt idx="7">
                  <c:v>0.54</c:v>
                </c:pt>
                <c:pt idx="8">
                  <c:v>0.56000000000000005</c:v>
                </c:pt>
                <c:pt idx="9">
                  <c:v>0.57999999999999996</c:v>
                </c:pt>
                <c:pt idx="10">
                  <c:v>0.6</c:v>
                </c:pt>
                <c:pt idx="11">
                  <c:v>0.61</c:v>
                </c:pt>
                <c:pt idx="12">
                  <c:v>0.63</c:v>
                </c:pt>
                <c:pt idx="13">
                  <c:v>0.65</c:v>
                </c:pt>
                <c:pt idx="14">
                  <c:v>0.65</c:v>
                </c:pt>
                <c:pt idx="15">
                  <c:v>0.66</c:v>
                </c:pt>
                <c:pt idx="16">
                  <c:v>0.67</c:v>
                </c:pt>
                <c:pt idx="17">
                  <c:v>0.69</c:v>
                </c:pt>
                <c:pt idx="18">
                  <c:v>0.68</c:v>
                </c:pt>
                <c:pt idx="19">
                  <c:v>0.68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B-7B8F-4A9A-A830-EB7B6A93F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1274576"/>
        <c:axId val="351278104"/>
      </c:lineChart>
      <c:catAx>
        <c:axId val="351273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3175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l-GR"/>
          </a:p>
        </c:txPr>
        <c:crossAx val="351276928"/>
        <c:crosses val="autoZero"/>
        <c:auto val="0"/>
        <c:lblAlgn val="ctr"/>
        <c:lblOffset val="100"/>
        <c:tickLblSkip val="1"/>
        <c:tickMarkSkip val="1"/>
        <c:noMultiLvlLbl val="1"/>
      </c:catAx>
      <c:valAx>
        <c:axId val="351276928"/>
        <c:scaling>
          <c:orientation val="minMax"/>
          <c:max val="350"/>
          <c:min val="0"/>
        </c:scaling>
        <c:delete val="0"/>
        <c:axPos val="l"/>
        <c:numFmt formatCode="#,##0_);\(#,##0\)" sourceLinked="0"/>
        <c:majorTickMark val="none"/>
        <c:minorTickMark val="none"/>
        <c:tickLblPos val="none"/>
        <c:spPr>
          <a:ln>
            <a:noFill/>
          </a:ln>
        </c:spPr>
        <c:crossAx val="351273792"/>
        <c:crosses val="autoZero"/>
        <c:crossBetween val="between"/>
        <c:majorUnit val="100"/>
      </c:valAx>
      <c:valAx>
        <c:axId val="351278104"/>
        <c:scaling>
          <c:orientation val="minMax"/>
          <c:max val="0.8"/>
          <c:min val="0"/>
        </c:scaling>
        <c:delete val="0"/>
        <c:axPos val="r"/>
        <c:numFmt formatCode="0%" sourceLinked="1"/>
        <c:majorTickMark val="none"/>
        <c:minorTickMark val="none"/>
        <c:tickLblPos val="none"/>
        <c:spPr>
          <a:ln>
            <a:noFill/>
          </a:ln>
        </c:spPr>
        <c:crossAx val="351274576"/>
        <c:crosses val="max"/>
        <c:crossBetween val="between"/>
      </c:valAx>
      <c:catAx>
        <c:axId val="351274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127810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9.1518491233493707E-3"/>
          <c:y val="0.87411986547695419"/>
          <c:w val="0.60700292215087603"/>
          <c:h val="0.10471858189826347"/>
        </c:manualLayout>
      </c:layout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800" b="0" i="0" u="none" strike="noStrike" baseline="0">
          <a:solidFill>
            <a:srgbClr val="000005"/>
          </a:solidFill>
          <a:latin typeface="Arial"/>
          <a:ea typeface="Arial"/>
          <a:cs typeface="Arial"/>
        </a:defRPr>
      </a:pPr>
      <a:endParaRPr lang="el-G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1639459701684"/>
          <c:y val="0.12460367450978084"/>
          <c:w val="0.43653241896592193"/>
          <c:h val="0.77072989821808058"/>
        </c:manualLayout>
      </c:layout>
      <c:pieChart>
        <c:varyColors val="1"/>
        <c:ser>
          <c:idx val="2"/>
          <c:order val="0"/>
          <c:tx>
            <c:strRef>
              <c:f>Sheet1!$A$6</c:f>
              <c:strCache>
                <c:ptCount val="1"/>
                <c:pt idx="0">
                  <c:v>2015F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D38-4B27-9B1B-19740F84211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D38-4B27-9B1B-19740F842110}"/>
              </c:ext>
            </c:extLst>
          </c:dPt>
          <c:dPt>
            <c:idx val="2"/>
            <c:bubble3D val="0"/>
            <c:spPr>
              <a:solidFill>
                <a:srgbClr val="296CB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D38-4B27-9B1B-19740F842110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D38-4B27-9B1B-19740F842110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D38-4B27-9B1B-19740F84211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D38-4B27-9B1B-19740F84211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9060906258668892E-2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D38-4B27-9B1B-19740F84211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D38-4B27-9B1B-19740F84211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Container</c:v>
                </c:pt>
                <c:pt idx="1">
                  <c:v>Cargo/Dry Bulk</c:v>
                </c:pt>
                <c:pt idx="2">
                  <c:v>Passenger</c:v>
                </c:pt>
                <c:pt idx="3">
                  <c:v>Other Income</c:v>
                </c:pt>
              </c:strCache>
            </c:strRef>
          </c:cat>
          <c:val>
            <c:numRef>
              <c:f>Sheet1!$B$6:$E$6</c:f>
              <c:numCache>
                <c:formatCode>#,##0.0</c:formatCode>
                <c:ptCount val="4"/>
                <c:pt idx="0">
                  <c:v>31700000</c:v>
                </c:pt>
                <c:pt idx="1">
                  <c:v>17500000</c:v>
                </c:pt>
                <c:pt idx="2">
                  <c:v>300000</c:v>
                </c:pt>
                <c:pt idx="3">
                  <c:v>1300000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D38-4B27-9B1B-19740F8421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800"/>
      </a:pPr>
      <a:endParaRPr lang="el-G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45085141796299"/>
          <c:y val="0.11595721509598347"/>
          <c:w val="0.4619962710453876"/>
          <c:h val="0.81568819058944031"/>
        </c:manualLayout>
      </c:layout>
      <c:pieChart>
        <c:varyColors val="1"/>
        <c:ser>
          <c:idx val="2"/>
          <c:order val="0"/>
          <c:tx>
            <c:strRef>
              <c:f>Sheet1!$A$6</c:f>
              <c:strCache>
                <c:ptCount val="1"/>
                <c:pt idx="0">
                  <c:v>2015F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8BD-4402-8F64-B88BDBF3BB9E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8BD-4402-8F64-B88BDBF3BB9E}"/>
              </c:ext>
            </c:extLst>
          </c:dPt>
          <c:dPt>
            <c:idx val="3"/>
            <c:bubble3D val="0"/>
            <c:spPr>
              <a:solidFill>
                <a:srgbClr val="296CB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8BD-4402-8F64-B88BDBF3BB9E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8BD-4402-8F64-B88BDBF3BB9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8BD-4402-8F64-B88BDBF3BB9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8BD-4402-8F64-B88BDBF3BB9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4693761602970359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8BD-4402-8F64-B88BDBF3BB9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Container</c:v>
                </c:pt>
                <c:pt idx="1">
                  <c:v>Cargo/Dry Bulk</c:v>
                </c:pt>
                <c:pt idx="2">
                  <c:v>Coastal/Cruise</c:v>
                </c:pt>
                <c:pt idx="3">
                  <c:v>Exploitation of Spaces</c:v>
                </c:pt>
              </c:strCache>
            </c:strRef>
          </c:cat>
          <c:val>
            <c:numRef>
              <c:f>Sheet1!$B$6:$E$6</c:f>
              <c:numCache>
                <c:formatCode>#,##0.0</c:formatCode>
                <c:ptCount val="4"/>
                <c:pt idx="0">
                  <c:v>31700000</c:v>
                </c:pt>
                <c:pt idx="1">
                  <c:v>17500000</c:v>
                </c:pt>
                <c:pt idx="2">
                  <c:v>300000</c:v>
                </c:pt>
                <c:pt idx="3">
                  <c:v>1300000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8BD-4402-8F64-B88BDBF3BB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800"/>
      </a:pPr>
      <a:endParaRPr lang="el-G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934465456775167E-2"/>
          <c:y val="0"/>
          <c:w val="0.98106553454322487"/>
          <c:h val="0.8489192584334038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Imports/Exports</c:v>
                </c:pt>
              </c:strCache>
            </c:strRef>
          </c:tx>
          <c:spPr>
            <a:solidFill>
              <a:srgbClr val="296CB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Sheet1!$B$3:$B$6</c:f>
              <c:numCache>
                <c:formatCode>#,##0_);\(#,##0\)</c:formatCode>
                <c:ptCount val="4"/>
                <c:pt idx="0">
                  <c:v>282810</c:v>
                </c:pt>
                <c:pt idx="1">
                  <c:v>286481</c:v>
                </c:pt>
                <c:pt idx="2">
                  <c:v>306824</c:v>
                </c:pt>
                <c:pt idx="3">
                  <c:v>303249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FF-4812-87B4-127AE90063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Transit</c:v>
                </c:pt>
              </c:strCache>
            </c:strRef>
          </c:tx>
          <c:spPr>
            <a:solidFill>
              <a:srgbClr val="94C3E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Sheet1!$C$3:$C$6</c:f>
              <c:numCache>
                <c:formatCode>#,##0_);\(#,##0\)</c:formatCode>
                <c:ptCount val="4"/>
                <c:pt idx="0">
                  <c:v>34792</c:v>
                </c:pt>
                <c:pt idx="1">
                  <c:v>35827</c:v>
                </c:pt>
                <c:pt idx="2">
                  <c:v>42204</c:v>
                </c:pt>
                <c:pt idx="3">
                  <c:v>47824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FF-4812-87B4-127AE90063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Transhipment</c:v>
                </c:pt>
              </c:strCache>
            </c:strRef>
          </c:tx>
          <c:spPr>
            <a:solidFill>
              <a:srgbClr val="9B9B9B"/>
            </a:solidFill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EFF-4812-87B4-127AE900638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EFF-4812-87B4-127AE900638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1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EFF-4812-87B4-127AE900638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noFill/>
                <a:ln>
                  <a:noFill/>
                </a:ln>
              </c:spPr>
              <c:txPr>
                <a:bodyPr/>
                <a:lstStyle/>
                <a:p>
                  <a:pPr>
                    <a:defRPr sz="1000">
                      <a:solidFill>
                        <a:schemeClr val="tx1"/>
                      </a:solidFill>
                    </a:defRPr>
                  </a:pPr>
                  <a:endParaRPr lang="el-G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Sheet1!$D$3:$D$6</c:f>
              <c:numCache>
                <c:formatCode>#,##0_);\(#,##0\)</c:formatCode>
                <c:ptCount val="4"/>
                <c:pt idx="0">
                  <c:v>298</c:v>
                </c:pt>
                <c:pt idx="1">
                  <c:v>0</c:v>
                </c:pt>
                <c:pt idx="2">
                  <c:v>906</c:v>
                </c:pt>
                <c:pt idx="3">
                  <c:v>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EFF-4812-87B4-127AE900638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7.1956991423902418E-3"/>
                  <c:y val="0.111249022522627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EFF-4812-87B4-127AE900638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455289352190949E-3"/>
                  <c:y val="0.10496679480330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4EFF-4812-87B4-127AE900638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1206140388046686E-3"/>
                  <c:y val="3.404500460672504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4EFF-4812-87B4-127AE900638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1206140388046686E-3"/>
                  <c:y val="3.635562562423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4EFF-4812-87B4-127AE900638D}"/>
                </c:ext>
                <c:ext xmlns:c15="http://schemas.microsoft.com/office/drawing/2012/chart" uri="{CE6537A1-D6FC-4f65-9D91-7224C49458BB}"/>
              </c:extLst>
            </c:dLbl>
            <c:numFmt formatCode="#,##0_);\(#,##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Sheet1!$E$3:$E$6</c:f>
              <c:numCache>
                <c:formatCode>0.0</c:formatCode>
                <c:ptCount val="4"/>
                <c:pt idx="0">
                  <c:v>317900</c:v>
                </c:pt>
                <c:pt idx="1">
                  <c:v>322308</c:v>
                </c:pt>
                <c:pt idx="2">
                  <c:v>349934</c:v>
                </c:pt>
                <c:pt idx="3">
                  <c:v>351741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EFF-4812-87B4-127AE90063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28398632"/>
        <c:axId val="328393928"/>
      </c:barChart>
      <c:catAx>
        <c:axId val="328398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l-GR"/>
          </a:p>
        </c:txPr>
        <c:crossAx val="328393928"/>
        <c:crosses val="autoZero"/>
        <c:auto val="1"/>
        <c:lblAlgn val="ctr"/>
        <c:lblOffset val="100"/>
        <c:noMultiLvlLbl val="0"/>
      </c:catAx>
      <c:valAx>
        <c:axId val="328393928"/>
        <c:scaling>
          <c:orientation val="minMax"/>
          <c:max val="400000"/>
          <c:min val="0"/>
        </c:scaling>
        <c:delete val="0"/>
        <c:axPos val="l"/>
        <c:numFmt formatCode="#,##0_);\(#,##0\)" sourceLinked="1"/>
        <c:majorTickMark val="none"/>
        <c:minorTickMark val="none"/>
        <c:tickLblPos val="none"/>
        <c:spPr>
          <a:ln>
            <a:noFill/>
          </a:ln>
        </c:spPr>
        <c:crossAx val="328398632"/>
        <c:crosses val="autoZero"/>
        <c:crossBetween val="between"/>
        <c:majorUnit val="200000"/>
        <c:minorUnit val="40000"/>
        <c:dispUnits>
          <c:builtInUnit val="thousands"/>
        </c:dispUnits>
      </c:valAx>
      <c:spPr>
        <a:noFill/>
        <a:ln w="25400">
          <a:noFill/>
        </a:ln>
      </c:spPr>
    </c:plotArea>
    <c:legend>
      <c:legendPos val="b"/>
      <c:legendEntry>
        <c:idx val="3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900"/>
      </a:pPr>
      <a:endParaRPr lang="el-G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934465456775167E-2"/>
          <c:y val="0"/>
          <c:w val="0.96325926673695705"/>
          <c:h val="0.84822268483032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rgbClr val="296CB5"/>
            </a:solidFill>
          </c:spPr>
          <c:invertIfNegative val="0"/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A33-4B5B-A68E-14FCF01A5A8D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2011A</c:v>
                </c:pt>
                <c:pt idx="1">
                  <c:v>2012A</c:v>
                </c:pt>
                <c:pt idx="2">
                  <c:v>2013A</c:v>
                </c:pt>
                <c:pt idx="3">
                  <c:v>2014A</c:v>
                </c:pt>
                <c:pt idx="4">
                  <c:v>2015A</c:v>
                </c:pt>
              </c:strCache>
            </c:strRef>
          </c:cat>
          <c:val>
            <c:numRef>
              <c:f>Sheet1!$B$3:$B$6</c:f>
              <c:numCache>
                <c:formatCode>_(* #,##0.00_);_(* \(#,##0.00\);_(* "-"??_);_(@_)</c:formatCode>
                <c:ptCount val="4"/>
                <c:pt idx="0">
                  <c:v>28727000000</c:v>
                </c:pt>
                <c:pt idx="1">
                  <c:v>29430943580</c:v>
                </c:pt>
                <c:pt idx="2">
                  <c:v>32002291580</c:v>
                </c:pt>
                <c:pt idx="3">
                  <c:v>31699000000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33-4B5B-A68E-14FCF01A5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28399416"/>
        <c:axId val="32839432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EBITDA %</c:v>
                </c:pt>
              </c:strCache>
            </c:strRef>
          </c:tx>
          <c:spPr>
            <a:ln w="0">
              <a:noFill/>
            </a:ln>
          </c:spPr>
          <c:marker>
            <c:symbol val="diamond"/>
            <c:size val="14"/>
            <c:spPr>
              <a:solidFill>
                <a:srgbClr val="FFC000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Sheet1!$A$3:$A$6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Sheet1!$C$3:$C$6</c:f>
              <c:numCache>
                <c:formatCode>0%</c:formatCode>
                <c:ptCount val="4"/>
                <c:pt idx="0">
                  <c:v>0.51</c:v>
                </c:pt>
                <c:pt idx="1">
                  <c:v>0.56999999999999995</c:v>
                </c:pt>
                <c:pt idx="2">
                  <c:v>0.59</c:v>
                </c:pt>
                <c:pt idx="3">
                  <c:v>0.61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A33-4B5B-A68E-14FCF01A5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8397848"/>
        <c:axId val="328393536"/>
      </c:lineChart>
      <c:valAx>
        <c:axId val="328393536"/>
        <c:scaling>
          <c:orientation val="minMax"/>
          <c:max val="1.5"/>
          <c:min val="0.2"/>
        </c:scaling>
        <c:delete val="0"/>
        <c:axPos val="r"/>
        <c:numFmt formatCode="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400">
                <a:solidFill>
                  <a:schemeClr val="bg1"/>
                </a:solidFill>
              </a:defRPr>
            </a:pPr>
            <a:endParaRPr lang="el-GR"/>
          </a:p>
        </c:txPr>
        <c:crossAx val="328397848"/>
        <c:crosses val="max"/>
        <c:crossBetween val="between"/>
      </c:valAx>
      <c:catAx>
        <c:axId val="3283978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l-GR"/>
          </a:p>
        </c:txPr>
        <c:crossAx val="328393536"/>
        <c:crosses val="autoZero"/>
        <c:auto val="1"/>
        <c:lblAlgn val="ctr"/>
        <c:lblOffset val="100"/>
        <c:noMultiLvlLbl val="0"/>
      </c:catAx>
      <c:valAx>
        <c:axId val="328394320"/>
        <c:scaling>
          <c:orientation val="minMax"/>
          <c:min val="2000000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400">
                <a:solidFill>
                  <a:schemeClr val="bg1"/>
                </a:solidFill>
              </a:defRPr>
            </a:pPr>
            <a:endParaRPr lang="el-GR"/>
          </a:p>
        </c:txPr>
        <c:crossAx val="328399416"/>
        <c:crosses val="autoZero"/>
        <c:crossBetween val="between"/>
        <c:dispUnits>
          <c:builtInUnit val="millions"/>
        </c:dispUnits>
      </c:valAx>
      <c:catAx>
        <c:axId val="328399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8394320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el-G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934465456775167E-2"/>
          <c:y val="0"/>
          <c:w val="0.96325926673695705"/>
          <c:h val="0.863586499972901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Sheet1!$B$14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rgbClr val="296CB5"/>
            </a:solidFill>
          </c:spPr>
          <c:invertIfNegative val="0"/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655-40EA-8497-D75B4EA4DF4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l-G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Sheet1!$A$16:$A$19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Sheet1!$B$16:$B$19</c:f>
              <c:numCache>
                <c:formatCode>#,##0.00</c:formatCode>
                <c:ptCount val="4"/>
                <c:pt idx="0">
                  <c:v>22825958.32</c:v>
                </c:pt>
                <c:pt idx="1">
                  <c:v>20638228.399999999</c:v>
                </c:pt>
                <c:pt idx="2">
                  <c:v>21188104.809999999</c:v>
                </c:pt>
                <c:pt idx="3">
                  <c:v>17551314.52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55-40EA-8497-D75B4EA4DF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28393144"/>
        <c:axId val="345662088"/>
      </c:barChart>
      <c:lineChart>
        <c:grouping val="standard"/>
        <c:varyColors val="0"/>
        <c:ser>
          <c:idx val="1"/>
          <c:order val="1"/>
          <c:tx>
            <c:strRef>
              <c:f>Sheet1!$C$14</c:f>
              <c:strCache>
                <c:ptCount val="1"/>
                <c:pt idx="0">
                  <c:v>EBITDA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14"/>
            <c:spPr>
              <a:solidFill>
                <a:srgbClr val="FFC000"/>
              </a:solid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5.7367149758454104E-2"/>
                  <c:y val="-4.3018682399213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55-40EA-8497-D75B4EA4DF4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0386473429951688E-2"/>
                  <c:y val="-3.9945919370698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55-40EA-8497-D75B4EA4DF4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7367149758454104E-2"/>
                  <c:y val="-3.99459193706980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655-40EA-8497-D75B4EA4DF4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7367149758454104E-2"/>
                  <c:y val="-4.6091445427728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655-40EA-8497-D75B4EA4DF4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Sheet1!$A$16:$A$19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Sheet1!$C$16:$C$19</c:f>
              <c:numCache>
                <c:formatCode>0%</c:formatCode>
                <c:ptCount val="4"/>
                <c:pt idx="0">
                  <c:v>0.33</c:v>
                </c:pt>
                <c:pt idx="1">
                  <c:v>0.36</c:v>
                </c:pt>
                <c:pt idx="2">
                  <c:v>0.47763867890740347</c:v>
                </c:pt>
                <c:pt idx="3">
                  <c:v>0.3967860089376371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D655-40EA-8497-D75B4EA4DF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5661304"/>
        <c:axId val="345661696"/>
      </c:lineChart>
      <c:catAx>
        <c:axId val="328393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l-GR"/>
          </a:p>
        </c:txPr>
        <c:crossAx val="345662088"/>
        <c:crosses val="autoZero"/>
        <c:auto val="1"/>
        <c:lblAlgn val="ctr"/>
        <c:lblOffset val="100"/>
        <c:noMultiLvlLbl val="0"/>
      </c:catAx>
      <c:valAx>
        <c:axId val="345662088"/>
        <c:scaling>
          <c:orientation val="minMax"/>
          <c:max val="26000000"/>
          <c:min val="0"/>
        </c:scaling>
        <c:delete val="0"/>
        <c:axPos val="l"/>
        <c:numFmt formatCode="#,##0.00" sourceLinked="1"/>
        <c:majorTickMark val="none"/>
        <c:minorTickMark val="none"/>
        <c:tickLblPos val="none"/>
        <c:spPr>
          <a:ln>
            <a:noFill/>
          </a:ln>
        </c:spPr>
        <c:crossAx val="328393144"/>
        <c:crosses val="autoZero"/>
        <c:crossBetween val="between"/>
        <c:dispUnits>
          <c:builtInUnit val="thousands"/>
        </c:dispUnits>
      </c:valAx>
      <c:valAx>
        <c:axId val="345661696"/>
        <c:scaling>
          <c:orientation val="minMax"/>
          <c:max val="0.65000000000000013"/>
          <c:min val="0.15000000000000002"/>
        </c:scaling>
        <c:delete val="0"/>
        <c:axPos val="r"/>
        <c:numFmt formatCode="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400">
                <a:solidFill>
                  <a:schemeClr val="bg1"/>
                </a:solidFill>
              </a:defRPr>
            </a:pPr>
            <a:endParaRPr lang="el-GR"/>
          </a:p>
        </c:txPr>
        <c:crossAx val="345661304"/>
        <c:crosses val="max"/>
        <c:crossBetween val="between"/>
      </c:valAx>
      <c:catAx>
        <c:axId val="345661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5661696"/>
        <c:crosses val="autoZero"/>
        <c:auto val="1"/>
        <c:lblAlgn val="ctr"/>
        <c:lblOffset val="100"/>
        <c:noMultiLvlLbl val="0"/>
      </c:cat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/>
      </a:pPr>
      <a:endParaRPr lang="el-G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282480183093086E-3"/>
          <c:y val="2.4401355545469568E-2"/>
          <c:w val="0.98075573433755558"/>
          <c:h val="0.837781581609191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Liquid Bulk</c:v>
                </c:pt>
              </c:strCache>
            </c:strRef>
          </c:tx>
          <c:spPr>
            <a:solidFill>
              <a:srgbClr val="296CB5"/>
            </a:solidFill>
          </c:spPr>
          <c:invertIfNegative val="0"/>
          <c:dLbls>
            <c:dLbl>
              <c:idx val="0"/>
              <c:layout>
                <c:manualLayout>
                  <c:x val="9.9637681159420288E-2"/>
                  <c:y val="-1.84365781710914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8A9-437E-A95D-457ADDA36F4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560386473429896E-2"/>
                  <c:y val="-1.84365781710914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8A9-437E-A95D-457ADDA36F4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4541062801932368E-2"/>
                  <c:y val="-1.53638151425763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8A9-437E-A95D-457ADDA36F4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59903381642512E-2"/>
                  <c:y val="-1.536381514257631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8A9-437E-A95D-457ADDA36F4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accent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Sheet1!$A$13:$A$16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Sheet1!$B$13:$B$16</c:f>
              <c:numCache>
                <c:formatCode>#,##0</c:formatCode>
                <c:ptCount val="4"/>
                <c:pt idx="0">
                  <c:v>18065</c:v>
                </c:pt>
                <c:pt idx="1">
                  <c:v>39852</c:v>
                </c:pt>
                <c:pt idx="2">
                  <c:v>63000</c:v>
                </c:pt>
                <c:pt idx="3">
                  <c:v>51516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8A9-437E-A95D-457ADDA36F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Dry Bulk</c:v>
                </c:pt>
              </c:strCache>
            </c:strRef>
          </c:tx>
          <c:spPr>
            <a:solidFill>
              <a:srgbClr val="94C3E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tx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Sheet1!$A$13:$A$16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Sheet1!$C$13:$C$16</c:f>
              <c:numCache>
                <c:formatCode>#,##0</c:formatCode>
                <c:ptCount val="4"/>
                <c:pt idx="0">
                  <c:v>3650332</c:v>
                </c:pt>
                <c:pt idx="1">
                  <c:v>3584503</c:v>
                </c:pt>
                <c:pt idx="2">
                  <c:v>4107000</c:v>
                </c:pt>
                <c:pt idx="3">
                  <c:v>3589534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8A9-437E-A95D-457ADDA36F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General Cargo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Sheet1!$A$13:$A$16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Sheet1!$D$13:$D$16</c:f>
              <c:numCache>
                <c:formatCode>#,##0</c:formatCode>
                <c:ptCount val="4"/>
                <c:pt idx="0">
                  <c:v>643905</c:v>
                </c:pt>
                <c:pt idx="1">
                  <c:v>584010</c:v>
                </c:pt>
                <c:pt idx="2">
                  <c:v>654000</c:v>
                </c:pt>
                <c:pt idx="3">
                  <c:v>415790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8A9-437E-A95D-457ADDA36F43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Sheet1!$A$13:$A$16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Sheet1!$E$13:$E$16</c:f>
              <c:numCache>
                <c:formatCode>0</c:formatCode>
                <c:ptCount val="4"/>
                <c:pt idx="0">
                  <c:v>4312302</c:v>
                </c:pt>
                <c:pt idx="1">
                  <c:v>4208365</c:v>
                </c:pt>
                <c:pt idx="2">
                  <c:v>4824000</c:v>
                </c:pt>
                <c:pt idx="3">
                  <c:v>4056840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8A9-437E-A95D-457ADDA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5660520"/>
        <c:axId val="345660912"/>
      </c:barChart>
      <c:catAx>
        <c:axId val="345660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l-GR"/>
          </a:p>
        </c:txPr>
        <c:crossAx val="345660912"/>
        <c:crosses val="autoZero"/>
        <c:auto val="1"/>
        <c:lblAlgn val="ctr"/>
        <c:lblOffset val="100"/>
        <c:noMultiLvlLbl val="0"/>
      </c:catAx>
      <c:valAx>
        <c:axId val="345660912"/>
        <c:scaling>
          <c:orientation val="minMax"/>
          <c:max val="5000000"/>
          <c:min val="0"/>
        </c:scaling>
        <c:delete val="0"/>
        <c:axPos val="l"/>
        <c:numFmt formatCode="#,##0" sourceLinked="1"/>
        <c:majorTickMark val="none"/>
        <c:minorTickMark val="none"/>
        <c:tickLblPos val="none"/>
        <c:spPr>
          <a:ln>
            <a:noFill/>
          </a:ln>
        </c:spPr>
        <c:crossAx val="345660520"/>
        <c:crosses val="autoZero"/>
        <c:crossBetween val="between"/>
        <c:majorUnit val="1000000"/>
        <c:dispUnits>
          <c:builtInUnit val="thousands"/>
        </c:dispUnits>
      </c:valAx>
    </c:plotArea>
    <c:legend>
      <c:legendPos val="b"/>
      <c:legendEntry>
        <c:idx val="3"/>
        <c:delete val="1"/>
      </c:legendEntry>
      <c:overlay val="0"/>
      <c:txPr>
        <a:bodyPr/>
        <a:lstStyle/>
        <a:p>
          <a:pPr>
            <a:defRPr sz="1000"/>
          </a:pPr>
          <a:endParaRPr lang="el-GR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el-G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l-G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281970148883883E-3"/>
          <c:y val="0.20375648762319892"/>
          <c:w val="0.99887175198169065"/>
          <c:h val="0.5795570047039688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Sheet1!$M$15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296CB5"/>
            </a:solidFill>
          </c:spPr>
          <c:invertIfNegative val="0"/>
          <c:dLbls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B76-48AD-AFEC-D030BD035FA5}"/>
                </c:ext>
                <c:ext xmlns:c15="http://schemas.microsoft.com/office/drawing/2012/chart" uri="{CE6537A1-D6FC-4f65-9D91-7224C49458BB}"/>
              </c:extLst>
            </c:dLbl>
            <c:numFmt formatCode="#,##0.0_);\(#,##0.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Sheet1!$K$17:$K$20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Sheet1!$M$17:$M$20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76-48AD-AFEC-D030BD035FA5}"/>
            </c:ext>
          </c:extLst>
        </c:ser>
        <c:ser>
          <c:idx val="0"/>
          <c:order val="1"/>
          <c:tx>
            <c:strRef>
              <c:f>Sheet1!$L$15</c:f>
              <c:strCache>
                <c:ptCount val="1"/>
                <c:pt idx="0">
                  <c:v>Ro-Ro</c:v>
                </c:pt>
              </c:strCache>
            </c:strRef>
          </c:tx>
          <c:spPr>
            <a:solidFill>
              <a:srgbClr val="94C3E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0.2994370069845771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B76-48AD-AFEC-D030BD035FA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1395749833760483E-3"/>
                  <c:y val="-0.2232166779339575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B76-48AD-AFEC-D030BD035FA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2395496055876617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B76-48AD-AFEC-D030BD035FA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0930499889172542E-3"/>
                  <c:y val="-0.321214243856182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B76-48AD-AFEC-D030BD035FA5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chemeClr val="tx1"/>
                    </a:solidFill>
                  </a:defRPr>
                </a:pPr>
                <a:endParaRPr lang="el-G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Sheet1!$K$17:$K$20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Sheet1!$L$17:$L$20</c:f>
              <c:numCache>
                <c:formatCode>#,##0</c:formatCode>
                <c:ptCount val="4"/>
                <c:pt idx="0">
                  <c:v>58773</c:v>
                </c:pt>
                <c:pt idx="1">
                  <c:v>44000</c:v>
                </c:pt>
                <c:pt idx="2">
                  <c:v>47910</c:v>
                </c:pt>
                <c:pt idx="3">
                  <c:v>67400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B76-48AD-AFEC-D030BD035FA5}"/>
            </c:ext>
          </c:extLst>
        </c:ser>
        <c:ser>
          <c:idx val="2"/>
          <c:order val="2"/>
          <c:tx>
            <c:strRef>
              <c:f>Sheet1!$N$15</c:f>
              <c:strCache>
                <c:ptCount val="1"/>
                <c:pt idx="0">
                  <c:v>Column1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el-G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Sheet1!$K$17:$K$20</c:f>
              <c:strCache>
                <c:ptCount val="4"/>
                <c:pt idx="0">
                  <c:v>2012A</c:v>
                </c:pt>
                <c:pt idx="1">
                  <c:v>2013A</c:v>
                </c:pt>
                <c:pt idx="2">
                  <c:v>2014A</c:v>
                </c:pt>
                <c:pt idx="3">
                  <c:v>2015A</c:v>
                </c:pt>
              </c:strCache>
            </c:strRef>
          </c:cat>
          <c:val>
            <c:numRef>
              <c:f>Sheet1!$N$17:$N$20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B76-48AD-AFEC-D030BD035F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6244600"/>
        <c:axId val="346244992"/>
      </c:barChart>
      <c:catAx>
        <c:axId val="34624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l-GR"/>
          </a:p>
        </c:txPr>
        <c:crossAx val="346244992"/>
        <c:crosses val="autoZero"/>
        <c:auto val="1"/>
        <c:lblAlgn val="ctr"/>
        <c:lblOffset val="100"/>
        <c:noMultiLvlLbl val="0"/>
      </c:catAx>
      <c:valAx>
        <c:axId val="346244992"/>
        <c:scaling>
          <c:orientation val="minMax"/>
          <c:max val="7500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346244600"/>
        <c:crosses val="autoZero"/>
        <c:crossBetween val="between"/>
        <c:majorUnit val="25000"/>
        <c:dispUnits>
          <c:builtInUnit val="thousands"/>
          <c:dispUnitsLbl/>
        </c:dispUnits>
      </c:valAx>
    </c:plotArea>
    <c:legend>
      <c:legendPos val="b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9.9321604532040086E-2"/>
          <c:y val="0.94409555276829338"/>
          <c:w val="0.85582476086273829"/>
          <c:h val="5.5904447231706657E-2"/>
        </c:manualLayout>
      </c:layout>
      <c:overlay val="0"/>
      <c:txPr>
        <a:bodyPr/>
        <a:lstStyle/>
        <a:p>
          <a:pPr>
            <a:defRPr sz="1000"/>
          </a:pPr>
          <a:endParaRPr lang="el-GR"/>
        </a:p>
      </c:txPr>
    </c:legend>
    <c:plotVisOnly val="1"/>
    <c:dispBlanksAs val="gap"/>
    <c:showDLblsOverMax val="0"/>
  </c:chart>
  <c:txPr>
    <a:bodyPr/>
    <a:lstStyle/>
    <a:p>
      <a:pPr>
        <a:defRPr sz="900"/>
      </a:pPr>
      <a:endParaRPr lang="el-G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44EB9-9C4E-43C9-8033-7DC06327411D}" type="datetimeFigureOut">
              <a:rPr lang="el-GR" smtClean="0"/>
              <a:t>30/8/2016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29D46-C3A4-45C1-B639-84B28DE2D4B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9081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29D46-C3A4-45C1-B639-84B28DE2D4B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622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302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94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57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99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02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341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746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5181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805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9997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79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643816"/>
            <a:ext cx="2743200" cy="209467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581400" y="6643816"/>
            <a:ext cx="5029200" cy="209467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Thessaloniki Port Authority S.A.</a:t>
            </a:r>
            <a:endParaRPr lang="el-GR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643817"/>
            <a:ext cx="3256004" cy="209466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6913D162-E18D-4BAB-9D88-9F8280BCF882}" type="slidenum">
              <a:rPr lang="el-GR" smtClean="0"/>
              <a:pPr/>
              <a:t>‹#›</a:t>
            </a:fld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912" y="0"/>
            <a:ext cx="897452" cy="828000"/>
          </a:xfrm>
          <a:prstGeom prst="rect">
            <a:avLst/>
          </a:prstGeom>
        </p:spPr>
      </p:pic>
      <p:cxnSp>
        <p:nvCxnSpPr>
          <p:cNvPr id="9" name="Ευθεία γραμμή σύνδεσης 8"/>
          <p:cNvCxnSpPr/>
          <p:nvPr userDrawn="1"/>
        </p:nvCxnSpPr>
        <p:spPr>
          <a:xfrm>
            <a:off x="838200" y="6643816"/>
            <a:ext cx="11020164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Ορθογώνιο 9"/>
          <p:cNvSpPr/>
          <p:nvPr userDrawn="1"/>
        </p:nvSpPr>
        <p:spPr>
          <a:xfrm>
            <a:off x="0" y="-1"/>
            <a:ext cx="838200" cy="685328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 userDrawn="1"/>
        </p:nvSpPr>
        <p:spPr>
          <a:xfrm>
            <a:off x="11866604" y="4115"/>
            <a:ext cx="323373" cy="684916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856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jpeg"/><Relationship Id="rId2" Type="http://schemas.openxmlformats.org/officeDocument/2006/relationships/image" Target="../media/image19.jp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49.xml"/><Relationship Id="rId7" Type="http://schemas.openxmlformats.org/officeDocument/2006/relationships/image" Target="../media/image3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0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tags" Target="../tags/tag53.xml"/><Relationship Id="rId7" Type="http://schemas.openxmlformats.org/officeDocument/2006/relationships/image" Target="../media/image52.jpe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4.xml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image" Target="../media/image59.gif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gif"/><Relationship Id="rId4" Type="http://schemas.openxmlformats.org/officeDocument/2006/relationships/image" Target="../media/image61.jpg"/><Relationship Id="rId9" Type="http://schemas.openxmlformats.org/officeDocument/2006/relationships/image" Target="../media/image66.jpeg"/><Relationship Id="rId1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4.xml"/><Relationship Id="rId5" Type="http://schemas.openxmlformats.org/officeDocument/2006/relationships/image" Target="../media/image82.emf"/><Relationship Id="rId4" Type="http://schemas.openxmlformats.org/officeDocument/2006/relationships/package" Target="../embeddings/___________________Microsoft_Excel14.xlsx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tags" Target="../tags/tag80.xml"/><Relationship Id="rId3" Type="http://schemas.openxmlformats.org/officeDocument/2006/relationships/tags" Target="../tags/tag57.xml"/><Relationship Id="rId21" Type="http://schemas.openxmlformats.org/officeDocument/2006/relationships/tags" Target="../tags/tag75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tags" Target="../tags/tag79.xml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29" Type="http://schemas.openxmlformats.org/officeDocument/2006/relationships/tags" Target="../tags/tag83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tags" Target="../tags/tag78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tags" Target="../tags/tag77.xml"/><Relationship Id="rId28" Type="http://schemas.openxmlformats.org/officeDocument/2006/relationships/tags" Target="../tags/tag82.xml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31" Type="http://schemas.openxmlformats.org/officeDocument/2006/relationships/tags" Target="../tags/tag85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tags" Target="../tags/tag76.xml"/><Relationship Id="rId27" Type="http://schemas.openxmlformats.org/officeDocument/2006/relationships/tags" Target="../tags/tag81.xml"/><Relationship Id="rId30" Type="http://schemas.openxmlformats.org/officeDocument/2006/relationships/tags" Target="../tags/tag8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chart" Target="../charts/chart15.xml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tags" Target="../tags/tag103.xml"/><Relationship Id="rId7" Type="http://schemas.microsoft.com/office/2007/relationships/hdphoto" Target="../media/hdphoto1.wdp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2.emf"/><Relationship Id="rId4" Type="http://schemas.openxmlformats.org/officeDocument/2006/relationships/tags" Target="../tags/tag104.xml"/><Relationship Id="rId9" Type="http://schemas.openxmlformats.org/officeDocument/2006/relationships/image" Target="../media/image8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34" Type="http://schemas.openxmlformats.org/officeDocument/2006/relationships/image" Target="../media/image2.emf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.png"/><Relationship Id="rId7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10" Type="http://schemas.openxmlformats.org/officeDocument/2006/relationships/image" Target="../media/image7.jpeg"/><Relationship Id="rId4" Type="http://schemas.openxmlformats.org/officeDocument/2006/relationships/image" Target="../media/image5.png"/><Relationship Id="rId9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The Port of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Thessaloniki: </a:t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sea-gateway for cargoes to and from Southeastern Europe</a:t>
            </a:r>
            <a:endParaRPr lang="el-G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930146"/>
            <a:ext cx="9144000" cy="1655762"/>
          </a:xfrm>
        </p:spPr>
        <p:txBody>
          <a:bodyPr/>
          <a:lstStyle/>
          <a:p>
            <a:r>
              <a:rPr lang="en-US" b="1" dirty="0" smtClean="0"/>
              <a:t>Christos K. Papadopoulos</a:t>
            </a:r>
          </a:p>
          <a:p>
            <a:r>
              <a:rPr lang="en-US" i="1" dirty="0" smtClean="0"/>
              <a:t>Head of ICT Department</a:t>
            </a:r>
          </a:p>
          <a:p>
            <a:r>
              <a:rPr lang="en-US" dirty="0" smtClean="0"/>
              <a:t>THPA S.A.</a:t>
            </a:r>
            <a:endParaRPr lang="el-GR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429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10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081241" y="246879"/>
            <a:ext cx="9448959" cy="32316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Road Connections to </a:t>
            </a:r>
            <a:r>
              <a:rPr lang="en-GB" dirty="0" err="1">
                <a:latin typeface="+mn-lt"/>
              </a:rPr>
              <a:t>ThPA</a:t>
            </a:r>
            <a:r>
              <a:rPr lang="en-GB" dirty="0">
                <a:latin typeface="+mn-lt"/>
              </a:rPr>
              <a:t> SA</a:t>
            </a:r>
            <a:endParaRPr lang="en-US" dirty="0">
              <a:latin typeface="+mn-lt"/>
            </a:endParaRPr>
          </a:p>
        </p:txBody>
      </p:sp>
      <p:pic>
        <p:nvPicPr>
          <p:cNvPr id="8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952" y="1777714"/>
            <a:ext cx="5001715" cy="37826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642" y="3847068"/>
            <a:ext cx="3849587" cy="271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gray">
          <a:xfrm>
            <a:off x="5475803" y="856268"/>
            <a:ext cx="5603083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Pier 6 Connection to Motorway 1 and </a:t>
            </a:r>
            <a:r>
              <a:rPr lang="en-GB" sz="17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Egnatia</a:t>
            </a:r>
            <a:r>
              <a:rPr lang="en-GB" sz="1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Road</a:t>
            </a:r>
            <a:endParaRPr lang="en-US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gray">
          <a:xfrm>
            <a:off x="1324642" y="3501012"/>
            <a:ext cx="454401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Interchange Junction K16</a:t>
            </a:r>
            <a:endParaRPr lang="en-US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24642" y="1229575"/>
            <a:ext cx="3849587" cy="23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ts val="1700"/>
              </a:lnSpc>
              <a:spcBef>
                <a:spcPct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GB" altLang="el-GR" sz="1200" dirty="0" smtClean="0">
                <a:solidFill>
                  <a:schemeClr val="accent5">
                    <a:lumMod val="50000"/>
                  </a:schemeClr>
                </a:solidFill>
              </a:rPr>
              <a:t>The construction of Interchange Junction K16 needs to be completed for the connection of Pier 6 to Motorway 1 and </a:t>
            </a:r>
            <a:r>
              <a:rPr lang="en-GB" altLang="el-GR" sz="1200" dirty="0" err="1" smtClean="0">
                <a:solidFill>
                  <a:schemeClr val="accent5">
                    <a:lumMod val="50000"/>
                  </a:schemeClr>
                </a:solidFill>
              </a:rPr>
              <a:t>Egnatia</a:t>
            </a:r>
            <a:r>
              <a:rPr lang="en-GB" altLang="el-GR" sz="1200" dirty="0" smtClean="0">
                <a:solidFill>
                  <a:schemeClr val="accent5">
                    <a:lumMod val="50000"/>
                  </a:schemeClr>
                </a:solidFill>
              </a:rPr>
              <a:t> Road</a:t>
            </a:r>
          </a:p>
          <a:p>
            <a:pPr>
              <a:lnSpc>
                <a:spcPts val="1700"/>
              </a:lnSpc>
              <a:spcBef>
                <a:spcPct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GB" altLang="el-GR" sz="1200" dirty="0" smtClean="0">
                <a:solidFill>
                  <a:schemeClr val="accent5">
                    <a:lumMod val="50000"/>
                  </a:schemeClr>
                </a:solidFill>
              </a:rPr>
              <a:t>Road connection to Pier 6 is evaluated in the</a:t>
            </a:r>
            <a:r>
              <a:rPr lang="el-GR" altLang="el-G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l-GR" sz="1200" dirty="0" smtClean="0">
                <a:solidFill>
                  <a:schemeClr val="accent5">
                    <a:lumMod val="50000"/>
                  </a:schemeClr>
                </a:solidFill>
              </a:rPr>
              <a:t>Strategic Plan for Investments in Transport</a:t>
            </a:r>
          </a:p>
          <a:p>
            <a:pPr>
              <a:lnSpc>
                <a:spcPts val="1700"/>
              </a:lnSpc>
              <a:spcBef>
                <a:spcPct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GB" altLang="el-GR" sz="1200" dirty="0" smtClean="0">
                <a:solidFill>
                  <a:schemeClr val="accent5">
                    <a:lumMod val="50000"/>
                  </a:schemeClr>
                </a:solidFill>
              </a:rPr>
              <a:t>Possibility to get funded from</a:t>
            </a:r>
            <a:r>
              <a:rPr lang="el-GR" altLang="el-GR" sz="1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altLang="el-GR" sz="1200" dirty="0" smtClean="0">
                <a:solidFill>
                  <a:schemeClr val="accent5">
                    <a:lumMod val="50000"/>
                  </a:schemeClr>
                </a:solidFill>
              </a:rPr>
              <a:t>the Partnership Agreement for Greece, </a:t>
            </a:r>
            <a:r>
              <a:rPr lang="el-GR" altLang="el-GR" sz="1200" dirty="0" smtClean="0">
                <a:solidFill>
                  <a:schemeClr val="accent5">
                    <a:lumMod val="50000"/>
                  </a:schemeClr>
                </a:solidFill>
              </a:rPr>
              <a:t>2014-2020 </a:t>
            </a:r>
            <a:endParaRPr lang="en-GB" altLang="el-GR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ts val="1700"/>
              </a:lnSpc>
              <a:spcBef>
                <a:spcPct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GB" altLang="el-GR" sz="1200" dirty="0" smtClean="0">
                <a:solidFill>
                  <a:schemeClr val="accent5">
                    <a:lumMod val="50000"/>
                  </a:schemeClr>
                </a:solidFill>
              </a:rPr>
              <a:t>At the moment, the project has not been qualified for implementation</a:t>
            </a:r>
            <a:endParaRPr lang="el-GR" altLang="el-GR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gray">
          <a:xfrm>
            <a:off x="1324642" y="856268"/>
            <a:ext cx="3479074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Overview</a:t>
            </a:r>
            <a:endParaRPr lang="en-US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0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11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923491" y="249394"/>
            <a:ext cx="9448959" cy="32316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Railway Connections to </a:t>
            </a:r>
            <a:r>
              <a:rPr lang="en-GB" dirty="0" err="1">
                <a:latin typeface="+mn-lt"/>
              </a:rPr>
              <a:t>ThPA</a:t>
            </a:r>
            <a:r>
              <a:rPr lang="en-GB" dirty="0">
                <a:latin typeface="+mn-lt"/>
              </a:rPr>
              <a:t> SA</a:t>
            </a:r>
            <a:endParaRPr lang="en-US" dirty="0">
              <a:latin typeface="+mn-lt"/>
            </a:endParaRPr>
          </a:p>
        </p:txBody>
      </p:sp>
      <p:pic>
        <p:nvPicPr>
          <p:cNvPr id="8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87" y="909047"/>
            <a:ext cx="10108339" cy="5254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97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12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8950"/>
            <a:ext cx="9574763" cy="55343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100" dirty="0" smtClean="0">
                <a:latin typeface="+mn-lt"/>
              </a:rPr>
              <a:t>Agenda</a:t>
            </a:r>
            <a:endParaRPr lang="en-US" sz="4100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257399" y="2082009"/>
            <a:ext cx="9165319" cy="624742"/>
            <a:chOff x="240362" y="2286848"/>
            <a:chExt cx="9165319" cy="624742"/>
          </a:xfrm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Operations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Overview (Container Terminal)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257399" y="2845739"/>
            <a:ext cx="9165327" cy="624741"/>
            <a:chOff x="240362" y="2910180"/>
            <a:chExt cx="9165327" cy="624741"/>
          </a:xfrm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Financial Overview</a:t>
              </a: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257399" y="1318284"/>
            <a:ext cx="9170052" cy="624737"/>
            <a:chOff x="240362" y="1663516"/>
            <a:chExt cx="9170052" cy="624737"/>
          </a:xfrm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300" b="1" dirty="0">
                  <a:solidFill>
                    <a:prstClr val="black"/>
                  </a:solidFill>
                  <a:latin typeface="Arial" pitchFamily="34" charset="0"/>
                </a:rPr>
                <a:t>Overview of the Opportunity</a:t>
              </a: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257399" y="3609468"/>
            <a:ext cx="9165327" cy="624739"/>
            <a:chOff x="240362" y="3533512"/>
            <a:chExt cx="9165327" cy="624739"/>
          </a:xfrm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Business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Plan &amp; Master Plan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75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13</a:t>
            </a:fld>
            <a:endParaRPr lang="el-GR"/>
          </a:p>
        </p:txBody>
      </p:sp>
      <p:sp>
        <p:nvSpPr>
          <p:cNvPr id="7" name="Freeform 26"/>
          <p:cNvSpPr/>
          <p:nvPr/>
        </p:nvSpPr>
        <p:spPr bwMode="gray">
          <a:xfrm>
            <a:off x="1999193" y="3009659"/>
            <a:ext cx="1709530" cy="2376000"/>
          </a:xfrm>
          <a:custGeom>
            <a:avLst/>
            <a:gdLst>
              <a:gd name="connsiteX0" fmla="*/ 0 w 2695492"/>
              <a:gd name="connsiteY0" fmla="*/ 2091193 h 2154804"/>
              <a:gd name="connsiteX1" fmla="*/ 604299 w 2695492"/>
              <a:gd name="connsiteY1" fmla="*/ 620202 h 2154804"/>
              <a:gd name="connsiteX2" fmla="*/ 834887 w 2695492"/>
              <a:gd name="connsiteY2" fmla="*/ 524786 h 2154804"/>
              <a:gd name="connsiteX3" fmla="*/ 1041621 w 2695492"/>
              <a:gd name="connsiteY3" fmla="*/ 0 h 2154804"/>
              <a:gd name="connsiteX4" fmla="*/ 1518699 w 2695492"/>
              <a:gd name="connsiteY4" fmla="*/ 15903 h 2154804"/>
              <a:gd name="connsiteX5" fmla="*/ 1423283 w 2695492"/>
              <a:gd name="connsiteY5" fmla="*/ 413468 h 2154804"/>
              <a:gd name="connsiteX6" fmla="*/ 1709530 w 2695492"/>
              <a:gd name="connsiteY6" fmla="*/ 278296 h 2154804"/>
              <a:gd name="connsiteX7" fmla="*/ 2345635 w 2695492"/>
              <a:gd name="connsiteY7" fmla="*/ 135172 h 2154804"/>
              <a:gd name="connsiteX8" fmla="*/ 2584174 w 2695492"/>
              <a:gd name="connsiteY8" fmla="*/ 198783 h 2154804"/>
              <a:gd name="connsiteX9" fmla="*/ 2568271 w 2695492"/>
              <a:gd name="connsiteY9" fmla="*/ 326004 h 2154804"/>
              <a:gd name="connsiteX10" fmla="*/ 2695492 w 2695492"/>
              <a:gd name="connsiteY10" fmla="*/ 405517 h 2154804"/>
              <a:gd name="connsiteX11" fmla="*/ 2369488 w 2695492"/>
              <a:gd name="connsiteY11" fmla="*/ 2154804 h 2154804"/>
              <a:gd name="connsiteX12" fmla="*/ 0 w 2695492"/>
              <a:gd name="connsiteY12" fmla="*/ 2091193 h 2154804"/>
              <a:gd name="connsiteX0" fmla="*/ 0 w 2695492"/>
              <a:gd name="connsiteY0" fmla="*/ 2091193 h 2154804"/>
              <a:gd name="connsiteX1" fmla="*/ 604299 w 2695492"/>
              <a:gd name="connsiteY1" fmla="*/ 620202 h 2154804"/>
              <a:gd name="connsiteX2" fmla="*/ 834887 w 2695492"/>
              <a:gd name="connsiteY2" fmla="*/ 524786 h 2154804"/>
              <a:gd name="connsiteX3" fmla="*/ 1041621 w 2695492"/>
              <a:gd name="connsiteY3" fmla="*/ 0 h 2154804"/>
              <a:gd name="connsiteX4" fmla="*/ 1518699 w 2695492"/>
              <a:gd name="connsiteY4" fmla="*/ 15903 h 2154804"/>
              <a:gd name="connsiteX5" fmla="*/ 1423283 w 2695492"/>
              <a:gd name="connsiteY5" fmla="*/ 413468 h 2154804"/>
              <a:gd name="connsiteX6" fmla="*/ 1709530 w 2695492"/>
              <a:gd name="connsiteY6" fmla="*/ 278296 h 2154804"/>
              <a:gd name="connsiteX7" fmla="*/ 2345635 w 2695492"/>
              <a:gd name="connsiteY7" fmla="*/ 135172 h 2154804"/>
              <a:gd name="connsiteX8" fmla="*/ 2584174 w 2695492"/>
              <a:gd name="connsiteY8" fmla="*/ 198783 h 2154804"/>
              <a:gd name="connsiteX9" fmla="*/ 2568271 w 2695492"/>
              <a:gd name="connsiteY9" fmla="*/ 326004 h 2154804"/>
              <a:gd name="connsiteX10" fmla="*/ 2695492 w 2695492"/>
              <a:gd name="connsiteY10" fmla="*/ 405517 h 2154804"/>
              <a:gd name="connsiteX11" fmla="*/ 2369488 w 2695492"/>
              <a:gd name="connsiteY11" fmla="*/ 2154804 h 2154804"/>
              <a:gd name="connsiteX12" fmla="*/ 0 w 2695492"/>
              <a:gd name="connsiteY12" fmla="*/ 2091193 h 2154804"/>
              <a:gd name="connsiteX0" fmla="*/ 0 w 2695492"/>
              <a:gd name="connsiteY0" fmla="*/ 2091193 h 2164536"/>
              <a:gd name="connsiteX1" fmla="*/ 604299 w 2695492"/>
              <a:gd name="connsiteY1" fmla="*/ 620202 h 2164536"/>
              <a:gd name="connsiteX2" fmla="*/ 834887 w 2695492"/>
              <a:gd name="connsiteY2" fmla="*/ 524786 h 2164536"/>
              <a:gd name="connsiteX3" fmla="*/ 1041621 w 2695492"/>
              <a:gd name="connsiteY3" fmla="*/ 0 h 2164536"/>
              <a:gd name="connsiteX4" fmla="*/ 1518699 w 2695492"/>
              <a:gd name="connsiteY4" fmla="*/ 15903 h 2164536"/>
              <a:gd name="connsiteX5" fmla="*/ 1423283 w 2695492"/>
              <a:gd name="connsiteY5" fmla="*/ 413468 h 2164536"/>
              <a:gd name="connsiteX6" fmla="*/ 1709530 w 2695492"/>
              <a:gd name="connsiteY6" fmla="*/ 278296 h 2164536"/>
              <a:gd name="connsiteX7" fmla="*/ 1297885 w 2695492"/>
              <a:gd name="connsiteY7" fmla="*/ 2154472 h 2164536"/>
              <a:gd name="connsiteX8" fmla="*/ 2584174 w 2695492"/>
              <a:gd name="connsiteY8" fmla="*/ 198783 h 2164536"/>
              <a:gd name="connsiteX9" fmla="*/ 2568271 w 2695492"/>
              <a:gd name="connsiteY9" fmla="*/ 326004 h 2164536"/>
              <a:gd name="connsiteX10" fmla="*/ 2695492 w 2695492"/>
              <a:gd name="connsiteY10" fmla="*/ 405517 h 2164536"/>
              <a:gd name="connsiteX11" fmla="*/ 2369488 w 2695492"/>
              <a:gd name="connsiteY11" fmla="*/ 2154804 h 2164536"/>
              <a:gd name="connsiteX12" fmla="*/ 0 w 2695492"/>
              <a:gd name="connsiteY12" fmla="*/ 2091193 h 2164536"/>
              <a:gd name="connsiteX0" fmla="*/ 0 w 2695492"/>
              <a:gd name="connsiteY0" fmla="*/ 2091193 h 2154804"/>
              <a:gd name="connsiteX1" fmla="*/ 604299 w 2695492"/>
              <a:gd name="connsiteY1" fmla="*/ 620202 h 2154804"/>
              <a:gd name="connsiteX2" fmla="*/ 834887 w 2695492"/>
              <a:gd name="connsiteY2" fmla="*/ 524786 h 2154804"/>
              <a:gd name="connsiteX3" fmla="*/ 1041621 w 2695492"/>
              <a:gd name="connsiteY3" fmla="*/ 0 h 2154804"/>
              <a:gd name="connsiteX4" fmla="*/ 1518699 w 2695492"/>
              <a:gd name="connsiteY4" fmla="*/ 15903 h 2154804"/>
              <a:gd name="connsiteX5" fmla="*/ 1423283 w 2695492"/>
              <a:gd name="connsiteY5" fmla="*/ 413468 h 2154804"/>
              <a:gd name="connsiteX6" fmla="*/ 1709530 w 2695492"/>
              <a:gd name="connsiteY6" fmla="*/ 278296 h 2154804"/>
              <a:gd name="connsiteX7" fmla="*/ 1593160 w 2695492"/>
              <a:gd name="connsiteY7" fmla="*/ 1468672 h 2154804"/>
              <a:gd name="connsiteX8" fmla="*/ 2584174 w 2695492"/>
              <a:gd name="connsiteY8" fmla="*/ 198783 h 2154804"/>
              <a:gd name="connsiteX9" fmla="*/ 2568271 w 2695492"/>
              <a:gd name="connsiteY9" fmla="*/ 326004 h 2154804"/>
              <a:gd name="connsiteX10" fmla="*/ 2695492 w 2695492"/>
              <a:gd name="connsiteY10" fmla="*/ 405517 h 2154804"/>
              <a:gd name="connsiteX11" fmla="*/ 2369488 w 2695492"/>
              <a:gd name="connsiteY11" fmla="*/ 2154804 h 2154804"/>
              <a:gd name="connsiteX12" fmla="*/ 0 w 2695492"/>
              <a:gd name="connsiteY12" fmla="*/ 2091193 h 2154804"/>
              <a:gd name="connsiteX0" fmla="*/ 0 w 2695492"/>
              <a:gd name="connsiteY0" fmla="*/ 2091193 h 2116704"/>
              <a:gd name="connsiteX1" fmla="*/ 604299 w 2695492"/>
              <a:gd name="connsiteY1" fmla="*/ 620202 h 2116704"/>
              <a:gd name="connsiteX2" fmla="*/ 834887 w 2695492"/>
              <a:gd name="connsiteY2" fmla="*/ 524786 h 2116704"/>
              <a:gd name="connsiteX3" fmla="*/ 1041621 w 2695492"/>
              <a:gd name="connsiteY3" fmla="*/ 0 h 2116704"/>
              <a:gd name="connsiteX4" fmla="*/ 1518699 w 2695492"/>
              <a:gd name="connsiteY4" fmla="*/ 15903 h 2116704"/>
              <a:gd name="connsiteX5" fmla="*/ 1423283 w 2695492"/>
              <a:gd name="connsiteY5" fmla="*/ 413468 h 2116704"/>
              <a:gd name="connsiteX6" fmla="*/ 1709530 w 2695492"/>
              <a:gd name="connsiteY6" fmla="*/ 278296 h 2116704"/>
              <a:gd name="connsiteX7" fmla="*/ 1593160 w 2695492"/>
              <a:gd name="connsiteY7" fmla="*/ 1468672 h 2116704"/>
              <a:gd name="connsiteX8" fmla="*/ 2584174 w 2695492"/>
              <a:gd name="connsiteY8" fmla="*/ 198783 h 2116704"/>
              <a:gd name="connsiteX9" fmla="*/ 2568271 w 2695492"/>
              <a:gd name="connsiteY9" fmla="*/ 326004 h 2116704"/>
              <a:gd name="connsiteX10" fmla="*/ 2695492 w 2695492"/>
              <a:gd name="connsiteY10" fmla="*/ 405517 h 2116704"/>
              <a:gd name="connsiteX11" fmla="*/ 1197913 w 2695492"/>
              <a:gd name="connsiteY11" fmla="*/ 2116704 h 2116704"/>
              <a:gd name="connsiteX12" fmla="*/ 0 w 2695492"/>
              <a:gd name="connsiteY12" fmla="*/ 2091193 h 2116704"/>
              <a:gd name="connsiteX0" fmla="*/ 0 w 2584174"/>
              <a:gd name="connsiteY0" fmla="*/ 2091193 h 2116704"/>
              <a:gd name="connsiteX1" fmla="*/ 604299 w 2584174"/>
              <a:gd name="connsiteY1" fmla="*/ 620202 h 2116704"/>
              <a:gd name="connsiteX2" fmla="*/ 834887 w 2584174"/>
              <a:gd name="connsiteY2" fmla="*/ 524786 h 2116704"/>
              <a:gd name="connsiteX3" fmla="*/ 1041621 w 2584174"/>
              <a:gd name="connsiteY3" fmla="*/ 0 h 2116704"/>
              <a:gd name="connsiteX4" fmla="*/ 1518699 w 2584174"/>
              <a:gd name="connsiteY4" fmla="*/ 15903 h 2116704"/>
              <a:gd name="connsiteX5" fmla="*/ 1423283 w 2584174"/>
              <a:gd name="connsiteY5" fmla="*/ 413468 h 2116704"/>
              <a:gd name="connsiteX6" fmla="*/ 1709530 w 2584174"/>
              <a:gd name="connsiteY6" fmla="*/ 278296 h 2116704"/>
              <a:gd name="connsiteX7" fmla="*/ 1593160 w 2584174"/>
              <a:gd name="connsiteY7" fmla="*/ 1468672 h 2116704"/>
              <a:gd name="connsiteX8" fmla="*/ 2584174 w 2584174"/>
              <a:gd name="connsiteY8" fmla="*/ 198783 h 2116704"/>
              <a:gd name="connsiteX9" fmla="*/ 2568271 w 2584174"/>
              <a:gd name="connsiteY9" fmla="*/ 326004 h 2116704"/>
              <a:gd name="connsiteX10" fmla="*/ 1197913 w 2584174"/>
              <a:gd name="connsiteY10" fmla="*/ 2116704 h 2116704"/>
              <a:gd name="connsiteX11" fmla="*/ 0 w 2584174"/>
              <a:gd name="connsiteY11" fmla="*/ 2091193 h 2116704"/>
              <a:gd name="connsiteX0" fmla="*/ 0 w 2584174"/>
              <a:gd name="connsiteY0" fmla="*/ 2091193 h 2116704"/>
              <a:gd name="connsiteX1" fmla="*/ 604299 w 2584174"/>
              <a:gd name="connsiteY1" fmla="*/ 620202 h 2116704"/>
              <a:gd name="connsiteX2" fmla="*/ 834887 w 2584174"/>
              <a:gd name="connsiteY2" fmla="*/ 524786 h 2116704"/>
              <a:gd name="connsiteX3" fmla="*/ 1041621 w 2584174"/>
              <a:gd name="connsiteY3" fmla="*/ 0 h 2116704"/>
              <a:gd name="connsiteX4" fmla="*/ 1518699 w 2584174"/>
              <a:gd name="connsiteY4" fmla="*/ 15903 h 2116704"/>
              <a:gd name="connsiteX5" fmla="*/ 1423283 w 2584174"/>
              <a:gd name="connsiteY5" fmla="*/ 413468 h 2116704"/>
              <a:gd name="connsiteX6" fmla="*/ 1709530 w 2584174"/>
              <a:gd name="connsiteY6" fmla="*/ 278296 h 2116704"/>
              <a:gd name="connsiteX7" fmla="*/ 1593160 w 2584174"/>
              <a:gd name="connsiteY7" fmla="*/ 1468672 h 2116704"/>
              <a:gd name="connsiteX8" fmla="*/ 2584174 w 2584174"/>
              <a:gd name="connsiteY8" fmla="*/ 198783 h 2116704"/>
              <a:gd name="connsiteX9" fmla="*/ 1197913 w 2584174"/>
              <a:gd name="connsiteY9" fmla="*/ 2116704 h 2116704"/>
              <a:gd name="connsiteX10" fmla="*/ 0 w 2584174"/>
              <a:gd name="connsiteY10" fmla="*/ 2091193 h 2116704"/>
              <a:gd name="connsiteX0" fmla="*/ 0 w 1709530"/>
              <a:gd name="connsiteY0" fmla="*/ 2091193 h 2116704"/>
              <a:gd name="connsiteX1" fmla="*/ 604299 w 1709530"/>
              <a:gd name="connsiteY1" fmla="*/ 620202 h 2116704"/>
              <a:gd name="connsiteX2" fmla="*/ 834887 w 1709530"/>
              <a:gd name="connsiteY2" fmla="*/ 524786 h 2116704"/>
              <a:gd name="connsiteX3" fmla="*/ 1041621 w 1709530"/>
              <a:gd name="connsiteY3" fmla="*/ 0 h 2116704"/>
              <a:gd name="connsiteX4" fmla="*/ 1518699 w 1709530"/>
              <a:gd name="connsiteY4" fmla="*/ 15903 h 2116704"/>
              <a:gd name="connsiteX5" fmla="*/ 1423283 w 1709530"/>
              <a:gd name="connsiteY5" fmla="*/ 413468 h 2116704"/>
              <a:gd name="connsiteX6" fmla="*/ 1709530 w 1709530"/>
              <a:gd name="connsiteY6" fmla="*/ 278296 h 2116704"/>
              <a:gd name="connsiteX7" fmla="*/ 1593160 w 1709530"/>
              <a:gd name="connsiteY7" fmla="*/ 1468672 h 2116704"/>
              <a:gd name="connsiteX8" fmla="*/ 1197913 w 1709530"/>
              <a:gd name="connsiteY8" fmla="*/ 2116704 h 2116704"/>
              <a:gd name="connsiteX9" fmla="*/ 0 w 1709530"/>
              <a:gd name="connsiteY9" fmla="*/ 2091193 h 2116704"/>
              <a:gd name="connsiteX0" fmla="*/ 0 w 1709530"/>
              <a:gd name="connsiteY0" fmla="*/ 2091193 h 2116704"/>
              <a:gd name="connsiteX1" fmla="*/ 604299 w 1709530"/>
              <a:gd name="connsiteY1" fmla="*/ 620202 h 2116704"/>
              <a:gd name="connsiteX2" fmla="*/ 834887 w 1709530"/>
              <a:gd name="connsiteY2" fmla="*/ 524786 h 2116704"/>
              <a:gd name="connsiteX3" fmla="*/ 1041621 w 1709530"/>
              <a:gd name="connsiteY3" fmla="*/ 0 h 2116704"/>
              <a:gd name="connsiteX4" fmla="*/ 1518699 w 1709530"/>
              <a:gd name="connsiteY4" fmla="*/ 15903 h 2116704"/>
              <a:gd name="connsiteX5" fmla="*/ 1423283 w 1709530"/>
              <a:gd name="connsiteY5" fmla="*/ 413468 h 2116704"/>
              <a:gd name="connsiteX6" fmla="*/ 1709530 w 1709530"/>
              <a:gd name="connsiteY6" fmla="*/ 278296 h 2116704"/>
              <a:gd name="connsiteX7" fmla="*/ 1197913 w 1709530"/>
              <a:gd name="connsiteY7" fmla="*/ 2116704 h 2116704"/>
              <a:gd name="connsiteX8" fmla="*/ 0 w 1709530"/>
              <a:gd name="connsiteY8" fmla="*/ 2091193 h 2116704"/>
              <a:gd name="connsiteX0" fmla="*/ 0 w 1709530"/>
              <a:gd name="connsiteY0" fmla="*/ 2091193 h 2126229"/>
              <a:gd name="connsiteX1" fmla="*/ 604299 w 1709530"/>
              <a:gd name="connsiteY1" fmla="*/ 620202 h 2126229"/>
              <a:gd name="connsiteX2" fmla="*/ 834887 w 1709530"/>
              <a:gd name="connsiteY2" fmla="*/ 524786 h 2126229"/>
              <a:gd name="connsiteX3" fmla="*/ 1041621 w 1709530"/>
              <a:gd name="connsiteY3" fmla="*/ 0 h 2126229"/>
              <a:gd name="connsiteX4" fmla="*/ 1518699 w 1709530"/>
              <a:gd name="connsiteY4" fmla="*/ 15903 h 2126229"/>
              <a:gd name="connsiteX5" fmla="*/ 1423283 w 1709530"/>
              <a:gd name="connsiteY5" fmla="*/ 413468 h 2126229"/>
              <a:gd name="connsiteX6" fmla="*/ 1709530 w 1709530"/>
              <a:gd name="connsiteY6" fmla="*/ 278296 h 2126229"/>
              <a:gd name="connsiteX7" fmla="*/ 1169338 w 1709530"/>
              <a:gd name="connsiteY7" fmla="*/ 2126229 h 2126229"/>
              <a:gd name="connsiteX8" fmla="*/ 0 w 1709530"/>
              <a:gd name="connsiteY8" fmla="*/ 2091193 h 2126229"/>
              <a:gd name="connsiteX0" fmla="*/ 0 w 1709530"/>
              <a:gd name="connsiteY0" fmla="*/ 2091193 h 2126229"/>
              <a:gd name="connsiteX1" fmla="*/ 604299 w 1709530"/>
              <a:gd name="connsiteY1" fmla="*/ 620202 h 2126229"/>
              <a:gd name="connsiteX2" fmla="*/ 834887 w 1709530"/>
              <a:gd name="connsiteY2" fmla="*/ 524786 h 2126229"/>
              <a:gd name="connsiteX3" fmla="*/ 1041621 w 1709530"/>
              <a:gd name="connsiteY3" fmla="*/ 0 h 2126229"/>
              <a:gd name="connsiteX4" fmla="*/ 1518699 w 1709530"/>
              <a:gd name="connsiteY4" fmla="*/ 15903 h 2126229"/>
              <a:gd name="connsiteX5" fmla="*/ 1423283 w 1709530"/>
              <a:gd name="connsiteY5" fmla="*/ 413468 h 2126229"/>
              <a:gd name="connsiteX6" fmla="*/ 1709530 w 1709530"/>
              <a:gd name="connsiteY6" fmla="*/ 278296 h 2126229"/>
              <a:gd name="connsiteX7" fmla="*/ 1169338 w 1709530"/>
              <a:gd name="connsiteY7" fmla="*/ 2126229 h 2126229"/>
              <a:gd name="connsiteX8" fmla="*/ 0 w 1709530"/>
              <a:gd name="connsiteY8" fmla="*/ 2091193 h 2126229"/>
              <a:gd name="connsiteX0" fmla="*/ 0 w 1709530"/>
              <a:gd name="connsiteY0" fmla="*/ 2091193 h 2126229"/>
              <a:gd name="connsiteX1" fmla="*/ 604299 w 1709530"/>
              <a:gd name="connsiteY1" fmla="*/ 620202 h 2126229"/>
              <a:gd name="connsiteX2" fmla="*/ 834887 w 1709530"/>
              <a:gd name="connsiteY2" fmla="*/ 524786 h 2126229"/>
              <a:gd name="connsiteX3" fmla="*/ 1041621 w 1709530"/>
              <a:gd name="connsiteY3" fmla="*/ 0 h 2126229"/>
              <a:gd name="connsiteX4" fmla="*/ 1518699 w 1709530"/>
              <a:gd name="connsiteY4" fmla="*/ 15903 h 2126229"/>
              <a:gd name="connsiteX5" fmla="*/ 1423283 w 1709530"/>
              <a:gd name="connsiteY5" fmla="*/ 413468 h 2126229"/>
              <a:gd name="connsiteX6" fmla="*/ 1709530 w 1709530"/>
              <a:gd name="connsiteY6" fmla="*/ 278296 h 2126229"/>
              <a:gd name="connsiteX7" fmla="*/ 1169338 w 1709530"/>
              <a:gd name="connsiteY7" fmla="*/ 2126229 h 2126229"/>
              <a:gd name="connsiteX8" fmla="*/ 0 w 1709530"/>
              <a:gd name="connsiteY8" fmla="*/ 2091193 h 2126229"/>
              <a:gd name="connsiteX0" fmla="*/ 0 w 1709530"/>
              <a:gd name="connsiteY0" fmla="*/ 2091193 h 2126229"/>
              <a:gd name="connsiteX1" fmla="*/ 604299 w 1709530"/>
              <a:gd name="connsiteY1" fmla="*/ 620202 h 2126229"/>
              <a:gd name="connsiteX2" fmla="*/ 834887 w 1709530"/>
              <a:gd name="connsiteY2" fmla="*/ 524786 h 2126229"/>
              <a:gd name="connsiteX3" fmla="*/ 1041621 w 1709530"/>
              <a:gd name="connsiteY3" fmla="*/ 0 h 2126229"/>
              <a:gd name="connsiteX4" fmla="*/ 1518699 w 1709530"/>
              <a:gd name="connsiteY4" fmla="*/ 15903 h 2126229"/>
              <a:gd name="connsiteX5" fmla="*/ 1423283 w 1709530"/>
              <a:gd name="connsiteY5" fmla="*/ 413468 h 2126229"/>
              <a:gd name="connsiteX6" fmla="*/ 1709530 w 1709530"/>
              <a:gd name="connsiteY6" fmla="*/ 278296 h 2126229"/>
              <a:gd name="connsiteX7" fmla="*/ 1169338 w 1709530"/>
              <a:gd name="connsiteY7" fmla="*/ 2126229 h 2126229"/>
              <a:gd name="connsiteX8" fmla="*/ 0 w 1709530"/>
              <a:gd name="connsiteY8" fmla="*/ 2091193 h 2126229"/>
              <a:gd name="connsiteX0" fmla="*/ 0 w 1709530"/>
              <a:gd name="connsiteY0" fmla="*/ 2091193 h 2126229"/>
              <a:gd name="connsiteX1" fmla="*/ 604299 w 1709530"/>
              <a:gd name="connsiteY1" fmla="*/ 620202 h 2126229"/>
              <a:gd name="connsiteX2" fmla="*/ 834887 w 1709530"/>
              <a:gd name="connsiteY2" fmla="*/ 524786 h 2126229"/>
              <a:gd name="connsiteX3" fmla="*/ 1041621 w 1709530"/>
              <a:gd name="connsiteY3" fmla="*/ 0 h 2126229"/>
              <a:gd name="connsiteX4" fmla="*/ 1518699 w 1709530"/>
              <a:gd name="connsiteY4" fmla="*/ 15903 h 2126229"/>
              <a:gd name="connsiteX5" fmla="*/ 1423283 w 1709530"/>
              <a:gd name="connsiteY5" fmla="*/ 413468 h 2126229"/>
              <a:gd name="connsiteX6" fmla="*/ 1709530 w 1709530"/>
              <a:gd name="connsiteY6" fmla="*/ 278296 h 2126229"/>
              <a:gd name="connsiteX7" fmla="*/ 1169338 w 1709530"/>
              <a:gd name="connsiteY7" fmla="*/ 2126229 h 2126229"/>
              <a:gd name="connsiteX8" fmla="*/ 0 w 1709530"/>
              <a:gd name="connsiteY8" fmla="*/ 2091193 h 212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9530" h="2126229">
                <a:moveTo>
                  <a:pt x="0" y="2091193"/>
                </a:moveTo>
                <a:lnTo>
                  <a:pt x="604299" y="620202"/>
                </a:lnTo>
                <a:lnTo>
                  <a:pt x="834887" y="524786"/>
                </a:lnTo>
                <a:lnTo>
                  <a:pt x="1041621" y="0"/>
                </a:lnTo>
                <a:lnTo>
                  <a:pt x="1518699" y="15903"/>
                </a:lnTo>
                <a:lnTo>
                  <a:pt x="1423283" y="413468"/>
                </a:lnTo>
                <a:lnTo>
                  <a:pt x="1709530" y="278296"/>
                </a:lnTo>
                <a:cubicBezTo>
                  <a:pt x="1652918" y="562169"/>
                  <a:pt x="1263760" y="1681205"/>
                  <a:pt x="1169338" y="2126229"/>
                </a:cubicBezTo>
                <a:lnTo>
                  <a:pt x="0" y="2091193"/>
                </a:lnTo>
                <a:close/>
              </a:path>
            </a:pathLst>
          </a:custGeom>
          <a:solidFill>
            <a:srgbClr val="FFFF00">
              <a:alpha val="34000"/>
            </a:srgbClr>
          </a:solidFill>
          <a:ln w="127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gray">
          <a:xfrm>
            <a:off x="7137736" y="634053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Overview</a:t>
            </a:r>
          </a:p>
        </p:txBody>
      </p:sp>
      <p:sp>
        <p:nvSpPr>
          <p:cNvPr id="9" name="TextBox 8"/>
          <p:cNvSpPr txBox="1"/>
          <p:nvPr/>
        </p:nvSpPr>
        <p:spPr bwMode="gray">
          <a:xfrm>
            <a:off x="5157538" y="1749425"/>
            <a:ext cx="268476" cy="1623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Q-23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gray">
          <a:xfrm>
            <a:off x="5412707" y="2148840"/>
            <a:ext cx="268476" cy="1623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Q-22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 bwMode="gray">
          <a:xfrm>
            <a:off x="6086293" y="1982257"/>
            <a:ext cx="268476" cy="1623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Q-20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gray">
          <a:xfrm>
            <a:off x="6008923" y="2770717"/>
            <a:ext cx="268476" cy="1623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Q-21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 bwMode="gray">
          <a:xfrm>
            <a:off x="4820908" y="3003312"/>
            <a:ext cx="295729" cy="17774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9434" tIns="19434" rIns="19434" bIns="19434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900" dirty="0">
                <a:solidFill>
                  <a:prstClr val="black"/>
                </a:solidFill>
                <a:latin typeface="Arial" pitchFamily="34" charset="0"/>
              </a:rPr>
              <a:t>Q-24</a:t>
            </a:r>
            <a:endParaRPr lang="en-GB" sz="9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2475841" y="3046490"/>
            <a:ext cx="268476" cy="1623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Q-26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gray">
          <a:xfrm>
            <a:off x="3506086" y="5432288"/>
            <a:ext cx="268476" cy="16235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Q-25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 bwMode="gray">
          <a:xfrm>
            <a:off x="5913116" y="3126375"/>
            <a:ext cx="422366" cy="208525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Pier 5</a:t>
            </a:r>
            <a:endParaRPr lang="en-GB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gray">
          <a:xfrm>
            <a:off x="3009207" y="5496819"/>
            <a:ext cx="457632" cy="223914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none" lIns="19434" tIns="19434" rIns="19434" bIns="19434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200" b="1" dirty="0">
                <a:solidFill>
                  <a:prstClr val="white"/>
                </a:solidFill>
                <a:latin typeface="Arial" pitchFamily="34" charset="0"/>
              </a:rPr>
              <a:t>Pier 6</a:t>
            </a:r>
            <a:endParaRPr lang="en-GB" sz="1200" b="1" dirty="0">
              <a:solidFill>
                <a:prstClr val="white"/>
              </a:solidFill>
              <a:latin typeface="Arial" pitchFamily="34" charset="0"/>
            </a:endParaRPr>
          </a:p>
        </p:txBody>
      </p:sp>
      <p:grpSp>
        <p:nvGrpSpPr>
          <p:cNvPr id="18" name="Group 22"/>
          <p:cNvGrpSpPr/>
          <p:nvPr/>
        </p:nvGrpSpPr>
        <p:grpSpPr bwMode="gray">
          <a:xfrm>
            <a:off x="5054218" y="5238699"/>
            <a:ext cx="1246303" cy="516244"/>
            <a:chOff x="3856060" y="4929156"/>
            <a:chExt cx="1227420" cy="455509"/>
          </a:xfrm>
        </p:grpSpPr>
        <p:sp>
          <p:nvSpPr>
            <p:cNvPr id="19" name="TextBox 18"/>
            <p:cNvSpPr txBox="1"/>
            <p:nvPr/>
          </p:nvSpPr>
          <p:spPr bwMode="gray">
            <a:xfrm>
              <a:off x="3856060" y="4929156"/>
              <a:ext cx="1227420" cy="455509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18288" tIns="18288" rIns="18288" bIns="18288" rtlCol="0">
              <a:spAutoFit/>
            </a:bodyPr>
            <a:lstStyle/>
            <a:p>
              <a:pPr marL="38256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b="1" dirty="0">
                  <a:solidFill>
                    <a:prstClr val="black"/>
                  </a:solidFill>
                  <a:latin typeface="Arial" pitchFamily="34" charset="0"/>
                </a:rPr>
                <a:t>Legend</a:t>
              </a:r>
            </a:p>
            <a:p>
              <a:pPr marL="38256" defTabSz="475730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dirty="0">
                  <a:solidFill>
                    <a:prstClr val="black"/>
                  </a:solidFill>
                  <a:latin typeface="Arial" pitchFamily="34" charset="0"/>
                </a:rPr>
                <a:t>   Q 	Quay</a:t>
              </a:r>
            </a:p>
            <a:p>
              <a:pPr marL="38256" defTabSz="475730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dirty="0">
                  <a:solidFill>
                    <a:prstClr val="black"/>
                  </a:solidFill>
                  <a:latin typeface="Arial" pitchFamily="34" charset="0"/>
                </a:rPr>
                <a:t>	Rail tracks</a:t>
              </a:r>
            </a:p>
          </p:txBody>
        </p:sp>
        <p:cxnSp>
          <p:nvCxnSpPr>
            <p:cNvPr id="20" name="Straight Connector 24"/>
            <p:cNvCxnSpPr/>
            <p:nvPr/>
          </p:nvCxnSpPr>
          <p:spPr bwMode="gray">
            <a:xfrm>
              <a:off x="3926162" y="5302639"/>
              <a:ext cx="214328" cy="0"/>
            </a:xfrm>
            <a:prstGeom prst="line">
              <a:avLst/>
            </a:prstGeom>
            <a:noFill/>
            <a:ln w="381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Content Placeholder 2"/>
          <p:cNvSpPr>
            <a:spLocks noGrp="1"/>
          </p:cNvSpPr>
          <p:nvPr>
            <p:ph idx="1"/>
          </p:nvPr>
        </p:nvSpPr>
        <p:spPr bwMode="gray">
          <a:xfrm>
            <a:off x="6803633" y="990569"/>
            <a:ext cx="4006749" cy="5141499"/>
          </a:xfrm>
          <a:noFill/>
          <a:ln>
            <a:noFill/>
          </a:ln>
        </p:spPr>
        <p:txBody>
          <a:bodyPr lIns="145756" tIns="145756" rIns="97170" bIns="97170"/>
          <a:lstStyle/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300" dirty="0"/>
              <a:t>Serves the biggest shipping companies and has robust infrastructure </a:t>
            </a:r>
          </a:p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300" dirty="0"/>
              <a:t>Provides rail connection to Central/Eastern Europe and the Balkans</a:t>
            </a:r>
          </a:p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300" dirty="0"/>
              <a:t>Operational length 530 m, crane rails 480m, depth 12m </a:t>
            </a:r>
            <a:r>
              <a:rPr lang="en-GB" sz="1300" dirty="0" smtClean="0"/>
              <a:t>MWL (</a:t>
            </a:r>
            <a:r>
              <a:rPr lang="en-GB" sz="1300" dirty="0"/>
              <a:t>1), max draft 10.8m</a:t>
            </a:r>
          </a:p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300" dirty="0"/>
              <a:t>Currently operating at 0.35 MM TEU (2015A) </a:t>
            </a:r>
            <a:endParaRPr lang="en-GB" sz="1300" dirty="0" smtClean="0"/>
          </a:p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300" dirty="0" smtClean="0"/>
              <a:t>Throughput </a:t>
            </a:r>
            <a:r>
              <a:rPr lang="en-GB" sz="1300" dirty="0"/>
              <a:t>expected to increase </a:t>
            </a:r>
            <a:r>
              <a:rPr lang="en-GB" sz="1300" dirty="0" smtClean="0"/>
              <a:t>to 366k </a:t>
            </a:r>
            <a:r>
              <a:rPr lang="en-GB" sz="1300" dirty="0" err="1" smtClean="0"/>
              <a:t>TEU</a:t>
            </a:r>
            <a:r>
              <a:rPr lang="en-GB" sz="1300" dirty="0" smtClean="0"/>
              <a:t> (c. 4% increase) </a:t>
            </a:r>
            <a:r>
              <a:rPr lang="en-GB" sz="1300" dirty="0"/>
              <a:t>in 2016E </a:t>
            </a:r>
          </a:p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US" sz="1300" dirty="0"/>
              <a:t>Operational capacity of 0.44 MM TEU </a:t>
            </a:r>
            <a:endParaRPr lang="en-GB" sz="1300" dirty="0"/>
          </a:p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300" dirty="0"/>
              <a:t>Operates 24x7</a:t>
            </a:r>
          </a:p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300" dirty="0"/>
              <a:t>Offers a variety of services for competitive fees, including loading/unloading, quayside handling, container storage, reefer containers, inspection and rail handling</a:t>
            </a:r>
          </a:p>
          <a:p>
            <a:pPr marL="384631" lvl="2" indent="-192315">
              <a:lnSpc>
                <a:spcPts val="1489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300" dirty="0"/>
              <a:t>ISO 9001:2008 for Terminal Operations and ISO 14001:2004 Environmental Management</a:t>
            </a:r>
            <a:endParaRPr lang="en-GB" sz="1300" baseline="30000" dirty="0"/>
          </a:p>
        </p:txBody>
      </p:sp>
      <p:sp>
        <p:nvSpPr>
          <p:cNvPr id="23" name="Freeform 2065"/>
          <p:cNvSpPr/>
          <p:nvPr/>
        </p:nvSpPr>
        <p:spPr bwMode="gray">
          <a:xfrm>
            <a:off x="2355879" y="4231764"/>
            <a:ext cx="65" cy="323165"/>
          </a:xfrm>
          <a:custGeom>
            <a:avLst/>
            <a:gdLst>
              <a:gd name="connsiteX0" fmla="*/ 0 w 628162"/>
              <a:gd name="connsiteY0" fmla="*/ 1676034 h 1676034"/>
              <a:gd name="connsiteX1" fmla="*/ 564542 w 628162"/>
              <a:gd name="connsiteY1" fmla="*/ 220945 h 1676034"/>
              <a:gd name="connsiteX2" fmla="*/ 341906 w 628162"/>
              <a:gd name="connsiteY2" fmla="*/ 6260 h 1676034"/>
              <a:gd name="connsiteX3" fmla="*/ 628153 w 628162"/>
              <a:gd name="connsiteY3" fmla="*/ 220945 h 1676034"/>
              <a:gd name="connsiteX4" fmla="*/ 349857 w 628162"/>
              <a:gd name="connsiteY4" fmla="*/ 666218 h 167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162" h="1676034">
                <a:moveTo>
                  <a:pt x="0" y="1676034"/>
                </a:moveTo>
                <a:cubicBezTo>
                  <a:pt x="253779" y="1087637"/>
                  <a:pt x="507558" y="499241"/>
                  <a:pt x="564542" y="220945"/>
                </a:cubicBezTo>
                <a:cubicBezTo>
                  <a:pt x="621526" y="-57351"/>
                  <a:pt x="331304" y="6260"/>
                  <a:pt x="341906" y="6260"/>
                </a:cubicBezTo>
                <a:cubicBezTo>
                  <a:pt x="352508" y="6260"/>
                  <a:pt x="626828" y="110952"/>
                  <a:pt x="628153" y="220945"/>
                </a:cubicBezTo>
                <a:cubicBezTo>
                  <a:pt x="629478" y="330938"/>
                  <a:pt x="489667" y="498578"/>
                  <a:pt x="349857" y="666218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24" name="Freeform 2"/>
          <p:cNvSpPr/>
          <p:nvPr/>
        </p:nvSpPr>
        <p:spPr bwMode="gray">
          <a:xfrm>
            <a:off x="3974513" y="4136372"/>
            <a:ext cx="65" cy="323165"/>
          </a:xfrm>
          <a:custGeom>
            <a:avLst/>
            <a:gdLst>
              <a:gd name="connsiteX0" fmla="*/ 0 w 1495425"/>
              <a:gd name="connsiteY0" fmla="*/ 1962150 h 2019300"/>
              <a:gd name="connsiteX1" fmla="*/ 542925 w 1495425"/>
              <a:gd name="connsiteY1" fmla="*/ 171450 h 2019300"/>
              <a:gd name="connsiteX2" fmla="*/ 838200 w 1495425"/>
              <a:gd name="connsiteY2" fmla="*/ 76200 h 2019300"/>
              <a:gd name="connsiteX3" fmla="*/ 1143000 w 1495425"/>
              <a:gd name="connsiteY3" fmla="*/ 0 h 2019300"/>
              <a:gd name="connsiteX4" fmla="*/ 1295400 w 1495425"/>
              <a:gd name="connsiteY4" fmla="*/ 0 h 2019300"/>
              <a:gd name="connsiteX5" fmla="*/ 1400175 w 1495425"/>
              <a:gd name="connsiteY5" fmla="*/ 85725 h 2019300"/>
              <a:gd name="connsiteX6" fmla="*/ 1371600 w 1495425"/>
              <a:gd name="connsiteY6" fmla="*/ 200025 h 2019300"/>
              <a:gd name="connsiteX7" fmla="*/ 1495425 w 1495425"/>
              <a:gd name="connsiteY7" fmla="*/ 257175 h 2019300"/>
              <a:gd name="connsiteX8" fmla="*/ 1181100 w 1495425"/>
              <a:gd name="connsiteY8" fmla="*/ 2019300 h 2019300"/>
              <a:gd name="connsiteX9" fmla="*/ 0 w 1495425"/>
              <a:gd name="connsiteY9" fmla="*/ 196215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5425" h="2019300">
                <a:moveTo>
                  <a:pt x="0" y="1962150"/>
                </a:moveTo>
                <a:lnTo>
                  <a:pt x="542925" y="171450"/>
                </a:lnTo>
                <a:lnTo>
                  <a:pt x="838200" y="76200"/>
                </a:lnTo>
                <a:lnTo>
                  <a:pt x="1143000" y="0"/>
                </a:lnTo>
                <a:lnTo>
                  <a:pt x="1295400" y="0"/>
                </a:lnTo>
                <a:lnTo>
                  <a:pt x="1400175" y="85725"/>
                </a:lnTo>
                <a:lnTo>
                  <a:pt x="1371600" y="200025"/>
                </a:lnTo>
                <a:lnTo>
                  <a:pt x="1495425" y="257175"/>
                </a:lnTo>
                <a:lnTo>
                  <a:pt x="1181100" y="2019300"/>
                </a:lnTo>
                <a:lnTo>
                  <a:pt x="0" y="1962150"/>
                </a:lnTo>
                <a:close/>
              </a:path>
            </a:pathLst>
          </a:custGeom>
          <a:pattFill prst="dkDnDiag">
            <a:fgClr>
              <a:srgbClr val="9B9B9B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25" name="Freeform 29"/>
          <p:cNvSpPr/>
          <p:nvPr/>
        </p:nvSpPr>
        <p:spPr bwMode="gray">
          <a:xfrm>
            <a:off x="3206021" y="3009660"/>
            <a:ext cx="1580400" cy="2443353"/>
          </a:xfrm>
          <a:custGeom>
            <a:avLst/>
            <a:gdLst>
              <a:gd name="connsiteX0" fmla="*/ 0 w 1495425"/>
              <a:gd name="connsiteY0" fmla="*/ 1962150 h 2019300"/>
              <a:gd name="connsiteX1" fmla="*/ 542925 w 1495425"/>
              <a:gd name="connsiteY1" fmla="*/ 171450 h 2019300"/>
              <a:gd name="connsiteX2" fmla="*/ 838200 w 1495425"/>
              <a:gd name="connsiteY2" fmla="*/ 76200 h 2019300"/>
              <a:gd name="connsiteX3" fmla="*/ 1143000 w 1495425"/>
              <a:gd name="connsiteY3" fmla="*/ 0 h 2019300"/>
              <a:gd name="connsiteX4" fmla="*/ 1295400 w 1495425"/>
              <a:gd name="connsiteY4" fmla="*/ 0 h 2019300"/>
              <a:gd name="connsiteX5" fmla="*/ 1400175 w 1495425"/>
              <a:gd name="connsiteY5" fmla="*/ 85725 h 2019300"/>
              <a:gd name="connsiteX6" fmla="*/ 1371600 w 1495425"/>
              <a:gd name="connsiteY6" fmla="*/ 200025 h 2019300"/>
              <a:gd name="connsiteX7" fmla="*/ 1495425 w 1495425"/>
              <a:gd name="connsiteY7" fmla="*/ 257175 h 2019300"/>
              <a:gd name="connsiteX8" fmla="*/ 1181100 w 1495425"/>
              <a:gd name="connsiteY8" fmla="*/ 2019300 h 2019300"/>
              <a:gd name="connsiteX9" fmla="*/ 0 w 1495425"/>
              <a:gd name="connsiteY9" fmla="*/ 1962150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95425" h="2019300">
                <a:moveTo>
                  <a:pt x="0" y="1962150"/>
                </a:moveTo>
                <a:lnTo>
                  <a:pt x="542925" y="171450"/>
                </a:lnTo>
                <a:lnTo>
                  <a:pt x="838200" y="76200"/>
                </a:lnTo>
                <a:lnTo>
                  <a:pt x="1143000" y="0"/>
                </a:lnTo>
                <a:lnTo>
                  <a:pt x="1295400" y="0"/>
                </a:lnTo>
                <a:lnTo>
                  <a:pt x="1400175" y="85725"/>
                </a:lnTo>
                <a:lnTo>
                  <a:pt x="1371600" y="200025"/>
                </a:lnTo>
                <a:lnTo>
                  <a:pt x="1495425" y="257175"/>
                </a:lnTo>
                <a:lnTo>
                  <a:pt x="1181100" y="2019300"/>
                </a:lnTo>
                <a:lnTo>
                  <a:pt x="0" y="1962150"/>
                </a:lnTo>
                <a:close/>
              </a:path>
            </a:pathLst>
          </a:custGeom>
          <a:pattFill prst="dkDnDiag">
            <a:fgClr>
              <a:srgbClr val="9B9B9B"/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 bwMode="gray">
          <a:xfrm>
            <a:off x="2623430" y="4009133"/>
            <a:ext cx="835940" cy="310091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b="1" dirty="0" smtClean="0">
                <a:solidFill>
                  <a:srgbClr val="C00000"/>
                </a:solidFill>
                <a:latin typeface="Arial" pitchFamily="34" charset="0"/>
              </a:rPr>
              <a:t>Pier 6</a:t>
            </a:r>
          </a:p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b="1" dirty="0" smtClean="0">
                <a:solidFill>
                  <a:srgbClr val="C00000"/>
                </a:solidFill>
                <a:latin typeface="Arial" pitchFamily="34" charset="0"/>
              </a:rPr>
              <a:t>Expansion Plan </a:t>
            </a:r>
            <a:endParaRPr lang="en-GB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27" name="TextBox 72"/>
          <p:cNvSpPr txBox="1"/>
          <p:nvPr/>
        </p:nvSpPr>
        <p:spPr>
          <a:xfrm>
            <a:off x="2686260" y="5736449"/>
            <a:ext cx="637251" cy="3399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/>
            </a:solidFill>
            <a:prstDash val="sysDash"/>
          </a:ln>
        </p:spPr>
        <p:txBody>
          <a:bodyPr wrap="square" lIns="46800" tIns="46800" rIns="0" bIns="0" rtlCol="0">
            <a:no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 b="1">
                <a:solidFill>
                  <a:srgbClr val="313131"/>
                </a:solidFill>
                <a:latin typeface="+mj-lt"/>
                <a:ea typeface="Times New Roman"/>
                <a:cs typeface="Times New Roman"/>
              </a:defRPr>
            </a:lvl1pPr>
          </a:lstStyle>
          <a:p>
            <a:r>
              <a:rPr lang="en-US" dirty="0"/>
              <a:t>Container</a:t>
            </a:r>
            <a:br>
              <a:rPr lang="en-US" dirty="0"/>
            </a:br>
            <a:r>
              <a:rPr lang="en-US" b="0" dirty="0"/>
              <a:t>Terminal</a:t>
            </a:r>
            <a:endParaRPr lang="en-GB" b="0" dirty="0"/>
          </a:p>
        </p:txBody>
      </p:sp>
      <p:sp>
        <p:nvSpPr>
          <p:cNvPr id="28" name="TextBox 72"/>
          <p:cNvSpPr txBox="1"/>
          <p:nvPr/>
        </p:nvSpPr>
        <p:spPr>
          <a:xfrm>
            <a:off x="4013148" y="5736449"/>
            <a:ext cx="642082" cy="3332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/>
            </a:solidFill>
            <a:prstDash val="sysDash"/>
          </a:ln>
        </p:spPr>
        <p:txBody>
          <a:bodyPr wrap="square" lIns="46800" tIns="46800" rIns="0" bIns="0" rtlCol="0">
            <a:noAutofit/>
          </a:bodyPr>
          <a:lstStyle>
            <a:defPPr>
              <a:defRPr lang="en-US"/>
            </a:defPPr>
            <a:lvl1pPr>
              <a:spcAft>
                <a:spcPts val="1000"/>
              </a:spcAft>
              <a:defRPr sz="900" b="1">
                <a:solidFill>
                  <a:srgbClr val="313131"/>
                </a:solidFill>
                <a:latin typeface="+mj-lt"/>
                <a:ea typeface="Times New Roman"/>
                <a:cs typeface="Times New Roman"/>
              </a:defRPr>
            </a:lvl1pPr>
          </a:lstStyle>
          <a:p>
            <a:r>
              <a:rPr lang="en-US" dirty="0"/>
              <a:t>Dry Bulk </a:t>
            </a:r>
            <a:br>
              <a:rPr lang="en-US" dirty="0"/>
            </a:br>
            <a:r>
              <a:rPr lang="en-US" b="0" dirty="0"/>
              <a:t>Terminal</a:t>
            </a:r>
            <a:endParaRPr lang="en-GB" b="0" dirty="0"/>
          </a:p>
        </p:txBody>
      </p:sp>
      <p:sp>
        <p:nvSpPr>
          <p:cNvPr id="29" name="Rectangle 4"/>
          <p:cNvSpPr/>
          <p:nvPr/>
        </p:nvSpPr>
        <p:spPr bwMode="auto">
          <a:xfrm>
            <a:off x="3238023" y="3334900"/>
            <a:ext cx="1748351" cy="1042912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CS: Please include the grey bubble in the legend and annotate: “Pier”</a:t>
            </a:r>
          </a:p>
        </p:txBody>
      </p:sp>
      <p:grpSp>
        <p:nvGrpSpPr>
          <p:cNvPr id="30" name="Group 73"/>
          <p:cNvGrpSpPr/>
          <p:nvPr/>
        </p:nvGrpSpPr>
        <p:grpSpPr>
          <a:xfrm>
            <a:off x="1399102" y="990570"/>
            <a:ext cx="4965192" cy="5125289"/>
            <a:chOff x="292563" y="1694193"/>
            <a:chExt cx="4965192" cy="5183077"/>
          </a:xfrm>
        </p:grpSpPr>
        <p:grpSp>
          <p:nvGrpSpPr>
            <p:cNvPr id="31" name="Group 74"/>
            <p:cNvGrpSpPr/>
            <p:nvPr/>
          </p:nvGrpSpPr>
          <p:grpSpPr>
            <a:xfrm>
              <a:off x="292563" y="1694193"/>
              <a:ext cx="4965192" cy="5183077"/>
              <a:chOff x="292563" y="1694193"/>
              <a:chExt cx="4965192" cy="5183077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2564" y="1725092"/>
                <a:ext cx="4961333" cy="509631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sp>
            <p:nvSpPr>
              <p:cNvPr id="37" name="Freeform 80"/>
              <p:cNvSpPr/>
              <p:nvPr/>
            </p:nvSpPr>
            <p:spPr bwMode="gray">
              <a:xfrm>
                <a:off x="882595" y="3742183"/>
                <a:ext cx="1709530" cy="2376000"/>
              </a:xfrm>
              <a:custGeom>
                <a:avLst/>
                <a:gdLst>
                  <a:gd name="connsiteX0" fmla="*/ 0 w 2695492"/>
                  <a:gd name="connsiteY0" fmla="*/ 2091193 h 2154804"/>
                  <a:gd name="connsiteX1" fmla="*/ 604299 w 2695492"/>
                  <a:gd name="connsiteY1" fmla="*/ 620202 h 2154804"/>
                  <a:gd name="connsiteX2" fmla="*/ 834887 w 2695492"/>
                  <a:gd name="connsiteY2" fmla="*/ 524786 h 2154804"/>
                  <a:gd name="connsiteX3" fmla="*/ 1041621 w 2695492"/>
                  <a:gd name="connsiteY3" fmla="*/ 0 h 2154804"/>
                  <a:gd name="connsiteX4" fmla="*/ 1518699 w 2695492"/>
                  <a:gd name="connsiteY4" fmla="*/ 15903 h 2154804"/>
                  <a:gd name="connsiteX5" fmla="*/ 1423283 w 2695492"/>
                  <a:gd name="connsiteY5" fmla="*/ 413468 h 2154804"/>
                  <a:gd name="connsiteX6" fmla="*/ 1709530 w 2695492"/>
                  <a:gd name="connsiteY6" fmla="*/ 278296 h 2154804"/>
                  <a:gd name="connsiteX7" fmla="*/ 2345635 w 2695492"/>
                  <a:gd name="connsiteY7" fmla="*/ 135172 h 2154804"/>
                  <a:gd name="connsiteX8" fmla="*/ 2584174 w 2695492"/>
                  <a:gd name="connsiteY8" fmla="*/ 198783 h 2154804"/>
                  <a:gd name="connsiteX9" fmla="*/ 2568271 w 2695492"/>
                  <a:gd name="connsiteY9" fmla="*/ 326004 h 2154804"/>
                  <a:gd name="connsiteX10" fmla="*/ 2695492 w 2695492"/>
                  <a:gd name="connsiteY10" fmla="*/ 405517 h 2154804"/>
                  <a:gd name="connsiteX11" fmla="*/ 2369488 w 2695492"/>
                  <a:gd name="connsiteY11" fmla="*/ 2154804 h 2154804"/>
                  <a:gd name="connsiteX12" fmla="*/ 0 w 2695492"/>
                  <a:gd name="connsiteY12" fmla="*/ 2091193 h 2154804"/>
                  <a:gd name="connsiteX0" fmla="*/ 0 w 2695492"/>
                  <a:gd name="connsiteY0" fmla="*/ 2091193 h 2154804"/>
                  <a:gd name="connsiteX1" fmla="*/ 604299 w 2695492"/>
                  <a:gd name="connsiteY1" fmla="*/ 620202 h 2154804"/>
                  <a:gd name="connsiteX2" fmla="*/ 834887 w 2695492"/>
                  <a:gd name="connsiteY2" fmla="*/ 524786 h 2154804"/>
                  <a:gd name="connsiteX3" fmla="*/ 1041621 w 2695492"/>
                  <a:gd name="connsiteY3" fmla="*/ 0 h 2154804"/>
                  <a:gd name="connsiteX4" fmla="*/ 1518699 w 2695492"/>
                  <a:gd name="connsiteY4" fmla="*/ 15903 h 2154804"/>
                  <a:gd name="connsiteX5" fmla="*/ 1423283 w 2695492"/>
                  <a:gd name="connsiteY5" fmla="*/ 413468 h 2154804"/>
                  <a:gd name="connsiteX6" fmla="*/ 1709530 w 2695492"/>
                  <a:gd name="connsiteY6" fmla="*/ 278296 h 2154804"/>
                  <a:gd name="connsiteX7" fmla="*/ 2345635 w 2695492"/>
                  <a:gd name="connsiteY7" fmla="*/ 135172 h 2154804"/>
                  <a:gd name="connsiteX8" fmla="*/ 2584174 w 2695492"/>
                  <a:gd name="connsiteY8" fmla="*/ 198783 h 2154804"/>
                  <a:gd name="connsiteX9" fmla="*/ 2568271 w 2695492"/>
                  <a:gd name="connsiteY9" fmla="*/ 326004 h 2154804"/>
                  <a:gd name="connsiteX10" fmla="*/ 2695492 w 2695492"/>
                  <a:gd name="connsiteY10" fmla="*/ 405517 h 2154804"/>
                  <a:gd name="connsiteX11" fmla="*/ 2369488 w 2695492"/>
                  <a:gd name="connsiteY11" fmla="*/ 2154804 h 2154804"/>
                  <a:gd name="connsiteX12" fmla="*/ 0 w 2695492"/>
                  <a:gd name="connsiteY12" fmla="*/ 2091193 h 2154804"/>
                  <a:gd name="connsiteX0" fmla="*/ 0 w 2695492"/>
                  <a:gd name="connsiteY0" fmla="*/ 2091193 h 2164536"/>
                  <a:gd name="connsiteX1" fmla="*/ 604299 w 2695492"/>
                  <a:gd name="connsiteY1" fmla="*/ 620202 h 2164536"/>
                  <a:gd name="connsiteX2" fmla="*/ 834887 w 2695492"/>
                  <a:gd name="connsiteY2" fmla="*/ 524786 h 2164536"/>
                  <a:gd name="connsiteX3" fmla="*/ 1041621 w 2695492"/>
                  <a:gd name="connsiteY3" fmla="*/ 0 h 2164536"/>
                  <a:gd name="connsiteX4" fmla="*/ 1518699 w 2695492"/>
                  <a:gd name="connsiteY4" fmla="*/ 15903 h 2164536"/>
                  <a:gd name="connsiteX5" fmla="*/ 1423283 w 2695492"/>
                  <a:gd name="connsiteY5" fmla="*/ 413468 h 2164536"/>
                  <a:gd name="connsiteX6" fmla="*/ 1709530 w 2695492"/>
                  <a:gd name="connsiteY6" fmla="*/ 278296 h 2164536"/>
                  <a:gd name="connsiteX7" fmla="*/ 1297885 w 2695492"/>
                  <a:gd name="connsiteY7" fmla="*/ 2154472 h 2164536"/>
                  <a:gd name="connsiteX8" fmla="*/ 2584174 w 2695492"/>
                  <a:gd name="connsiteY8" fmla="*/ 198783 h 2164536"/>
                  <a:gd name="connsiteX9" fmla="*/ 2568271 w 2695492"/>
                  <a:gd name="connsiteY9" fmla="*/ 326004 h 2164536"/>
                  <a:gd name="connsiteX10" fmla="*/ 2695492 w 2695492"/>
                  <a:gd name="connsiteY10" fmla="*/ 405517 h 2164536"/>
                  <a:gd name="connsiteX11" fmla="*/ 2369488 w 2695492"/>
                  <a:gd name="connsiteY11" fmla="*/ 2154804 h 2164536"/>
                  <a:gd name="connsiteX12" fmla="*/ 0 w 2695492"/>
                  <a:gd name="connsiteY12" fmla="*/ 2091193 h 2164536"/>
                  <a:gd name="connsiteX0" fmla="*/ 0 w 2695492"/>
                  <a:gd name="connsiteY0" fmla="*/ 2091193 h 2154804"/>
                  <a:gd name="connsiteX1" fmla="*/ 604299 w 2695492"/>
                  <a:gd name="connsiteY1" fmla="*/ 620202 h 2154804"/>
                  <a:gd name="connsiteX2" fmla="*/ 834887 w 2695492"/>
                  <a:gd name="connsiteY2" fmla="*/ 524786 h 2154804"/>
                  <a:gd name="connsiteX3" fmla="*/ 1041621 w 2695492"/>
                  <a:gd name="connsiteY3" fmla="*/ 0 h 2154804"/>
                  <a:gd name="connsiteX4" fmla="*/ 1518699 w 2695492"/>
                  <a:gd name="connsiteY4" fmla="*/ 15903 h 2154804"/>
                  <a:gd name="connsiteX5" fmla="*/ 1423283 w 2695492"/>
                  <a:gd name="connsiteY5" fmla="*/ 413468 h 2154804"/>
                  <a:gd name="connsiteX6" fmla="*/ 1709530 w 2695492"/>
                  <a:gd name="connsiteY6" fmla="*/ 278296 h 2154804"/>
                  <a:gd name="connsiteX7" fmla="*/ 1593160 w 2695492"/>
                  <a:gd name="connsiteY7" fmla="*/ 1468672 h 2154804"/>
                  <a:gd name="connsiteX8" fmla="*/ 2584174 w 2695492"/>
                  <a:gd name="connsiteY8" fmla="*/ 198783 h 2154804"/>
                  <a:gd name="connsiteX9" fmla="*/ 2568271 w 2695492"/>
                  <a:gd name="connsiteY9" fmla="*/ 326004 h 2154804"/>
                  <a:gd name="connsiteX10" fmla="*/ 2695492 w 2695492"/>
                  <a:gd name="connsiteY10" fmla="*/ 405517 h 2154804"/>
                  <a:gd name="connsiteX11" fmla="*/ 2369488 w 2695492"/>
                  <a:gd name="connsiteY11" fmla="*/ 2154804 h 2154804"/>
                  <a:gd name="connsiteX12" fmla="*/ 0 w 2695492"/>
                  <a:gd name="connsiteY12" fmla="*/ 2091193 h 2154804"/>
                  <a:gd name="connsiteX0" fmla="*/ 0 w 2695492"/>
                  <a:gd name="connsiteY0" fmla="*/ 2091193 h 2116704"/>
                  <a:gd name="connsiteX1" fmla="*/ 604299 w 2695492"/>
                  <a:gd name="connsiteY1" fmla="*/ 620202 h 2116704"/>
                  <a:gd name="connsiteX2" fmla="*/ 834887 w 2695492"/>
                  <a:gd name="connsiteY2" fmla="*/ 524786 h 2116704"/>
                  <a:gd name="connsiteX3" fmla="*/ 1041621 w 2695492"/>
                  <a:gd name="connsiteY3" fmla="*/ 0 h 2116704"/>
                  <a:gd name="connsiteX4" fmla="*/ 1518699 w 2695492"/>
                  <a:gd name="connsiteY4" fmla="*/ 15903 h 2116704"/>
                  <a:gd name="connsiteX5" fmla="*/ 1423283 w 2695492"/>
                  <a:gd name="connsiteY5" fmla="*/ 413468 h 2116704"/>
                  <a:gd name="connsiteX6" fmla="*/ 1709530 w 2695492"/>
                  <a:gd name="connsiteY6" fmla="*/ 278296 h 2116704"/>
                  <a:gd name="connsiteX7" fmla="*/ 1593160 w 2695492"/>
                  <a:gd name="connsiteY7" fmla="*/ 1468672 h 2116704"/>
                  <a:gd name="connsiteX8" fmla="*/ 2584174 w 2695492"/>
                  <a:gd name="connsiteY8" fmla="*/ 198783 h 2116704"/>
                  <a:gd name="connsiteX9" fmla="*/ 2568271 w 2695492"/>
                  <a:gd name="connsiteY9" fmla="*/ 326004 h 2116704"/>
                  <a:gd name="connsiteX10" fmla="*/ 2695492 w 2695492"/>
                  <a:gd name="connsiteY10" fmla="*/ 405517 h 2116704"/>
                  <a:gd name="connsiteX11" fmla="*/ 1197913 w 2695492"/>
                  <a:gd name="connsiteY11" fmla="*/ 2116704 h 2116704"/>
                  <a:gd name="connsiteX12" fmla="*/ 0 w 2695492"/>
                  <a:gd name="connsiteY12" fmla="*/ 2091193 h 2116704"/>
                  <a:gd name="connsiteX0" fmla="*/ 0 w 2584174"/>
                  <a:gd name="connsiteY0" fmla="*/ 2091193 h 2116704"/>
                  <a:gd name="connsiteX1" fmla="*/ 604299 w 2584174"/>
                  <a:gd name="connsiteY1" fmla="*/ 620202 h 2116704"/>
                  <a:gd name="connsiteX2" fmla="*/ 834887 w 2584174"/>
                  <a:gd name="connsiteY2" fmla="*/ 524786 h 2116704"/>
                  <a:gd name="connsiteX3" fmla="*/ 1041621 w 2584174"/>
                  <a:gd name="connsiteY3" fmla="*/ 0 h 2116704"/>
                  <a:gd name="connsiteX4" fmla="*/ 1518699 w 2584174"/>
                  <a:gd name="connsiteY4" fmla="*/ 15903 h 2116704"/>
                  <a:gd name="connsiteX5" fmla="*/ 1423283 w 2584174"/>
                  <a:gd name="connsiteY5" fmla="*/ 413468 h 2116704"/>
                  <a:gd name="connsiteX6" fmla="*/ 1709530 w 2584174"/>
                  <a:gd name="connsiteY6" fmla="*/ 278296 h 2116704"/>
                  <a:gd name="connsiteX7" fmla="*/ 1593160 w 2584174"/>
                  <a:gd name="connsiteY7" fmla="*/ 1468672 h 2116704"/>
                  <a:gd name="connsiteX8" fmla="*/ 2584174 w 2584174"/>
                  <a:gd name="connsiteY8" fmla="*/ 198783 h 2116704"/>
                  <a:gd name="connsiteX9" fmla="*/ 2568271 w 2584174"/>
                  <a:gd name="connsiteY9" fmla="*/ 326004 h 2116704"/>
                  <a:gd name="connsiteX10" fmla="*/ 1197913 w 2584174"/>
                  <a:gd name="connsiteY10" fmla="*/ 2116704 h 2116704"/>
                  <a:gd name="connsiteX11" fmla="*/ 0 w 2584174"/>
                  <a:gd name="connsiteY11" fmla="*/ 2091193 h 2116704"/>
                  <a:gd name="connsiteX0" fmla="*/ 0 w 2584174"/>
                  <a:gd name="connsiteY0" fmla="*/ 2091193 h 2116704"/>
                  <a:gd name="connsiteX1" fmla="*/ 604299 w 2584174"/>
                  <a:gd name="connsiteY1" fmla="*/ 620202 h 2116704"/>
                  <a:gd name="connsiteX2" fmla="*/ 834887 w 2584174"/>
                  <a:gd name="connsiteY2" fmla="*/ 524786 h 2116704"/>
                  <a:gd name="connsiteX3" fmla="*/ 1041621 w 2584174"/>
                  <a:gd name="connsiteY3" fmla="*/ 0 h 2116704"/>
                  <a:gd name="connsiteX4" fmla="*/ 1518699 w 2584174"/>
                  <a:gd name="connsiteY4" fmla="*/ 15903 h 2116704"/>
                  <a:gd name="connsiteX5" fmla="*/ 1423283 w 2584174"/>
                  <a:gd name="connsiteY5" fmla="*/ 413468 h 2116704"/>
                  <a:gd name="connsiteX6" fmla="*/ 1709530 w 2584174"/>
                  <a:gd name="connsiteY6" fmla="*/ 278296 h 2116704"/>
                  <a:gd name="connsiteX7" fmla="*/ 1593160 w 2584174"/>
                  <a:gd name="connsiteY7" fmla="*/ 1468672 h 2116704"/>
                  <a:gd name="connsiteX8" fmla="*/ 2584174 w 2584174"/>
                  <a:gd name="connsiteY8" fmla="*/ 198783 h 2116704"/>
                  <a:gd name="connsiteX9" fmla="*/ 1197913 w 2584174"/>
                  <a:gd name="connsiteY9" fmla="*/ 2116704 h 2116704"/>
                  <a:gd name="connsiteX10" fmla="*/ 0 w 2584174"/>
                  <a:gd name="connsiteY10" fmla="*/ 2091193 h 2116704"/>
                  <a:gd name="connsiteX0" fmla="*/ 0 w 1709530"/>
                  <a:gd name="connsiteY0" fmla="*/ 2091193 h 2116704"/>
                  <a:gd name="connsiteX1" fmla="*/ 604299 w 1709530"/>
                  <a:gd name="connsiteY1" fmla="*/ 620202 h 2116704"/>
                  <a:gd name="connsiteX2" fmla="*/ 834887 w 1709530"/>
                  <a:gd name="connsiteY2" fmla="*/ 524786 h 2116704"/>
                  <a:gd name="connsiteX3" fmla="*/ 1041621 w 1709530"/>
                  <a:gd name="connsiteY3" fmla="*/ 0 h 2116704"/>
                  <a:gd name="connsiteX4" fmla="*/ 1518699 w 1709530"/>
                  <a:gd name="connsiteY4" fmla="*/ 15903 h 2116704"/>
                  <a:gd name="connsiteX5" fmla="*/ 1423283 w 1709530"/>
                  <a:gd name="connsiteY5" fmla="*/ 413468 h 2116704"/>
                  <a:gd name="connsiteX6" fmla="*/ 1709530 w 1709530"/>
                  <a:gd name="connsiteY6" fmla="*/ 278296 h 2116704"/>
                  <a:gd name="connsiteX7" fmla="*/ 1593160 w 1709530"/>
                  <a:gd name="connsiteY7" fmla="*/ 1468672 h 2116704"/>
                  <a:gd name="connsiteX8" fmla="*/ 1197913 w 1709530"/>
                  <a:gd name="connsiteY8" fmla="*/ 2116704 h 2116704"/>
                  <a:gd name="connsiteX9" fmla="*/ 0 w 1709530"/>
                  <a:gd name="connsiteY9" fmla="*/ 2091193 h 2116704"/>
                  <a:gd name="connsiteX0" fmla="*/ 0 w 1709530"/>
                  <a:gd name="connsiteY0" fmla="*/ 2091193 h 2116704"/>
                  <a:gd name="connsiteX1" fmla="*/ 604299 w 1709530"/>
                  <a:gd name="connsiteY1" fmla="*/ 620202 h 2116704"/>
                  <a:gd name="connsiteX2" fmla="*/ 834887 w 1709530"/>
                  <a:gd name="connsiteY2" fmla="*/ 524786 h 2116704"/>
                  <a:gd name="connsiteX3" fmla="*/ 1041621 w 1709530"/>
                  <a:gd name="connsiteY3" fmla="*/ 0 h 2116704"/>
                  <a:gd name="connsiteX4" fmla="*/ 1518699 w 1709530"/>
                  <a:gd name="connsiteY4" fmla="*/ 15903 h 2116704"/>
                  <a:gd name="connsiteX5" fmla="*/ 1423283 w 1709530"/>
                  <a:gd name="connsiteY5" fmla="*/ 413468 h 2116704"/>
                  <a:gd name="connsiteX6" fmla="*/ 1709530 w 1709530"/>
                  <a:gd name="connsiteY6" fmla="*/ 278296 h 2116704"/>
                  <a:gd name="connsiteX7" fmla="*/ 1197913 w 1709530"/>
                  <a:gd name="connsiteY7" fmla="*/ 2116704 h 2116704"/>
                  <a:gd name="connsiteX8" fmla="*/ 0 w 1709530"/>
                  <a:gd name="connsiteY8" fmla="*/ 2091193 h 2116704"/>
                  <a:gd name="connsiteX0" fmla="*/ 0 w 1709530"/>
                  <a:gd name="connsiteY0" fmla="*/ 2091193 h 2126229"/>
                  <a:gd name="connsiteX1" fmla="*/ 604299 w 1709530"/>
                  <a:gd name="connsiteY1" fmla="*/ 620202 h 2126229"/>
                  <a:gd name="connsiteX2" fmla="*/ 834887 w 1709530"/>
                  <a:gd name="connsiteY2" fmla="*/ 524786 h 2126229"/>
                  <a:gd name="connsiteX3" fmla="*/ 1041621 w 1709530"/>
                  <a:gd name="connsiteY3" fmla="*/ 0 h 2126229"/>
                  <a:gd name="connsiteX4" fmla="*/ 1518699 w 1709530"/>
                  <a:gd name="connsiteY4" fmla="*/ 15903 h 2126229"/>
                  <a:gd name="connsiteX5" fmla="*/ 1423283 w 1709530"/>
                  <a:gd name="connsiteY5" fmla="*/ 413468 h 2126229"/>
                  <a:gd name="connsiteX6" fmla="*/ 1709530 w 1709530"/>
                  <a:gd name="connsiteY6" fmla="*/ 278296 h 2126229"/>
                  <a:gd name="connsiteX7" fmla="*/ 1169338 w 1709530"/>
                  <a:gd name="connsiteY7" fmla="*/ 2126229 h 2126229"/>
                  <a:gd name="connsiteX8" fmla="*/ 0 w 1709530"/>
                  <a:gd name="connsiteY8" fmla="*/ 2091193 h 2126229"/>
                  <a:gd name="connsiteX0" fmla="*/ 0 w 1709530"/>
                  <a:gd name="connsiteY0" fmla="*/ 2091193 h 2126229"/>
                  <a:gd name="connsiteX1" fmla="*/ 604299 w 1709530"/>
                  <a:gd name="connsiteY1" fmla="*/ 620202 h 2126229"/>
                  <a:gd name="connsiteX2" fmla="*/ 834887 w 1709530"/>
                  <a:gd name="connsiteY2" fmla="*/ 524786 h 2126229"/>
                  <a:gd name="connsiteX3" fmla="*/ 1041621 w 1709530"/>
                  <a:gd name="connsiteY3" fmla="*/ 0 h 2126229"/>
                  <a:gd name="connsiteX4" fmla="*/ 1518699 w 1709530"/>
                  <a:gd name="connsiteY4" fmla="*/ 15903 h 2126229"/>
                  <a:gd name="connsiteX5" fmla="*/ 1423283 w 1709530"/>
                  <a:gd name="connsiteY5" fmla="*/ 413468 h 2126229"/>
                  <a:gd name="connsiteX6" fmla="*/ 1709530 w 1709530"/>
                  <a:gd name="connsiteY6" fmla="*/ 278296 h 2126229"/>
                  <a:gd name="connsiteX7" fmla="*/ 1169338 w 1709530"/>
                  <a:gd name="connsiteY7" fmla="*/ 2126229 h 2126229"/>
                  <a:gd name="connsiteX8" fmla="*/ 0 w 1709530"/>
                  <a:gd name="connsiteY8" fmla="*/ 2091193 h 2126229"/>
                  <a:gd name="connsiteX0" fmla="*/ 0 w 1709530"/>
                  <a:gd name="connsiteY0" fmla="*/ 2091193 h 2126229"/>
                  <a:gd name="connsiteX1" fmla="*/ 604299 w 1709530"/>
                  <a:gd name="connsiteY1" fmla="*/ 620202 h 2126229"/>
                  <a:gd name="connsiteX2" fmla="*/ 834887 w 1709530"/>
                  <a:gd name="connsiteY2" fmla="*/ 524786 h 2126229"/>
                  <a:gd name="connsiteX3" fmla="*/ 1041621 w 1709530"/>
                  <a:gd name="connsiteY3" fmla="*/ 0 h 2126229"/>
                  <a:gd name="connsiteX4" fmla="*/ 1518699 w 1709530"/>
                  <a:gd name="connsiteY4" fmla="*/ 15903 h 2126229"/>
                  <a:gd name="connsiteX5" fmla="*/ 1423283 w 1709530"/>
                  <a:gd name="connsiteY5" fmla="*/ 413468 h 2126229"/>
                  <a:gd name="connsiteX6" fmla="*/ 1709530 w 1709530"/>
                  <a:gd name="connsiteY6" fmla="*/ 278296 h 2126229"/>
                  <a:gd name="connsiteX7" fmla="*/ 1169338 w 1709530"/>
                  <a:gd name="connsiteY7" fmla="*/ 2126229 h 2126229"/>
                  <a:gd name="connsiteX8" fmla="*/ 0 w 1709530"/>
                  <a:gd name="connsiteY8" fmla="*/ 2091193 h 2126229"/>
                  <a:gd name="connsiteX0" fmla="*/ 0 w 1709530"/>
                  <a:gd name="connsiteY0" fmla="*/ 2091193 h 2126229"/>
                  <a:gd name="connsiteX1" fmla="*/ 604299 w 1709530"/>
                  <a:gd name="connsiteY1" fmla="*/ 620202 h 2126229"/>
                  <a:gd name="connsiteX2" fmla="*/ 834887 w 1709530"/>
                  <a:gd name="connsiteY2" fmla="*/ 524786 h 2126229"/>
                  <a:gd name="connsiteX3" fmla="*/ 1041621 w 1709530"/>
                  <a:gd name="connsiteY3" fmla="*/ 0 h 2126229"/>
                  <a:gd name="connsiteX4" fmla="*/ 1518699 w 1709530"/>
                  <a:gd name="connsiteY4" fmla="*/ 15903 h 2126229"/>
                  <a:gd name="connsiteX5" fmla="*/ 1423283 w 1709530"/>
                  <a:gd name="connsiteY5" fmla="*/ 413468 h 2126229"/>
                  <a:gd name="connsiteX6" fmla="*/ 1709530 w 1709530"/>
                  <a:gd name="connsiteY6" fmla="*/ 278296 h 2126229"/>
                  <a:gd name="connsiteX7" fmla="*/ 1169338 w 1709530"/>
                  <a:gd name="connsiteY7" fmla="*/ 2126229 h 2126229"/>
                  <a:gd name="connsiteX8" fmla="*/ 0 w 1709530"/>
                  <a:gd name="connsiteY8" fmla="*/ 2091193 h 2126229"/>
                  <a:gd name="connsiteX0" fmla="*/ 0 w 1709530"/>
                  <a:gd name="connsiteY0" fmla="*/ 2091193 h 2126229"/>
                  <a:gd name="connsiteX1" fmla="*/ 604299 w 1709530"/>
                  <a:gd name="connsiteY1" fmla="*/ 620202 h 2126229"/>
                  <a:gd name="connsiteX2" fmla="*/ 834887 w 1709530"/>
                  <a:gd name="connsiteY2" fmla="*/ 524786 h 2126229"/>
                  <a:gd name="connsiteX3" fmla="*/ 1041621 w 1709530"/>
                  <a:gd name="connsiteY3" fmla="*/ 0 h 2126229"/>
                  <a:gd name="connsiteX4" fmla="*/ 1518699 w 1709530"/>
                  <a:gd name="connsiteY4" fmla="*/ 15903 h 2126229"/>
                  <a:gd name="connsiteX5" fmla="*/ 1423283 w 1709530"/>
                  <a:gd name="connsiteY5" fmla="*/ 413468 h 2126229"/>
                  <a:gd name="connsiteX6" fmla="*/ 1709530 w 1709530"/>
                  <a:gd name="connsiteY6" fmla="*/ 278296 h 2126229"/>
                  <a:gd name="connsiteX7" fmla="*/ 1169338 w 1709530"/>
                  <a:gd name="connsiteY7" fmla="*/ 2126229 h 2126229"/>
                  <a:gd name="connsiteX8" fmla="*/ 0 w 1709530"/>
                  <a:gd name="connsiteY8" fmla="*/ 2091193 h 212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9530" h="2126229">
                    <a:moveTo>
                      <a:pt x="0" y="2091193"/>
                    </a:moveTo>
                    <a:lnTo>
                      <a:pt x="604299" y="620202"/>
                    </a:lnTo>
                    <a:lnTo>
                      <a:pt x="834887" y="524786"/>
                    </a:lnTo>
                    <a:lnTo>
                      <a:pt x="1041621" y="0"/>
                    </a:lnTo>
                    <a:lnTo>
                      <a:pt x="1518699" y="15903"/>
                    </a:lnTo>
                    <a:lnTo>
                      <a:pt x="1423283" y="413468"/>
                    </a:lnTo>
                    <a:lnTo>
                      <a:pt x="1709530" y="278296"/>
                    </a:lnTo>
                    <a:cubicBezTo>
                      <a:pt x="1652918" y="562169"/>
                      <a:pt x="1263760" y="1681205"/>
                      <a:pt x="1169338" y="2126229"/>
                    </a:cubicBezTo>
                    <a:lnTo>
                      <a:pt x="0" y="2091193"/>
                    </a:lnTo>
                    <a:close/>
                  </a:path>
                </a:pathLst>
              </a:custGeom>
              <a:solidFill>
                <a:srgbClr val="FFFF00">
                  <a:alpha val="34000"/>
                </a:srgbClr>
              </a:solidFill>
              <a:ln w="12700" cap="flat" cmpd="sng" algn="ctr">
                <a:solidFill>
                  <a:srgbClr val="C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itchFamily="2" charset="2"/>
                  <a:buNone/>
                  <a:tabLst/>
                </a:pPr>
                <a:endParaRPr kumimoji="0" lang="en-GB" sz="2000" b="0" i="0" u="none" strike="noStrike" cap="none" normalizeH="0" baseline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 bwMode="gray">
              <a:xfrm>
                <a:off x="4040940" y="2481949"/>
                <a:ext cx="268476" cy="162358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Q-23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 bwMode="gray">
              <a:xfrm>
                <a:off x="4296109" y="2881364"/>
                <a:ext cx="268476" cy="162358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Q-22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 bwMode="gray">
              <a:xfrm>
                <a:off x="4969695" y="2714781"/>
                <a:ext cx="268476" cy="162358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Q-20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 bwMode="gray">
              <a:xfrm>
                <a:off x="4892325" y="3503241"/>
                <a:ext cx="268476" cy="162358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Q-21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 bwMode="gray">
              <a:xfrm>
                <a:off x="3704310" y="3735836"/>
                <a:ext cx="295729" cy="177747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900" dirty="0">
                    <a:solidFill>
                      <a:prstClr val="black"/>
                    </a:solidFill>
                    <a:latin typeface="Arial" pitchFamily="34" charset="0"/>
                  </a:rPr>
                  <a:t>Q-24</a:t>
                </a:r>
                <a:endParaRPr lang="en-GB" sz="9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 bwMode="gray">
              <a:xfrm>
                <a:off x="1359243" y="3779014"/>
                <a:ext cx="268476" cy="162358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Q-26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 bwMode="gray">
              <a:xfrm>
                <a:off x="2389488" y="6164812"/>
                <a:ext cx="268476" cy="162358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Q-25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 bwMode="gray">
              <a:xfrm>
                <a:off x="4796518" y="3858899"/>
                <a:ext cx="422366" cy="208525"/>
              </a:xfrm>
              <a:prstGeom prst="rect">
                <a:avLst/>
              </a:prstGeom>
              <a:solidFill>
                <a:srgbClr val="C00000"/>
              </a:solidFill>
              <a:ln w="19050">
                <a:noFill/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1100" b="1">
                    <a:solidFill>
                      <a:schemeClr val="bg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white"/>
                    </a:solidFill>
                    <a:latin typeface="Arial" pitchFamily="34" charset="0"/>
                  </a:rPr>
                  <a:t>Pier 5</a:t>
                </a:r>
                <a:endParaRPr lang="en-GB" dirty="0">
                  <a:solidFill>
                    <a:prstClr val="white"/>
                  </a:solidFill>
                  <a:latin typeface="Arial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 bwMode="gray">
              <a:xfrm>
                <a:off x="1892609" y="6229343"/>
                <a:ext cx="457632" cy="223914"/>
              </a:xfrm>
              <a:prstGeom prst="rect">
                <a:avLst/>
              </a:prstGeom>
              <a:solidFill>
                <a:srgbClr val="C00000"/>
              </a:solidFill>
              <a:ln w="19050">
                <a:noFill/>
              </a:ln>
            </p:spPr>
            <p:txBody>
              <a:bodyPr wrap="none" lIns="19434" tIns="19434" rIns="19434" bIns="19434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1200" b="1" dirty="0">
                    <a:solidFill>
                      <a:prstClr val="white"/>
                    </a:solidFill>
                    <a:latin typeface="Arial" pitchFamily="34" charset="0"/>
                  </a:rPr>
                  <a:t>Pier 6</a:t>
                </a:r>
                <a:endParaRPr lang="en-GB" sz="1200" b="1" dirty="0">
                  <a:solidFill>
                    <a:prstClr val="white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47" name="Group 90"/>
              <p:cNvGrpSpPr/>
              <p:nvPr/>
            </p:nvGrpSpPr>
            <p:grpSpPr bwMode="gray">
              <a:xfrm>
                <a:off x="3937620" y="5971223"/>
                <a:ext cx="1246303" cy="516244"/>
                <a:chOff x="3856060" y="4929156"/>
                <a:chExt cx="1227420" cy="455509"/>
              </a:xfrm>
            </p:grpSpPr>
            <p:sp>
              <p:nvSpPr>
                <p:cNvPr id="73" name="TextBox 72"/>
                <p:cNvSpPr txBox="1"/>
                <p:nvPr/>
              </p:nvSpPr>
              <p:spPr bwMode="gray">
                <a:xfrm>
                  <a:off x="3856060" y="4929156"/>
                  <a:ext cx="1227420" cy="455509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square" lIns="18288" tIns="18288" rIns="18288" bIns="18288" rtlCol="0">
                  <a:spAutoFit/>
                </a:bodyPr>
                <a:lstStyle/>
                <a:p>
                  <a:pPr marL="38256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</a:pPr>
                  <a:r>
                    <a:rPr lang="en-US" sz="900" b="1" dirty="0">
                      <a:solidFill>
                        <a:prstClr val="black"/>
                      </a:solidFill>
                      <a:latin typeface="Arial" pitchFamily="34" charset="0"/>
                    </a:rPr>
                    <a:t>Legend</a:t>
                  </a:r>
                </a:p>
                <a:p>
                  <a:pPr marL="38256" defTabSz="475730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</a:pPr>
                  <a:r>
                    <a:rPr lang="en-US" sz="900" dirty="0">
                      <a:solidFill>
                        <a:prstClr val="black"/>
                      </a:solidFill>
                      <a:latin typeface="Arial" pitchFamily="34" charset="0"/>
                    </a:rPr>
                    <a:t>   Q 	Quay</a:t>
                  </a:r>
                </a:p>
                <a:p>
                  <a:pPr marL="38256" defTabSz="475730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</a:pPr>
                  <a:r>
                    <a:rPr lang="en-US" sz="900" dirty="0">
                      <a:solidFill>
                        <a:prstClr val="black"/>
                      </a:solidFill>
                      <a:latin typeface="Arial" pitchFamily="34" charset="0"/>
                    </a:rPr>
                    <a:t>	Rail tracks</a:t>
                  </a:r>
                </a:p>
              </p:txBody>
            </p:sp>
            <p:cxnSp>
              <p:nvCxnSpPr>
                <p:cNvPr id="74" name="Straight Connector 117"/>
                <p:cNvCxnSpPr/>
                <p:nvPr/>
              </p:nvCxnSpPr>
              <p:spPr bwMode="gray">
                <a:xfrm>
                  <a:off x="3926162" y="5302639"/>
                  <a:ext cx="214328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48" name="Freeform 91"/>
              <p:cNvSpPr/>
              <p:nvPr/>
            </p:nvSpPr>
            <p:spPr bwMode="gray">
              <a:xfrm>
                <a:off x="1239281" y="4964288"/>
                <a:ext cx="65" cy="323165"/>
              </a:xfrm>
              <a:custGeom>
                <a:avLst/>
                <a:gdLst>
                  <a:gd name="connsiteX0" fmla="*/ 0 w 628162"/>
                  <a:gd name="connsiteY0" fmla="*/ 1676034 h 1676034"/>
                  <a:gd name="connsiteX1" fmla="*/ 564542 w 628162"/>
                  <a:gd name="connsiteY1" fmla="*/ 220945 h 1676034"/>
                  <a:gd name="connsiteX2" fmla="*/ 341906 w 628162"/>
                  <a:gd name="connsiteY2" fmla="*/ 6260 h 1676034"/>
                  <a:gd name="connsiteX3" fmla="*/ 628153 w 628162"/>
                  <a:gd name="connsiteY3" fmla="*/ 220945 h 1676034"/>
                  <a:gd name="connsiteX4" fmla="*/ 349857 w 628162"/>
                  <a:gd name="connsiteY4" fmla="*/ 666218 h 1676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8162" h="1676034">
                    <a:moveTo>
                      <a:pt x="0" y="1676034"/>
                    </a:moveTo>
                    <a:cubicBezTo>
                      <a:pt x="253779" y="1087637"/>
                      <a:pt x="507558" y="499241"/>
                      <a:pt x="564542" y="220945"/>
                    </a:cubicBezTo>
                    <a:cubicBezTo>
                      <a:pt x="621526" y="-57351"/>
                      <a:pt x="331304" y="6260"/>
                      <a:pt x="341906" y="6260"/>
                    </a:cubicBezTo>
                    <a:cubicBezTo>
                      <a:pt x="352508" y="6260"/>
                      <a:pt x="626828" y="110952"/>
                      <a:pt x="628153" y="220945"/>
                    </a:cubicBezTo>
                    <a:cubicBezTo>
                      <a:pt x="629478" y="330938"/>
                      <a:pt x="489667" y="498578"/>
                      <a:pt x="349857" y="666218"/>
                    </a:cubicBezTo>
                  </a:path>
                </a:pathLst>
              </a:cu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charset="0"/>
                </a:endParaRPr>
              </a:p>
            </p:txBody>
          </p:sp>
          <p:sp>
            <p:nvSpPr>
              <p:cNvPr id="49" name="Freeform 92"/>
              <p:cNvSpPr/>
              <p:nvPr/>
            </p:nvSpPr>
            <p:spPr bwMode="gray">
              <a:xfrm>
                <a:off x="2857915" y="4868896"/>
                <a:ext cx="65" cy="323165"/>
              </a:xfrm>
              <a:custGeom>
                <a:avLst/>
                <a:gdLst>
                  <a:gd name="connsiteX0" fmla="*/ 0 w 1495425"/>
                  <a:gd name="connsiteY0" fmla="*/ 1962150 h 2019300"/>
                  <a:gd name="connsiteX1" fmla="*/ 542925 w 1495425"/>
                  <a:gd name="connsiteY1" fmla="*/ 171450 h 2019300"/>
                  <a:gd name="connsiteX2" fmla="*/ 838200 w 1495425"/>
                  <a:gd name="connsiteY2" fmla="*/ 76200 h 2019300"/>
                  <a:gd name="connsiteX3" fmla="*/ 1143000 w 1495425"/>
                  <a:gd name="connsiteY3" fmla="*/ 0 h 2019300"/>
                  <a:gd name="connsiteX4" fmla="*/ 1295400 w 1495425"/>
                  <a:gd name="connsiteY4" fmla="*/ 0 h 2019300"/>
                  <a:gd name="connsiteX5" fmla="*/ 1400175 w 1495425"/>
                  <a:gd name="connsiteY5" fmla="*/ 85725 h 2019300"/>
                  <a:gd name="connsiteX6" fmla="*/ 1371600 w 1495425"/>
                  <a:gd name="connsiteY6" fmla="*/ 200025 h 2019300"/>
                  <a:gd name="connsiteX7" fmla="*/ 1495425 w 1495425"/>
                  <a:gd name="connsiteY7" fmla="*/ 257175 h 2019300"/>
                  <a:gd name="connsiteX8" fmla="*/ 1181100 w 1495425"/>
                  <a:gd name="connsiteY8" fmla="*/ 2019300 h 2019300"/>
                  <a:gd name="connsiteX9" fmla="*/ 0 w 1495425"/>
                  <a:gd name="connsiteY9" fmla="*/ 1962150 h 201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5425" h="2019300">
                    <a:moveTo>
                      <a:pt x="0" y="1962150"/>
                    </a:moveTo>
                    <a:lnTo>
                      <a:pt x="542925" y="171450"/>
                    </a:lnTo>
                    <a:lnTo>
                      <a:pt x="838200" y="76200"/>
                    </a:lnTo>
                    <a:lnTo>
                      <a:pt x="1143000" y="0"/>
                    </a:lnTo>
                    <a:lnTo>
                      <a:pt x="1295400" y="0"/>
                    </a:lnTo>
                    <a:lnTo>
                      <a:pt x="1400175" y="85725"/>
                    </a:lnTo>
                    <a:lnTo>
                      <a:pt x="1371600" y="200025"/>
                    </a:lnTo>
                    <a:lnTo>
                      <a:pt x="1495425" y="257175"/>
                    </a:lnTo>
                    <a:lnTo>
                      <a:pt x="1181100" y="2019300"/>
                    </a:lnTo>
                    <a:lnTo>
                      <a:pt x="0" y="1962150"/>
                    </a:lnTo>
                    <a:close/>
                  </a:path>
                </a:pathLst>
              </a:custGeom>
              <a:pattFill prst="dkDnDiag">
                <a:fgClr>
                  <a:srgbClr val="9B9B9B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charset="0"/>
                </a:endParaRPr>
              </a:p>
            </p:txBody>
          </p:sp>
          <p:sp>
            <p:nvSpPr>
              <p:cNvPr id="50" name="Freeform 93"/>
              <p:cNvSpPr/>
              <p:nvPr/>
            </p:nvSpPr>
            <p:spPr bwMode="gray">
              <a:xfrm>
                <a:off x="2089423" y="3742184"/>
                <a:ext cx="1580400" cy="2443353"/>
              </a:xfrm>
              <a:custGeom>
                <a:avLst/>
                <a:gdLst>
                  <a:gd name="connsiteX0" fmla="*/ 0 w 1495425"/>
                  <a:gd name="connsiteY0" fmla="*/ 1962150 h 2019300"/>
                  <a:gd name="connsiteX1" fmla="*/ 542925 w 1495425"/>
                  <a:gd name="connsiteY1" fmla="*/ 171450 h 2019300"/>
                  <a:gd name="connsiteX2" fmla="*/ 838200 w 1495425"/>
                  <a:gd name="connsiteY2" fmla="*/ 76200 h 2019300"/>
                  <a:gd name="connsiteX3" fmla="*/ 1143000 w 1495425"/>
                  <a:gd name="connsiteY3" fmla="*/ 0 h 2019300"/>
                  <a:gd name="connsiteX4" fmla="*/ 1295400 w 1495425"/>
                  <a:gd name="connsiteY4" fmla="*/ 0 h 2019300"/>
                  <a:gd name="connsiteX5" fmla="*/ 1400175 w 1495425"/>
                  <a:gd name="connsiteY5" fmla="*/ 85725 h 2019300"/>
                  <a:gd name="connsiteX6" fmla="*/ 1371600 w 1495425"/>
                  <a:gd name="connsiteY6" fmla="*/ 200025 h 2019300"/>
                  <a:gd name="connsiteX7" fmla="*/ 1495425 w 1495425"/>
                  <a:gd name="connsiteY7" fmla="*/ 257175 h 2019300"/>
                  <a:gd name="connsiteX8" fmla="*/ 1181100 w 1495425"/>
                  <a:gd name="connsiteY8" fmla="*/ 2019300 h 2019300"/>
                  <a:gd name="connsiteX9" fmla="*/ 0 w 1495425"/>
                  <a:gd name="connsiteY9" fmla="*/ 1962150 h 201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95425" h="2019300">
                    <a:moveTo>
                      <a:pt x="0" y="1962150"/>
                    </a:moveTo>
                    <a:lnTo>
                      <a:pt x="542925" y="171450"/>
                    </a:lnTo>
                    <a:lnTo>
                      <a:pt x="838200" y="76200"/>
                    </a:lnTo>
                    <a:lnTo>
                      <a:pt x="1143000" y="0"/>
                    </a:lnTo>
                    <a:lnTo>
                      <a:pt x="1295400" y="0"/>
                    </a:lnTo>
                    <a:lnTo>
                      <a:pt x="1400175" y="85725"/>
                    </a:lnTo>
                    <a:lnTo>
                      <a:pt x="1371600" y="200025"/>
                    </a:lnTo>
                    <a:lnTo>
                      <a:pt x="1495425" y="257175"/>
                    </a:lnTo>
                    <a:lnTo>
                      <a:pt x="1181100" y="2019300"/>
                    </a:lnTo>
                    <a:lnTo>
                      <a:pt x="0" y="1962150"/>
                    </a:lnTo>
                    <a:close/>
                  </a:path>
                </a:pathLst>
              </a:custGeom>
              <a:pattFill prst="dkDnDiag">
                <a:fgClr>
                  <a:srgbClr val="9B9B9B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itchFamily="2" charset="2"/>
                  <a:buNone/>
                  <a:tabLst/>
                </a:pPr>
                <a:endParaRPr kumimoji="0" lang="en-GB" sz="2000" b="0" i="0" u="none" strike="noStrike" cap="none" normalizeH="0" baseline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 bwMode="gray">
              <a:xfrm>
                <a:off x="1506832" y="4741657"/>
                <a:ext cx="835940" cy="310091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b="1" dirty="0" smtClean="0">
                    <a:solidFill>
                      <a:srgbClr val="C00000"/>
                    </a:solidFill>
                    <a:latin typeface="Arial" pitchFamily="34" charset="0"/>
                  </a:rPr>
                  <a:t>Pier 6</a:t>
                </a:r>
              </a:p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b="1" dirty="0" smtClean="0">
                    <a:solidFill>
                      <a:srgbClr val="C00000"/>
                    </a:solidFill>
                    <a:latin typeface="Arial" pitchFamily="34" charset="0"/>
                  </a:rPr>
                  <a:t>Expansion Plan </a:t>
                </a:r>
                <a:endParaRPr lang="en-GB" b="1" dirty="0">
                  <a:solidFill>
                    <a:srgbClr val="C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52" name="Group 95"/>
              <p:cNvGrpSpPr/>
              <p:nvPr/>
            </p:nvGrpSpPr>
            <p:grpSpPr>
              <a:xfrm>
                <a:off x="292563" y="1694193"/>
                <a:ext cx="4965192" cy="5183077"/>
                <a:chOff x="292563" y="1694193"/>
                <a:chExt cx="4965192" cy="5183077"/>
              </a:xfrm>
            </p:grpSpPr>
            <p:sp>
              <p:nvSpPr>
                <p:cNvPr id="57" name="Rounded Rectangle 100"/>
                <p:cNvSpPr/>
                <p:nvPr/>
              </p:nvSpPr>
              <p:spPr bwMode="gray">
                <a:xfrm>
                  <a:off x="292563" y="1694193"/>
                  <a:ext cx="4965192" cy="5183077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  <p:txBody>
                <a:bodyPr wrap="none" lIns="0" tIns="0" rIns="0" bIns="0" anchor="ctr"/>
                <a:lstStyle/>
                <a:p>
                  <a:pPr defTabSz="777362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296CB5"/>
                    </a:buClr>
                    <a:buSzPct val="90000"/>
                    <a:defRPr/>
                  </a:pPr>
                  <a:endParaRPr lang="en-US" sz="3100" kern="0" dirty="0">
                    <a:solidFill>
                      <a:srgbClr val="3F3F3F"/>
                    </a:solidFill>
                    <a:latin typeface="Arial" charset="0"/>
                  </a:endParaRPr>
                </a:p>
              </p:txBody>
            </p:sp>
            <p:sp>
              <p:nvSpPr>
                <p:cNvPr id="58" name="Freeform 101"/>
                <p:cNvSpPr/>
                <p:nvPr/>
              </p:nvSpPr>
              <p:spPr bwMode="gray">
                <a:xfrm>
                  <a:off x="1239281" y="4928066"/>
                  <a:ext cx="65" cy="329284"/>
                </a:xfrm>
                <a:custGeom>
                  <a:avLst/>
                  <a:gdLst>
                    <a:gd name="connsiteX0" fmla="*/ 0 w 628162"/>
                    <a:gd name="connsiteY0" fmla="*/ 1676034 h 1676034"/>
                    <a:gd name="connsiteX1" fmla="*/ 564542 w 628162"/>
                    <a:gd name="connsiteY1" fmla="*/ 220945 h 1676034"/>
                    <a:gd name="connsiteX2" fmla="*/ 341906 w 628162"/>
                    <a:gd name="connsiteY2" fmla="*/ 6260 h 1676034"/>
                    <a:gd name="connsiteX3" fmla="*/ 628153 w 628162"/>
                    <a:gd name="connsiteY3" fmla="*/ 220945 h 1676034"/>
                    <a:gd name="connsiteX4" fmla="*/ 349857 w 628162"/>
                    <a:gd name="connsiteY4" fmla="*/ 666218 h 1676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8162" h="1676034">
                      <a:moveTo>
                        <a:pt x="0" y="1676034"/>
                      </a:moveTo>
                      <a:cubicBezTo>
                        <a:pt x="253779" y="1087637"/>
                        <a:pt x="507558" y="499241"/>
                        <a:pt x="564542" y="220945"/>
                      </a:cubicBezTo>
                      <a:cubicBezTo>
                        <a:pt x="621526" y="-57351"/>
                        <a:pt x="331304" y="6260"/>
                        <a:pt x="341906" y="6260"/>
                      </a:cubicBezTo>
                      <a:cubicBezTo>
                        <a:pt x="352508" y="6260"/>
                        <a:pt x="626828" y="110952"/>
                        <a:pt x="628153" y="220945"/>
                      </a:cubicBezTo>
                      <a:cubicBezTo>
                        <a:pt x="629478" y="330938"/>
                        <a:pt x="489667" y="498578"/>
                        <a:pt x="349857" y="666218"/>
                      </a:cubicBezTo>
                    </a:path>
                  </a:pathLst>
                </a:custGeom>
                <a:no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  <a:buFont typeface="Wingdings" pitchFamily="2" charset="2"/>
                    <a:buNone/>
                  </a:pPr>
                  <a:endParaRPr lang="en-GB" sz="2100" dirty="0">
                    <a:solidFill>
                      <a:srgbClr val="94C3E0"/>
                    </a:solidFill>
                    <a:latin typeface="Arial" charset="0"/>
                  </a:endParaRPr>
                </a:p>
              </p:txBody>
            </p:sp>
            <p:sp>
              <p:nvSpPr>
                <p:cNvPr id="59" name="Freeform 102"/>
                <p:cNvSpPr/>
                <p:nvPr/>
              </p:nvSpPr>
              <p:spPr bwMode="gray">
                <a:xfrm>
                  <a:off x="2857915" y="4830868"/>
                  <a:ext cx="65" cy="329284"/>
                </a:xfrm>
                <a:custGeom>
                  <a:avLst/>
                  <a:gdLst>
                    <a:gd name="connsiteX0" fmla="*/ 0 w 1495425"/>
                    <a:gd name="connsiteY0" fmla="*/ 1962150 h 2019300"/>
                    <a:gd name="connsiteX1" fmla="*/ 542925 w 1495425"/>
                    <a:gd name="connsiteY1" fmla="*/ 171450 h 2019300"/>
                    <a:gd name="connsiteX2" fmla="*/ 838200 w 1495425"/>
                    <a:gd name="connsiteY2" fmla="*/ 76200 h 2019300"/>
                    <a:gd name="connsiteX3" fmla="*/ 1143000 w 1495425"/>
                    <a:gd name="connsiteY3" fmla="*/ 0 h 2019300"/>
                    <a:gd name="connsiteX4" fmla="*/ 1295400 w 1495425"/>
                    <a:gd name="connsiteY4" fmla="*/ 0 h 2019300"/>
                    <a:gd name="connsiteX5" fmla="*/ 1400175 w 1495425"/>
                    <a:gd name="connsiteY5" fmla="*/ 85725 h 2019300"/>
                    <a:gd name="connsiteX6" fmla="*/ 1371600 w 1495425"/>
                    <a:gd name="connsiteY6" fmla="*/ 200025 h 2019300"/>
                    <a:gd name="connsiteX7" fmla="*/ 1495425 w 1495425"/>
                    <a:gd name="connsiteY7" fmla="*/ 257175 h 2019300"/>
                    <a:gd name="connsiteX8" fmla="*/ 1181100 w 1495425"/>
                    <a:gd name="connsiteY8" fmla="*/ 2019300 h 2019300"/>
                    <a:gd name="connsiteX9" fmla="*/ 0 w 1495425"/>
                    <a:gd name="connsiteY9" fmla="*/ 1962150 h 2019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95425" h="2019300">
                      <a:moveTo>
                        <a:pt x="0" y="1962150"/>
                      </a:moveTo>
                      <a:lnTo>
                        <a:pt x="542925" y="171450"/>
                      </a:lnTo>
                      <a:lnTo>
                        <a:pt x="838200" y="76200"/>
                      </a:lnTo>
                      <a:lnTo>
                        <a:pt x="1143000" y="0"/>
                      </a:lnTo>
                      <a:lnTo>
                        <a:pt x="1295400" y="0"/>
                      </a:lnTo>
                      <a:lnTo>
                        <a:pt x="1400175" y="85725"/>
                      </a:lnTo>
                      <a:lnTo>
                        <a:pt x="1371600" y="200025"/>
                      </a:lnTo>
                      <a:lnTo>
                        <a:pt x="1495425" y="257175"/>
                      </a:lnTo>
                      <a:lnTo>
                        <a:pt x="1181100" y="2019300"/>
                      </a:lnTo>
                      <a:lnTo>
                        <a:pt x="0" y="1962150"/>
                      </a:lnTo>
                      <a:close/>
                    </a:path>
                  </a:pathLst>
                </a:custGeom>
                <a:pattFill prst="dkDnDiag">
                  <a:fgClr>
                    <a:srgbClr val="9B9B9B"/>
                  </a:fgClr>
                  <a:bgClr>
                    <a:schemeClr val="bg1"/>
                  </a:bgClr>
                </a:patt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  <a:buFont typeface="Wingdings" pitchFamily="2" charset="2"/>
                    <a:buNone/>
                  </a:pPr>
                  <a:endParaRPr lang="en-GB" sz="2100" dirty="0">
                    <a:solidFill>
                      <a:srgbClr val="94C3E0"/>
                    </a:solidFill>
                    <a:latin typeface="Arial" charset="0"/>
                  </a:endParaRPr>
                </a:p>
              </p:txBody>
            </p:sp>
            <p:pic>
              <p:nvPicPr>
                <p:cNvPr id="60" name="Picture 103" descr="C:\Users\apapanikolaou\Desktop\old port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560" r="53665" b="11322"/>
                <a:stretch/>
              </p:blipFill>
              <p:spPr bwMode="auto">
                <a:xfrm>
                  <a:off x="358793" y="1742152"/>
                  <a:ext cx="4832733" cy="50871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Oval 104"/>
                <p:cNvSpPr>
                  <a:spLocks noChangeAspect="1"/>
                </p:cNvSpPr>
                <p:nvPr/>
              </p:nvSpPr>
              <p:spPr>
                <a:xfrm>
                  <a:off x="868096" y="3742603"/>
                  <a:ext cx="210189" cy="21429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wrap="none" lIns="0" tIns="0" rIns="0" bIns="0" anchor="ctr"/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000" dirty="0">
                      <a:solidFill>
                        <a:srgbClr val="FFFFFF"/>
                      </a:solidFill>
                      <a:effectLst/>
                      <a:latin typeface="Calibri"/>
                      <a:ea typeface="Times New Roman"/>
                      <a:cs typeface="Times New Roman"/>
                    </a:rPr>
                    <a:t>R</a:t>
                  </a:r>
                  <a:endParaRPr lang="en-GB" sz="10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62" name="Oval 105"/>
                <p:cNvSpPr>
                  <a:spLocks noChangeAspect="1"/>
                </p:cNvSpPr>
                <p:nvPr/>
              </p:nvSpPr>
              <p:spPr>
                <a:xfrm>
                  <a:off x="2281452" y="6124998"/>
                  <a:ext cx="210189" cy="21429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wrap="none" lIns="0" tIns="0" rIns="0" bIns="0" anchor="ctr"/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000" dirty="0" smtClean="0">
                      <a:solidFill>
                        <a:srgbClr val="FFFFFF"/>
                      </a:solidFill>
                      <a:effectLst/>
                      <a:latin typeface="Calibri"/>
                      <a:ea typeface="Times New Roman"/>
                      <a:cs typeface="Times New Roman"/>
                    </a:rPr>
                    <a:t>6</a:t>
                  </a:r>
                  <a:endParaRPr lang="en-GB" sz="10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63" name="Oval 106"/>
                <p:cNvSpPr>
                  <a:spLocks noChangeAspect="1"/>
                </p:cNvSpPr>
                <p:nvPr/>
              </p:nvSpPr>
              <p:spPr>
                <a:xfrm>
                  <a:off x="4796158" y="5469593"/>
                  <a:ext cx="210189" cy="214294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127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wrap="none" lIns="0" tIns="0" rIns="0" bIns="0" anchor="ctr"/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en-US" sz="1000" dirty="0" smtClean="0">
                      <a:solidFill>
                        <a:srgbClr val="FFFFFF"/>
                      </a:solidFill>
                      <a:effectLst/>
                      <a:latin typeface="Calibri"/>
                      <a:ea typeface="Times New Roman"/>
                      <a:cs typeface="Times New Roman"/>
                    </a:rPr>
                    <a:t>5</a:t>
                  </a:r>
                  <a:endParaRPr lang="en-GB" sz="1000" dirty="0">
                    <a:effectLst/>
                    <a:latin typeface="Times New Roman"/>
                    <a:ea typeface="Times New Roman"/>
                  </a:endParaRPr>
                </a:p>
              </p:txBody>
            </p:sp>
            <p:sp>
              <p:nvSpPr>
                <p:cNvPr id="64" name="TextBox 72"/>
                <p:cNvSpPr txBox="1"/>
                <p:nvPr/>
              </p:nvSpPr>
              <p:spPr>
                <a:xfrm>
                  <a:off x="463975" y="4007697"/>
                  <a:ext cx="755005" cy="34439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/>
                  </a:solidFill>
                  <a:prstDash val="sysDash"/>
                </a:ln>
              </p:spPr>
              <p:txBody>
                <a:bodyPr wrap="square" lIns="46800" tIns="46800" rIns="0" bIns="0" rtlCol="0">
                  <a:noAutofit/>
                </a:bodyPr>
                <a:lstStyle>
                  <a:defPPr>
                    <a:defRPr lang="en-US"/>
                  </a:defPPr>
                  <a:lvl1pPr>
                    <a:spcAft>
                      <a:spcPts val="1000"/>
                    </a:spcAft>
                    <a:defRPr sz="900" b="1">
                      <a:solidFill>
                        <a:srgbClr val="313131"/>
                      </a:solidFill>
                      <a:latin typeface="+mj-lt"/>
                      <a:ea typeface="Times New Roman"/>
                      <a:cs typeface="Times New Roman"/>
                    </a:defRPr>
                  </a:lvl1pPr>
                </a:lstStyle>
                <a:p>
                  <a:r>
                    <a:rPr lang="en-US" dirty="0"/>
                    <a:t>Liquid Bulk </a:t>
                  </a:r>
                  <a:r>
                    <a:rPr lang="en-US" b="0" dirty="0" smtClean="0"/>
                    <a:t>Facility </a:t>
                  </a:r>
                  <a:endParaRPr lang="en-GB" b="0" dirty="0"/>
                </a:p>
              </p:txBody>
            </p:sp>
            <p:sp>
              <p:nvSpPr>
                <p:cNvPr id="65" name="TextBox 72"/>
                <p:cNvSpPr txBox="1"/>
                <p:nvPr/>
              </p:nvSpPr>
              <p:spPr>
                <a:xfrm>
                  <a:off x="1491750" y="6271859"/>
                  <a:ext cx="873154" cy="199078"/>
                </a:xfrm>
                <a:prstGeom prst="rect">
                  <a:avLst/>
                </a:prstGeom>
                <a:noFill/>
              </p:spPr>
              <p:txBody>
                <a:bodyPr wrap="square" lIns="46800" tIns="46800" rIns="0" bIns="0" rtlCol="0">
                  <a:noAutofit/>
                </a:bodyPr>
                <a:lstStyle/>
                <a:p>
                  <a:pPr>
                    <a:spcAft>
                      <a:spcPts val="1000"/>
                    </a:spcAft>
                  </a:pPr>
                  <a:r>
                    <a:rPr lang="en-US" sz="900" b="1" dirty="0" smtClean="0">
                      <a:solidFill>
                        <a:srgbClr val="313131"/>
                      </a:solidFill>
                      <a:latin typeface="+mj-lt"/>
                      <a:ea typeface="Times New Roman"/>
                      <a:cs typeface="Times New Roman"/>
                    </a:rPr>
                    <a:t>West side</a:t>
                  </a:r>
                  <a:endParaRPr lang="en-US" sz="900" b="1" dirty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endParaRPr>
                </a:p>
              </p:txBody>
            </p:sp>
            <p:sp>
              <p:nvSpPr>
                <p:cNvPr id="66" name="TextBox 72"/>
                <p:cNvSpPr txBox="1"/>
                <p:nvPr/>
              </p:nvSpPr>
              <p:spPr>
                <a:xfrm>
                  <a:off x="2859902" y="6271859"/>
                  <a:ext cx="873154" cy="199078"/>
                </a:xfrm>
                <a:prstGeom prst="rect">
                  <a:avLst/>
                </a:prstGeom>
                <a:noFill/>
              </p:spPr>
              <p:txBody>
                <a:bodyPr wrap="square" lIns="46800" tIns="46800" rIns="0" bIns="0" rtlCol="0">
                  <a:noAutofit/>
                </a:bodyPr>
                <a:lstStyle/>
                <a:p>
                  <a:pPr>
                    <a:spcAft>
                      <a:spcPts val="1000"/>
                    </a:spcAft>
                  </a:pPr>
                  <a:r>
                    <a:rPr lang="en-US" sz="900" b="1" dirty="0" smtClean="0">
                      <a:solidFill>
                        <a:srgbClr val="313131"/>
                      </a:solidFill>
                      <a:latin typeface="+mj-lt"/>
                      <a:ea typeface="Times New Roman"/>
                      <a:cs typeface="Times New Roman"/>
                    </a:rPr>
                    <a:t>East side</a:t>
                  </a:r>
                  <a:endParaRPr lang="en-US" sz="900" b="1" dirty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endParaRPr>
                </a:p>
              </p:txBody>
            </p:sp>
            <p:sp>
              <p:nvSpPr>
                <p:cNvPr id="67" name="TextBox 72"/>
                <p:cNvSpPr txBox="1"/>
                <p:nvPr/>
              </p:nvSpPr>
              <p:spPr>
                <a:xfrm>
                  <a:off x="4039382" y="5292982"/>
                  <a:ext cx="755005" cy="51659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/>
                  </a:solidFill>
                  <a:prstDash val="sysDash"/>
                </a:ln>
              </p:spPr>
              <p:txBody>
                <a:bodyPr wrap="square" lIns="46800" tIns="46800" rIns="0" bIns="0" rtlCol="0">
                  <a:noAutofit/>
                </a:bodyPr>
                <a:lstStyle/>
                <a:p>
                  <a:pPr>
                    <a:spcAft>
                      <a:spcPts val="1000"/>
                    </a:spcAft>
                  </a:pPr>
                  <a:r>
                    <a:rPr lang="en-US" sz="900" b="1" dirty="0">
                      <a:solidFill>
                        <a:srgbClr val="313131"/>
                      </a:solidFill>
                      <a:latin typeface="+mj-lt"/>
                      <a:ea typeface="Times New Roman"/>
                      <a:cs typeface="Times New Roman"/>
                    </a:rPr>
                    <a:t>General and </a:t>
                  </a:r>
                  <a:r>
                    <a:rPr lang="en-US" sz="900" b="1">
                      <a:solidFill>
                        <a:srgbClr val="313131"/>
                      </a:solidFill>
                      <a:latin typeface="+mj-lt"/>
                      <a:ea typeface="Times New Roman"/>
                      <a:cs typeface="Times New Roman"/>
                    </a:rPr>
                    <a:t>Bulk </a:t>
                  </a:r>
                  <a:r>
                    <a:rPr lang="en-US" sz="900" b="1" smtClean="0">
                      <a:solidFill>
                        <a:srgbClr val="313131"/>
                      </a:solidFill>
                      <a:latin typeface="+mj-lt"/>
                      <a:ea typeface="Times New Roman"/>
                      <a:cs typeface="Times New Roman"/>
                    </a:rPr>
                    <a:t>Cargo </a:t>
                  </a:r>
                  <a:r>
                    <a:rPr lang="en-US" sz="900" dirty="0">
                      <a:solidFill>
                        <a:srgbClr val="313131"/>
                      </a:solidFill>
                      <a:latin typeface="+mj-lt"/>
                      <a:ea typeface="Times New Roman"/>
                      <a:cs typeface="Times New Roman"/>
                    </a:rPr>
                    <a:t>Terminals</a:t>
                  </a:r>
                  <a:endParaRPr lang="en-GB" sz="900" dirty="0">
                    <a:effectLst/>
                    <a:latin typeface="+mj-lt"/>
                    <a:ea typeface="Times New Roman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 bwMode="gray">
                <a:xfrm>
                  <a:off x="3683626" y="4760388"/>
                  <a:ext cx="295729" cy="181113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none" lIns="19434" tIns="19434" rIns="19434" bIns="19434" rtlCol="0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  <a:buFont typeface="Wingdings" pitchFamily="2" charset="2"/>
                    <a:buNone/>
                  </a:pPr>
                  <a:r>
                    <a:rPr lang="en-US" sz="900" dirty="0">
                      <a:solidFill>
                        <a:prstClr val="black"/>
                      </a:solidFill>
                      <a:latin typeface="Arial" pitchFamily="34" charset="0"/>
                    </a:rPr>
                    <a:t>Q-24</a:t>
                  </a:r>
                  <a:endParaRPr lang="en-GB" sz="900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 bwMode="gray">
                <a:xfrm>
                  <a:off x="3869776" y="3902937"/>
                  <a:ext cx="268476" cy="165432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none" lIns="19434" tIns="19434" rIns="19434" bIns="19434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solidFill>
                        <a:schemeClr val="tx1"/>
                      </a:solidFill>
                    </a:defRPr>
                  </a:lvl1pPr>
                </a:lstStyle>
                <a:p>
                  <a:pPr algn="ctr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  <a:buFont typeface="Wingdings" pitchFamily="2" charset="2"/>
                    <a:buNone/>
                  </a:pPr>
                  <a:r>
                    <a:rPr lang="en-US" dirty="0">
                      <a:solidFill>
                        <a:prstClr val="black"/>
                      </a:solidFill>
                      <a:latin typeface="Arial" pitchFamily="34" charset="0"/>
                    </a:rPr>
                    <a:t>Q-23</a:t>
                  </a:r>
                  <a:endParaRPr lang="en-GB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 bwMode="gray">
                <a:xfrm>
                  <a:off x="4222801" y="4301470"/>
                  <a:ext cx="268476" cy="165432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none" lIns="19434" tIns="19434" rIns="19434" bIns="19434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solidFill>
                        <a:schemeClr val="tx1"/>
                      </a:solidFill>
                    </a:defRPr>
                  </a:lvl1pPr>
                </a:lstStyle>
                <a:p>
                  <a:pPr algn="ctr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  <a:buFont typeface="Wingdings" pitchFamily="2" charset="2"/>
                    <a:buNone/>
                  </a:pPr>
                  <a:r>
                    <a:rPr lang="en-US" dirty="0">
                      <a:solidFill>
                        <a:prstClr val="black"/>
                      </a:solidFill>
                      <a:latin typeface="Arial" pitchFamily="34" charset="0"/>
                    </a:rPr>
                    <a:t>Q-22</a:t>
                  </a:r>
                  <a:endParaRPr lang="en-GB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 bwMode="gray">
                <a:xfrm>
                  <a:off x="4824465" y="5262447"/>
                  <a:ext cx="268476" cy="165432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none" lIns="19434" tIns="19434" rIns="19434" bIns="19434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solidFill>
                        <a:schemeClr val="tx1"/>
                      </a:solidFill>
                    </a:defRPr>
                  </a:lvl1pPr>
                </a:lstStyle>
                <a:p>
                  <a:pPr algn="ctr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  <a:buFont typeface="Wingdings" pitchFamily="2" charset="2"/>
                    <a:buNone/>
                  </a:pPr>
                  <a:r>
                    <a:rPr lang="en-US" dirty="0">
                      <a:solidFill>
                        <a:prstClr val="black"/>
                      </a:solidFill>
                      <a:latin typeface="Arial" pitchFamily="34" charset="0"/>
                    </a:rPr>
                    <a:t>Q-21</a:t>
                  </a:r>
                  <a:endParaRPr lang="en-GB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 bwMode="gray">
                <a:xfrm>
                  <a:off x="4958406" y="4281297"/>
                  <a:ext cx="268476" cy="165432"/>
                </a:xfrm>
                <a:prstGeom prst="rect">
                  <a:avLst/>
                </a:prstGeom>
                <a:solidFill>
                  <a:schemeClr val="bg1">
                    <a:alpha val="40000"/>
                  </a:schemeClr>
                </a:solidFill>
                <a:ln>
                  <a:solidFill>
                    <a:schemeClr val="accent1">
                      <a:lumMod val="50000"/>
                    </a:schemeClr>
                  </a:solidFill>
                </a:ln>
              </p:spPr>
              <p:txBody>
                <a:bodyPr wrap="none" lIns="19434" tIns="19434" rIns="19434" bIns="19434" rtlCol="0">
                  <a:spAutoFit/>
                </a:bodyPr>
                <a:lstStyle>
                  <a:defPPr>
                    <a:defRPr lang="en-US"/>
                  </a:defPPr>
                  <a:lvl1pPr>
                    <a:defRPr sz="800">
                      <a:solidFill>
                        <a:schemeClr val="tx1"/>
                      </a:solidFill>
                    </a:defRPr>
                  </a:lvl1pPr>
                </a:lstStyle>
                <a:p>
                  <a:pPr algn="ctr">
                    <a:spcBef>
                      <a:spcPct val="20000"/>
                    </a:spcBef>
                    <a:buClr>
                      <a:srgbClr val="296CB5"/>
                    </a:buClr>
                    <a:buSzPct val="90000"/>
                    <a:buFont typeface="Wingdings" pitchFamily="2" charset="2"/>
                    <a:buNone/>
                  </a:pPr>
                  <a:r>
                    <a:rPr lang="en-US" dirty="0">
                      <a:solidFill>
                        <a:prstClr val="black"/>
                      </a:solidFill>
                      <a:latin typeface="Arial" pitchFamily="34" charset="0"/>
                    </a:rPr>
                    <a:t>Q-20</a:t>
                  </a:r>
                  <a:endParaRPr lang="en-GB" dirty="0">
                    <a:solidFill>
                      <a:prstClr val="black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 bwMode="gray">
              <a:xfrm>
                <a:off x="2508920" y="6158762"/>
                <a:ext cx="268476" cy="165432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Q-25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 bwMode="gray">
              <a:xfrm>
                <a:off x="1359243" y="4911448"/>
                <a:ext cx="268476" cy="165432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Q-26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55" name="TextBox 72"/>
              <p:cNvSpPr txBox="1"/>
              <p:nvPr/>
            </p:nvSpPr>
            <p:spPr>
              <a:xfrm>
                <a:off x="1569662" y="6468973"/>
                <a:ext cx="637251" cy="33994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  <p:txBody>
              <a:bodyPr wrap="square" lIns="46800" tIns="46800" rIns="0" bIns="0" rtlCol="0">
                <a:noAutofit/>
              </a:bodyPr>
              <a:lstStyle>
                <a:defPPr>
                  <a:defRPr lang="en-US"/>
                </a:defPPr>
                <a:lvl1pPr>
                  <a:spcAft>
                    <a:spcPts val="1000"/>
                  </a:spcAft>
                  <a:defRPr sz="900" b="1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defRPr>
                </a:lvl1pPr>
              </a:lstStyle>
              <a:p>
                <a:r>
                  <a:rPr lang="en-US" dirty="0"/>
                  <a:t>Container</a:t>
                </a:r>
                <a:br>
                  <a:rPr lang="en-US" dirty="0"/>
                </a:br>
                <a:r>
                  <a:rPr lang="en-US" b="0" dirty="0"/>
                  <a:t>Terminal</a:t>
                </a:r>
                <a:endParaRPr lang="en-GB" b="0" dirty="0"/>
              </a:p>
            </p:txBody>
          </p:sp>
          <p:sp>
            <p:nvSpPr>
              <p:cNvPr id="56" name="TextBox 72"/>
              <p:cNvSpPr txBox="1"/>
              <p:nvPr/>
            </p:nvSpPr>
            <p:spPr>
              <a:xfrm>
                <a:off x="2896550" y="6468973"/>
                <a:ext cx="642082" cy="33324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  <p:txBody>
              <a:bodyPr wrap="square" lIns="46800" tIns="46800" rIns="0" bIns="0" rtlCol="0">
                <a:noAutofit/>
              </a:bodyPr>
              <a:lstStyle>
                <a:defPPr>
                  <a:defRPr lang="en-US"/>
                </a:defPPr>
                <a:lvl1pPr>
                  <a:spcAft>
                    <a:spcPts val="1000"/>
                  </a:spcAft>
                  <a:defRPr sz="900" b="1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defRPr>
                </a:lvl1pPr>
              </a:lstStyle>
              <a:p>
                <a:r>
                  <a:rPr lang="en-US" dirty="0"/>
                  <a:t>Dry Bulk </a:t>
                </a:r>
                <a:br>
                  <a:rPr lang="en-US" dirty="0"/>
                </a:br>
                <a:r>
                  <a:rPr lang="en-US" b="0" dirty="0"/>
                  <a:t>Terminal</a:t>
                </a:r>
                <a:endParaRPr lang="en-GB" b="0" dirty="0"/>
              </a:p>
            </p:txBody>
          </p:sp>
        </p:grpSp>
        <p:grpSp>
          <p:nvGrpSpPr>
            <p:cNvPr id="32" name="Group 75"/>
            <p:cNvGrpSpPr/>
            <p:nvPr/>
          </p:nvGrpSpPr>
          <p:grpSpPr>
            <a:xfrm>
              <a:off x="3937620" y="6090844"/>
              <a:ext cx="1246303" cy="690218"/>
              <a:chOff x="387377" y="5856558"/>
              <a:chExt cx="1246303" cy="690218"/>
            </a:xfrm>
          </p:grpSpPr>
          <p:sp>
            <p:nvSpPr>
              <p:cNvPr id="33" name="TextBox 32"/>
              <p:cNvSpPr txBox="1"/>
              <p:nvPr/>
            </p:nvSpPr>
            <p:spPr bwMode="gray">
              <a:xfrm>
                <a:off x="387377" y="5856558"/>
                <a:ext cx="1246303" cy="690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18288" tIns="18288" rIns="18288" bIns="18288" rtlCol="0">
                <a:noAutofit/>
              </a:bodyPr>
              <a:lstStyle/>
              <a:p>
                <a:pPr marL="38256">
                  <a:spcBef>
                    <a:spcPct val="20000"/>
                  </a:spcBef>
                  <a:buClr>
                    <a:srgbClr val="296CB5"/>
                  </a:buClr>
                  <a:buSzPct val="90000"/>
                </a:pP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</a:rPr>
                  <a:t>Legend</a:t>
                </a:r>
              </a:p>
              <a:p>
                <a:pPr marL="38256" defTabSz="475730">
                  <a:spcBef>
                    <a:spcPct val="20000"/>
                  </a:spcBef>
                  <a:buClr>
                    <a:srgbClr val="296CB5"/>
                  </a:buClr>
                  <a:buSzPct val="90000"/>
                </a:pPr>
                <a:r>
                  <a:rPr lang="en-US" sz="900" dirty="0">
                    <a:solidFill>
                      <a:prstClr val="black"/>
                    </a:solidFill>
                    <a:latin typeface="Arial" pitchFamily="34" charset="0"/>
                  </a:rPr>
                  <a:t>   Q	</a:t>
                </a:r>
                <a:r>
                  <a:rPr lang="en-US" sz="900" dirty="0" smtClean="0">
                    <a:solidFill>
                      <a:prstClr val="black"/>
                    </a:solidFill>
                    <a:latin typeface="Arial" pitchFamily="34" charset="0"/>
                  </a:rPr>
                  <a:t>Quay</a:t>
                </a:r>
                <a:endParaRPr lang="en-US" sz="900" dirty="0">
                  <a:solidFill>
                    <a:prstClr val="black"/>
                  </a:solidFill>
                  <a:latin typeface="Arial" pitchFamily="34" charset="0"/>
                </a:endParaRPr>
              </a:p>
              <a:p>
                <a:pPr marL="38256" defTabSz="475730">
                  <a:spcBef>
                    <a:spcPct val="20000"/>
                  </a:spcBef>
                  <a:buClr>
                    <a:srgbClr val="296CB5"/>
                  </a:buClr>
                  <a:buSzPct val="90000"/>
                </a:pPr>
                <a:r>
                  <a:rPr lang="en-US" sz="900" dirty="0">
                    <a:solidFill>
                      <a:prstClr val="black"/>
                    </a:solidFill>
                    <a:latin typeface="Arial" pitchFamily="34" charset="0"/>
                  </a:rPr>
                  <a:t>	</a:t>
                </a:r>
                <a:r>
                  <a:rPr lang="en-US" sz="900" dirty="0" smtClean="0">
                    <a:solidFill>
                      <a:prstClr val="black"/>
                    </a:solidFill>
                    <a:latin typeface="Arial" pitchFamily="34" charset="0"/>
                  </a:rPr>
                  <a:t>Rail tracks</a:t>
                </a:r>
              </a:p>
              <a:p>
                <a:pPr marL="38256" defTabSz="475730">
                  <a:spcBef>
                    <a:spcPct val="20000"/>
                  </a:spcBef>
                  <a:buClr>
                    <a:srgbClr val="296CB5"/>
                  </a:buClr>
                  <a:buSzPct val="90000"/>
                </a:pPr>
                <a:r>
                  <a:rPr lang="en-US" sz="900" dirty="0">
                    <a:solidFill>
                      <a:prstClr val="black"/>
                    </a:solidFill>
                    <a:latin typeface="Arial" pitchFamily="34" charset="0"/>
                  </a:rPr>
                  <a:t>	</a:t>
                </a:r>
                <a:r>
                  <a:rPr lang="en-US" sz="900" dirty="0" smtClean="0">
                    <a:solidFill>
                      <a:prstClr val="black"/>
                    </a:solidFill>
                    <a:latin typeface="Arial" pitchFamily="34" charset="0"/>
                  </a:rPr>
                  <a:t>Pier</a:t>
                </a:r>
                <a:endParaRPr lang="en-US" sz="9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34" name="Straight Connector 77"/>
              <p:cNvCxnSpPr/>
              <p:nvPr/>
            </p:nvCxnSpPr>
            <p:spPr bwMode="gray">
              <a:xfrm>
                <a:off x="450567" y="6275739"/>
                <a:ext cx="193191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Oval 78"/>
              <p:cNvSpPr>
                <a:spLocks noChangeAspect="1"/>
              </p:cNvSpPr>
              <p:nvPr/>
            </p:nvSpPr>
            <p:spPr>
              <a:xfrm>
                <a:off x="490820" y="6331434"/>
                <a:ext cx="152354" cy="1524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wrap="none" lIns="0" tIns="0" rIns="0" bIns="0" anchor="ctr"/>
              <a:lstStyle/>
              <a:p>
                <a:pPr algn="ctr">
                  <a:spcAft>
                    <a:spcPts val="0"/>
                  </a:spcAft>
                </a:pPr>
                <a:endParaRPr lang="en-GB" sz="1000" b="1" dirty="0">
                  <a:solidFill>
                    <a:schemeClr val="bg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75" name="Title 1"/>
          <p:cNvSpPr>
            <a:spLocks noGrp="1"/>
          </p:cNvSpPr>
          <p:nvPr>
            <p:ph type="title"/>
          </p:nvPr>
        </p:nvSpPr>
        <p:spPr bwMode="gray">
          <a:xfrm>
            <a:off x="1055887" y="236329"/>
            <a:ext cx="9448959" cy="32316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Container Terminal </a:t>
            </a:r>
            <a:endParaRPr lang="en-US" dirty="0">
              <a:latin typeface="+mn-lt"/>
            </a:endParaRPr>
          </a:p>
        </p:txBody>
      </p:sp>
      <p:sp>
        <p:nvSpPr>
          <p:cNvPr id="214" name="TextBox 213"/>
          <p:cNvSpPr txBox="1"/>
          <p:nvPr/>
        </p:nvSpPr>
        <p:spPr bwMode="gray">
          <a:xfrm>
            <a:off x="7292201" y="5689383"/>
            <a:ext cx="3381662" cy="375118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600" b="1" dirty="0">
                <a:solidFill>
                  <a:prstClr val="black"/>
                </a:solidFill>
                <a:latin typeface="Arial" pitchFamily="34" charset="0"/>
              </a:rPr>
              <a:t>Note</a:t>
            </a:r>
            <a:r>
              <a:rPr lang="en-US" sz="600" b="1" i="1" dirty="0">
                <a:solidFill>
                  <a:prstClr val="black"/>
                </a:solidFill>
                <a:latin typeface="Arial" pitchFamily="34" charset="0"/>
              </a:rPr>
              <a:t>:</a:t>
            </a:r>
            <a:r>
              <a:rPr lang="en-US" sz="600" i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marL="97846" indent="-97846">
              <a:spcBef>
                <a:spcPts val="0"/>
              </a:spcBef>
              <a:buClr>
                <a:srgbClr val="296CB5"/>
              </a:buClr>
              <a:buSzPct val="90000"/>
              <a:buFont typeface="Wingdings" pitchFamily="2" charset="2"/>
              <a:buAutoNum type="arabicPeriod"/>
            </a:pPr>
            <a:r>
              <a:rPr lang="en-US" sz="600" dirty="0" smtClean="0">
                <a:solidFill>
                  <a:prstClr val="black"/>
                </a:solidFill>
                <a:latin typeface="Arial" pitchFamily="34" charset="0"/>
              </a:rPr>
              <a:t>Mean Water Level</a:t>
            </a:r>
          </a:p>
          <a:p>
            <a:pPr marL="97846" indent="-97846">
              <a:spcBef>
                <a:spcPts val="0"/>
              </a:spcBef>
              <a:buClr>
                <a:srgbClr val="296CB5"/>
              </a:buClr>
              <a:buSzPct val="90000"/>
              <a:buFont typeface="Wingdings" pitchFamily="2" charset="2"/>
              <a:buAutoNum type="arabicPeriod"/>
            </a:pPr>
            <a:endParaRPr lang="en-US" sz="6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14</a:t>
            </a:fld>
            <a:endParaRPr lang="el-GR"/>
          </a:p>
        </p:txBody>
      </p:sp>
      <p:pic>
        <p:nvPicPr>
          <p:cNvPr id="16" name="Picture 13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017930" y="4450955"/>
            <a:ext cx="2482133" cy="197642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1" descr="O:\.ΠΡΟΣΩΡΙΝΟΣ ΦΑΚΕΛΟΣ\reefers_photos\DSCF4158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017922" y="1244463"/>
            <a:ext cx="2485662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/>
          <p:cNvSpPr/>
          <p:nvPr/>
        </p:nvSpPr>
        <p:spPr bwMode="gray">
          <a:xfrm>
            <a:off x="6614559" y="1225319"/>
            <a:ext cx="4270951" cy="21762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7257" lvl="1" indent="-187257">
              <a:lnSpc>
                <a:spcPts val="1276"/>
              </a:lnSpc>
              <a:spcBef>
                <a:spcPts val="213"/>
              </a:spcBef>
              <a:spcAft>
                <a:spcPts val="5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area covers </a:t>
            </a: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about 320,000 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</a:t>
            </a:r>
            <a:r>
              <a:rPr lang="en-GB" sz="1000" kern="0" baseline="30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used for quayside/rail handling, truck handover, inspection, maintenance, container storage and general administration</a:t>
            </a:r>
          </a:p>
          <a:p>
            <a:pPr marL="187257" lvl="1" indent="-187257">
              <a:lnSpc>
                <a:spcPts val="1276"/>
              </a:lnSpc>
              <a:spcBef>
                <a:spcPts val="213"/>
              </a:spcBef>
              <a:spcAft>
                <a:spcPts val="5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Operations are located in quay #26 with a total </a:t>
            </a: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length 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of 5</a:t>
            </a: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85 m</a:t>
            </a:r>
            <a:endParaRPr lang="en-GB" sz="1000" kern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87257" lvl="1" indent="-187257">
              <a:lnSpc>
                <a:spcPts val="1276"/>
              </a:lnSpc>
              <a:spcBef>
                <a:spcPts val="213"/>
              </a:spcBef>
              <a:spcAft>
                <a:spcPts val="5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Maximum </a:t>
            </a: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berth 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depth: 12m</a:t>
            </a:r>
          </a:p>
          <a:p>
            <a:pPr marL="187257" lvl="1" indent="-187257">
              <a:lnSpc>
                <a:spcPts val="1276"/>
              </a:lnSpc>
              <a:spcBef>
                <a:spcPts val="213"/>
              </a:spcBef>
              <a:spcAft>
                <a:spcPts val="5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89 truck handover positions, 75 of which are on the West of the railhead, and the remaining 14 on the East</a:t>
            </a:r>
          </a:p>
          <a:p>
            <a:pPr marL="187257" lvl="1" indent="-187257">
              <a:lnSpc>
                <a:spcPts val="1276"/>
              </a:lnSpc>
              <a:spcBef>
                <a:spcPts val="213"/>
              </a:spcBef>
              <a:spcAft>
                <a:spcPts val="5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Three 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installed rail tracks </a:t>
            </a: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served by the train transtainer</a:t>
            </a:r>
            <a:endParaRPr lang="en-GB" sz="1000" kern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87257" lvl="1" indent="-187257">
              <a:lnSpc>
                <a:spcPts val="1276"/>
              </a:lnSpc>
              <a:spcBef>
                <a:spcPts val="213"/>
              </a:spcBef>
              <a:spcAft>
                <a:spcPts val="5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Administration building exploited for custom’s inspection, as well as for leasing space to shipping companies and forwarders</a:t>
            </a:r>
          </a:p>
          <a:p>
            <a:pPr marL="187257" lvl="1" indent="-187257">
              <a:lnSpc>
                <a:spcPts val="1276"/>
              </a:lnSpc>
              <a:spcBef>
                <a:spcPts val="213"/>
              </a:spcBef>
              <a:spcAft>
                <a:spcPts val="5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On-dock workshop covers approximately </a:t>
            </a: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2,360 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</a:t>
            </a:r>
            <a:r>
              <a:rPr lang="en-GB" sz="1000" kern="0" baseline="30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 and is located close to the </a:t>
            </a: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gate</a:t>
            </a:r>
          </a:p>
          <a:p>
            <a:pPr marL="187257" lvl="1" indent="-187257">
              <a:lnSpc>
                <a:spcPts val="1276"/>
              </a:lnSpc>
              <a:spcBef>
                <a:spcPts val="213"/>
              </a:spcBef>
              <a:spcAft>
                <a:spcPts val="5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US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Local exports are currently directly handled form trucks to vessels. All these containers are stored </a:t>
            </a:r>
            <a:r>
              <a:rPr lang="en-US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in </a:t>
            </a:r>
            <a:r>
              <a:rPr lang="en-US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private storage yards</a:t>
            </a:r>
            <a:endParaRPr lang="en-GB" sz="1000" kern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241238" lvl="1" indent="-241238">
              <a:lnSpc>
                <a:spcPts val="1276"/>
              </a:lnSpc>
              <a:spcBef>
                <a:spcPts val="213"/>
              </a:spcBef>
              <a:spcAft>
                <a:spcPts val="213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endParaRPr lang="en-GB" sz="1000" kern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 bwMode="gray">
          <a:xfrm>
            <a:off x="1067270" y="228735"/>
            <a:ext cx="9448959" cy="32316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Container Terminal (Cont’d)</a:t>
            </a:r>
            <a:endParaRPr lang="en-US" dirty="0">
              <a:latin typeface="+mn-lt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gray">
          <a:xfrm>
            <a:off x="6614559" y="3822057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Operations Overview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gray">
          <a:xfrm>
            <a:off x="6614559" y="821702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Location Specifications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pic>
        <p:nvPicPr>
          <p:cNvPr id="22" name="Picture 9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07394" y="4585925"/>
            <a:ext cx="2485546" cy="18414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3" name="Picture 12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407402" y="1244473"/>
            <a:ext cx="2485547" cy="18359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Picture 2" descr="Screen Clippi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67194" y="2675090"/>
            <a:ext cx="2491351" cy="19768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4" name="Rectangle 26"/>
          <p:cNvSpPr/>
          <p:nvPr/>
        </p:nvSpPr>
        <p:spPr bwMode="gray">
          <a:xfrm>
            <a:off x="6636140" y="4211222"/>
            <a:ext cx="4348325" cy="177362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7257" lvl="1" indent="-187257">
              <a:lnSpc>
                <a:spcPts val="114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Containers are 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handled by 4 gantry cranes, 2 of which are Panamax (lifting capacity of 40-45 tn) and another 2 STS Post-Panamax (lifting capacity of 50 tn)</a:t>
            </a:r>
          </a:p>
          <a:p>
            <a:pPr marL="187257" lvl="1" indent="-187257">
              <a:lnSpc>
                <a:spcPts val="114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Operations are conducted by 1 over 2 high straddle carriers: Storage at 2-high for full and 4-high for empty containers</a:t>
            </a:r>
          </a:p>
          <a:p>
            <a:pPr marL="187257" lvl="1" indent="-187257">
              <a:lnSpc>
                <a:spcPts val="114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Dwell times: ~3 days for imports and ~0 days for </a:t>
            </a:r>
            <a:r>
              <a:rPr lang="en-GB" sz="10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local exports</a:t>
            </a: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; for transit, import dwell times: ~3 days, while export: ~4 days</a:t>
            </a:r>
          </a:p>
          <a:p>
            <a:pPr marL="187257" lvl="1" indent="-187257">
              <a:lnSpc>
                <a:spcPts val="114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Rail is handled 5 days per week at an assumed productivity of 20 containers per hour</a:t>
            </a:r>
          </a:p>
        </p:txBody>
      </p:sp>
    </p:spTree>
    <p:extLst>
      <p:ext uri="{BB962C8B-B14F-4D97-AF65-F5344CB8AC3E}">
        <p14:creationId xmlns:p14="http://schemas.microsoft.com/office/powerpoint/2010/main" val="128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15</a:t>
            </a:fld>
            <a:endParaRPr lang="el-GR"/>
          </a:p>
        </p:txBody>
      </p:sp>
      <p:graphicFrame>
        <p:nvGraphicFramePr>
          <p:cNvPr id="7" name="Chart 32"/>
          <p:cNvGraphicFramePr/>
          <p:nvPr>
            <p:extLst>
              <p:ext uri="{D42A27DB-BD31-4B8C-83A1-F6EECF244321}">
                <p14:modId xmlns:p14="http://schemas.microsoft.com/office/powerpoint/2010/main" val="405704604"/>
              </p:ext>
            </p:extLst>
          </p:nvPr>
        </p:nvGraphicFramePr>
        <p:xfrm>
          <a:off x="1588817" y="1374064"/>
          <a:ext cx="4193505" cy="468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21"/>
          <p:cNvGraphicFramePr/>
          <p:nvPr>
            <p:extLst>
              <p:ext uri="{D42A27DB-BD31-4B8C-83A1-F6EECF244321}">
                <p14:modId xmlns:p14="http://schemas.microsoft.com/office/powerpoint/2010/main" val="1308593510"/>
              </p:ext>
            </p:extLst>
          </p:nvPr>
        </p:nvGraphicFramePr>
        <p:xfrm>
          <a:off x="6633932" y="1374064"/>
          <a:ext cx="4270951" cy="468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1084084" y="224271"/>
            <a:ext cx="9448959" cy="32316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Container Terminal (Cont’d)</a:t>
            </a:r>
            <a:endParaRPr lang="en-US" dirty="0">
              <a:latin typeface="+mn-lt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gray">
          <a:xfrm>
            <a:off x="1746233" y="900076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Volumes Handled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gray">
          <a:xfrm>
            <a:off x="6898425" y="900076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GB" sz="1700" b="1" dirty="0" smtClean="0">
                <a:solidFill>
                  <a:srgbClr val="296CB5"/>
                </a:solidFill>
                <a:latin typeface="Arial" pitchFamily="34" charset="0"/>
              </a:rPr>
              <a:t>Revenues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12" name="Rectangle 2"/>
          <p:cNvSpPr/>
          <p:nvPr/>
        </p:nvSpPr>
        <p:spPr bwMode="gray">
          <a:xfrm>
            <a:off x="1678536" y="1269777"/>
            <a:ext cx="728435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prstClr val="black"/>
                </a:solidFill>
                <a:latin typeface="Arial" pitchFamily="34" charset="0"/>
              </a:rPr>
              <a:t>‘000 </a:t>
            </a:r>
            <a:r>
              <a:rPr lang="en-GB" sz="1000" dirty="0" err="1">
                <a:solidFill>
                  <a:prstClr val="black"/>
                </a:solidFill>
                <a:latin typeface="Arial" pitchFamily="34" charset="0"/>
              </a:rPr>
              <a:t>TEU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Rectangle 39"/>
          <p:cNvSpPr/>
          <p:nvPr/>
        </p:nvSpPr>
        <p:spPr bwMode="gray">
          <a:xfrm>
            <a:off x="6898421" y="1269777"/>
            <a:ext cx="542486" cy="436673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GB" sz="1000" dirty="0" smtClean="0">
                <a:solidFill>
                  <a:prstClr val="black"/>
                </a:solidFill>
                <a:latin typeface="Arial" pitchFamily="34" charset="0"/>
              </a:rPr>
              <a:t>€ </a:t>
            </a:r>
            <a:r>
              <a:rPr lang="en-GB" sz="1000" dirty="0">
                <a:solidFill>
                  <a:prstClr val="black"/>
                </a:solidFill>
                <a:latin typeface="Arial" pitchFamily="34" charset="0"/>
              </a:rPr>
              <a:t>‘000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1795050" y="6153607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 smtClean="0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 SA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Management and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Annual Financial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S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tatements 2012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6898425" y="6153607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 smtClean="0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 SA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Management and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Annual Financial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S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tatements 2012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1717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16</a:t>
            </a:fld>
            <a:endParaRPr lang="el-G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58" y="4217325"/>
            <a:ext cx="970602" cy="970602"/>
          </a:xfrm>
          <a:prstGeom prst="rect">
            <a:avLst/>
          </a:prstGeom>
        </p:spPr>
      </p:pic>
      <p:sp>
        <p:nvSpPr>
          <p:cNvPr id="9" name="Rectangle 25"/>
          <p:cNvSpPr/>
          <p:nvPr/>
        </p:nvSpPr>
        <p:spPr bwMode="gray">
          <a:xfrm>
            <a:off x="6646499" y="1395133"/>
            <a:ext cx="4270951" cy="9469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7257" lvl="1" indent="-187257">
              <a:lnSpc>
                <a:spcPts val="148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ThPA</a:t>
            </a:r>
            <a:r>
              <a:rPr lang="en-GB" sz="12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SA </a:t>
            </a:r>
            <a:r>
              <a:rPr lang="en-GB" sz="12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pricing policy </a:t>
            </a:r>
            <a:r>
              <a:rPr lang="en-GB" sz="12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is </a:t>
            </a:r>
            <a:r>
              <a:rPr lang="en-GB" sz="12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unchanged since 2007</a:t>
            </a:r>
          </a:p>
          <a:p>
            <a:pPr marL="384631" lvl="2" indent="-192315">
              <a:lnSpc>
                <a:spcPts val="148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2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ISPS code fees on </a:t>
            </a:r>
            <a:r>
              <a:rPr lang="en-GB" sz="12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cargo </a:t>
            </a:r>
            <a:r>
              <a:rPr lang="en-GB" sz="12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is imposed since 2012</a:t>
            </a:r>
          </a:p>
          <a:p>
            <a:pPr marL="384631" lvl="2" indent="-192315">
              <a:lnSpc>
                <a:spcPts val="148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2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Container handling pricing </a:t>
            </a:r>
            <a:r>
              <a:rPr lang="en-GB" sz="12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favours export </a:t>
            </a:r>
            <a:r>
              <a:rPr lang="en-GB" sz="12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activity</a:t>
            </a:r>
          </a:p>
          <a:p>
            <a:pPr marL="384631" lvl="2" indent="-192315">
              <a:lnSpc>
                <a:spcPts val="148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Arial" panose="020B0604020202020204" pitchFamily="34" charset="0"/>
              <a:buChar char="-"/>
            </a:pPr>
            <a:endParaRPr lang="en-GB" sz="12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gray">
          <a:xfrm>
            <a:off x="1028101" y="237334"/>
            <a:ext cx="9448959" cy="32316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Container Terminal (Cont’d)</a:t>
            </a:r>
            <a:endParaRPr lang="en-US" dirty="0">
              <a:latin typeface="+mn-lt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gray">
          <a:xfrm>
            <a:off x="1494307" y="991516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Key Customers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6645778" y="991516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Pricing Policy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gray">
          <a:xfrm>
            <a:off x="6645778" y="2277879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Key Customers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745183" y="2321411"/>
            <a:ext cx="1230855" cy="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223332" y="1429087"/>
            <a:ext cx="832649" cy="59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287190" y="2321410"/>
            <a:ext cx="1209122" cy="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520874" y="3788722"/>
            <a:ext cx="535107" cy="44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677414" y="5132900"/>
            <a:ext cx="1378567" cy="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5024936" y="3075397"/>
            <a:ext cx="1031045" cy="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745183" y="3755778"/>
            <a:ext cx="1771361" cy="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502479" y="3095075"/>
            <a:ext cx="1041546" cy="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4652467" y="2321409"/>
            <a:ext cx="1403514" cy="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745183" y="3095075"/>
            <a:ext cx="824404" cy="3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620003" y="1545275"/>
            <a:ext cx="534043" cy="40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4971767" y="4458474"/>
            <a:ext cx="1084214" cy="31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travelbloggerelevator.com/wp-content/uploads/2012/10/MSC_PO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45183" y="1584123"/>
            <a:ext cx="729543" cy="3430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" descr="https://encrypted-tbn2.gstatic.com/images?q=tbn:ANd9GcQGp8QIerNhK611YsH4uE0pQ0VoX1AbbpA3-jMcYgv7F2e5MtXcQ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1" y="3723469"/>
            <a:ext cx="747161" cy="4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83" y="4647599"/>
            <a:ext cx="1395475" cy="1028246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745183" y="4524426"/>
            <a:ext cx="1814044" cy="24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08499"/>
              </p:ext>
            </p:extLst>
          </p:nvPr>
        </p:nvGraphicFramePr>
        <p:xfrm>
          <a:off x="6646498" y="2769714"/>
          <a:ext cx="4151672" cy="3030204"/>
        </p:xfrm>
        <a:graphic>
          <a:graphicData uri="http://schemas.openxmlformats.org/drawingml/2006/table">
            <a:tbl>
              <a:tblPr/>
              <a:tblGrid>
                <a:gridCol w="204557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30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530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7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2015A</a:t>
                      </a:r>
                      <a:endParaRPr kumimoji="0" lang="en-IN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Throughput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marT="27432" marB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Shipping Line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TEU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Share (%)</a:t>
                      </a:r>
                      <a:endParaRPr kumimoji="0" lang="en-IN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MSC SA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86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108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A.P. MOLLER - MAERSK A/S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54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343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UNITED MARINE AGENCIES SA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49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448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COSCO SA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961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CMA GGM </a:t>
                      </a:r>
                      <a:r>
                        <a:rPr lang="el-G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ΕΛΛΑΣ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922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marL="0" marR="0" indent="0" algn="l" defTabSz="9718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SA</a:t>
                      </a: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MOTHRAKITIS ST.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8,339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033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ARKAS HELLAS 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7180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r>
                        <a:rPr lang="en-GB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l-GR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ZIM INTEGRATED SA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25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783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HAPAG LLOYD SA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934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38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  <a:r>
                        <a:rPr lang="en-GB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l-GR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623</a:t>
                      </a:r>
                      <a:endParaRPr lang="el-GR" sz="10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 bwMode="gray">
          <a:xfrm>
            <a:off x="6646499" y="5857894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 smtClean="0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 SA Management</a:t>
            </a:r>
            <a:endParaRPr lang="en-US" sz="7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17</a:t>
            </a:fld>
            <a:endParaRPr lang="el-GR"/>
          </a:p>
        </p:txBody>
      </p:sp>
      <p:grpSp>
        <p:nvGrpSpPr>
          <p:cNvPr id="7" name="Group 3"/>
          <p:cNvGrpSpPr/>
          <p:nvPr/>
        </p:nvGrpSpPr>
        <p:grpSpPr bwMode="gray">
          <a:xfrm>
            <a:off x="3748405" y="1567085"/>
            <a:ext cx="2274746" cy="4132685"/>
            <a:chOff x="242213" y="1382713"/>
            <a:chExt cx="2240280" cy="3646487"/>
          </a:xfrm>
        </p:grpSpPr>
        <p:sp>
          <p:nvSpPr>
            <p:cNvPr id="8" name="Rectangle 19"/>
            <p:cNvSpPr/>
            <p:nvPr/>
          </p:nvSpPr>
          <p:spPr bwMode="gray">
            <a:xfrm>
              <a:off x="242213" y="3446248"/>
              <a:ext cx="2240280" cy="15829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91096" indent="-91096">
                <a:lnSpc>
                  <a:spcPts val="1489"/>
                </a:lnSpc>
                <a:spcBef>
                  <a:spcPts val="638"/>
                </a:spcBef>
                <a:buSzPct val="9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prstClr val="black"/>
                  </a:solidFill>
                  <a:latin typeface="Arial" charset="0"/>
                </a:rPr>
                <a:t>Units: 2</a:t>
              </a:r>
            </a:p>
            <a:p>
              <a:pPr marL="91096" indent="-91096">
                <a:lnSpc>
                  <a:spcPts val="1489"/>
                </a:lnSpc>
                <a:spcBef>
                  <a:spcPts val="638"/>
                </a:spcBef>
                <a:buSzPct val="9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prstClr val="black"/>
                  </a:solidFill>
                  <a:latin typeface="Arial" charset="0"/>
                </a:rPr>
                <a:t>Commissioned: 1987, 1991</a:t>
              </a:r>
            </a:p>
            <a:p>
              <a:pPr marL="91096" indent="-91096">
                <a:lnSpc>
                  <a:spcPts val="1489"/>
                </a:lnSpc>
                <a:spcBef>
                  <a:spcPts val="638"/>
                </a:spcBef>
                <a:buSzPct val="9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prstClr val="black"/>
                  </a:solidFill>
                  <a:latin typeface="Arial" charset="0"/>
                </a:rPr>
                <a:t>Manufacturer: X. Rokas</a:t>
              </a:r>
            </a:p>
            <a:p>
              <a:pPr marL="91096" indent="-91096">
                <a:lnSpc>
                  <a:spcPts val="1489"/>
                </a:lnSpc>
                <a:spcBef>
                  <a:spcPts val="638"/>
                </a:spcBef>
                <a:buSzPct val="9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prstClr val="black"/>
                  </a:solidFill>
                  <a:latin typeface="Arial" charset="0"/>
                </a:rPr>
                <a:t>Lifting Capacity: 40 - 45 tonnes</a:t>
              </a:r>
            </a:p>
          </p:txBody>
        </p:sp>
        <p:sp>
          <p:nvSpPr>
            <p:cNvPr id="9" name="Rectangle 31"/>
            <p:cNvSpPr/>
            <p:nvPr>
              <p:custDataLst>
                <p:tags r:id="rId4"/>
              </p:custDataLst>
            </p:nvPr>
          </p:nvSpPr>
          <p:spPr bwMode="gray">
            <a:xfrm>
              <a:off x="242213" y="1382713"/>
              <a:ext cx="2240280" cy="278735"/>
            </a:xfrm>
            <a:prstGeom prst="rect">
              <a:avLst/>
            </a:prstGeom>
            <a:solidFill>
              <a:schemeClr val="accent6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spcAft>
                  <a:spcPts val="0"/>
                </a:spcAft>
                <a:buClr>
                  <a:srgbClr val="296CB5"/>
                </a:buClr>
                <a:buSzPct val="90000"/>
              </a:pPr>
              <a:r>
                <a:rPr lang="en-IN" sz="13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Panamax Gantry Crane</a:t>
              </a: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3" t="4112" r="3733" b="4110"/>
            <a:stretch/>
          </p:blipFill>
          <p:spPr bwMode="gray">
            <a:xfrm>
              <a:off x="242213" y="1721744"/>
              <a:ext cx="2240280" cy="166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2"/>
          <p:cNvGrpSpPr/>
          <p:nvPr/>
        </p:nvGrpSpPr>
        <p:grpSpPr bwMode="gray">
          <a:xfrm>
            <a:off x="1349863" y="1567085"/>
            <a:ext cx="2274746" cy="4132685"/>
            <a:chOff x="2607280" y="1382713"/>
            <a:chExt cx="2240280" cy="3646487"/>
          </a:xfrm>
        </p:grpSpPr>
        <p:sp>
          <p:nvSpPr>
            <p:cNvPr id="12" name="Rectangle 30"/>
            <p:cNvSpPr/>
            <p:nvPr/>
          </p:nvSpPr>
          <p:spPr bwMode="gray">
            <a:xfrm>
              <a:off x="2607280" y="3446248"/>
              <a:ext cx="2240280" cy="15829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91096" indent="-91096">
                <a:lnSpc>
                  <a:spcPts val="1489"/>
                </a:lnSpc>
                <a:spcBef>
                  <a:spcPts val="638"/>
                </a:spcBef>
                <a:buSzPct val="9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prstClr val="black"/>
                  </a:solidFill>
                  <a:latin typeface="Arial" charset="0"/>
                </a:rPr>
                <a:t>Units: 2</a:t>
              </a:r>
            </a:p>
            <a:p>
              <a:pPr marL="91096" indent="-91096">
                <a:lnSpc>
                  <a:spcPts val="1489"/>
                </a:lnSpc>
                <a:spcBef>
                  <a:spcPts val="638"/>
                </a:spcBef>
                <a:buSzPct val="9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prstClr val="black"/>
                  </a:solidFill>
                  <a:latin typeface="Arial" charset="0"/>
                </a:rPr>
                <a:t>Commissioned: 1997 </a:t>
              </a:r>
            </a:p>
            <a:p>
              <a:pPr marL="91096" indent="-91096">
                <a:lnSpc>
                  <a:spcPts val="1489"/>
                </a:lnSpc>
                <a:spcBef>
                  <a:spcPts val="638"/>
                </a:spcBef>
                <a:buSzPct val="9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prstClr val="black"/>
                  </a:solidFill>
                  <a:latin typeface="Arial" charset="0"/>
                </a:rPr>
                <a:t>Manufacturer: X. Rokas</a:t>
              </a:r>
            </a:p>
            <a:p>
              <a:pPr marL="91096" indent="-91096">
                <a:lnSpc>
                  <a:spcPts val="1489"/>
                </a:lnSpc>
                <a:spcBef>
                  <a:spcPts val="638"/>
                </a:spcBef>
                <a:buSzPct val="90000"/>
                <a:buFont typeface="Arial" panose="020B0604020202020204" pitchFamily="34" charset="0"/>
                <a:buChar char="•"/>
              </a:pPr>
              <a:r>
                <a:rPr lang="en-GB" sz="1100" dirty="0">
                  <a:solidFill>
                    <a:prstClr val="black"/>
                  </a:solidFill>
                  <a:latin typeface="Arial" charset="0"/>
                </a:rPr>
                <a:t>Lifting Capacity: 50 tonnes</a:t>
              </a:r>
            </a:p>
          </p:txBody>
        </p:sp>
        <p:sp>
          <p:nvSpPr>
            <p:cNvPr id="13" name="Rectangle 29"/>
            <p:cNvSpPr/>
            <p:nvPr>
              <p:custDataLst>
                <p:tags r:id="rId3"/>
              </p:custDataLst>
            </p:nvPr>
          </p:nvSpPr>
          <p:spPr bwMode="gray">
            <a:xfrm>
              <a:off x="2607280" y="1382713"/>
              <a:ext cx="2240280" cy="278735"/>
            </a:xfrm>
            <a:prstGeom prst="rect">
              <a:avLst/>
            </a:prstGeom>
            <a:solidFill>
              <a:schemeClr val="accent6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chemeClr val="bg1">
                  <a:lumMod val="75000"/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spcAft>
                  <a:spcPts val="0"/>
                </a:spcAft>
                <a:buClr>
                  <a:srgbClr val="296CB5"/>
                </a:buClr>
                <a:buSzPct val="90000"/>
              </a:pPr>
              <a:r>
                <a:rPr lang="en-IN" sz="1300" b="1" dirty="0">
                  <a:solidFill>
                    <a:prstClr val="white"/>
                  </a:solidFill>
                  <a:latin typeface="Arial"/>
                  <a:cs typeface="Arial" pitchFamily="34" charset="0"/>
                </a:rPr>
                <a:t>Post Panamax Crane</a:t>
              </a: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" t="2853" r="1669" b="2853"/>
            <a:stretch/>
          </p:blipFill>
          <p:spPr bwMode="gray">
            <a:xfrm>
              <a:off x="2607280" y="1721744"/>
              <a:ext cx="2240280" cy="166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 bwMode="gray">
          <a:xfrm>
            <a:off x="838200" y="359322"/>
            <a:ext cx="9238001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dirty="0" smtClean="0"/>
              <a:t>Major Container Terminal Equipment</a:t>
            </a:r>
            <a:endParaRPr lang="en-IN" dirty="0"/>
          </a:p>
        </p:txBody>
      </p:sp>
      <p:sp>
        <p:nvSpPr>
          <p:cNvPr id="16" name="Rectangle 33"/>
          <p:cNvSpPr/>
          <p:nvPr/>
        </p:nvSpPr>
        <p:spPr bwMode="gray">
          <a:xfrm>
            <a:off x="6149858" y="3905748"/>
            <a:ext cx="2274746" cy="1794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Units: 16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Commissioned: 1995 (3  units), 1998 (5 units), 2003 (2 units), </a:t>
            </a:r>
            <a:br>
              <a:rPr lang="en-GB" sz="1100" dirty="0">
                <a:solidFill>
                  <a:prstClr val="black"/>
                </a:solidFill>
                <a:latin typeface="Arial" charset="0"/>
              </a:rPr>
            </a:br>
            <a:r>
              <a:rPr lang="en-GB" sz="1100" dirty="0">
                <a:solidFill>
                  <a:prstClr val="black"/>
                </a:solidFill>
                <a:latin typeface="Arial" charset="0"/>
              </a:rPr>
              <a:t>2007 (4 units), 2013 (2 units)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Manufacturer: Valmet, Sisu, Kalmar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Lifting Capacity: 40 tonnes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endParaRPr lang="en-GB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32"/>
          <p:cNvSpPr/>
          <p:nvPr>
            <p:custDataLst>
              <p:tags r:id="rId1"/>
            </p:custDataLst>
          </p:nvPr>
        </p:nvSpPr>
        <p:spPr bwMode="gray">
          <a:xfrm>
            <a:off x="6149858" y="1567075"/>
            <a:ext cx="2274746" cy="315900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7170" tIns="48585" rIns="97170" bIns="48585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296CB5"/>
              </a:buClr>
              <a:buSzPct val="90000"/>
            </a:pPr>
            <a:r>
              <a:rPr lang="en-IN" sz="13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Straddle Carriers</a:t>
            </a:r>
          </a:p>
        </p:txBody>
      </p:sp>
      <p:sp>
        <p:nvSpPr>
          <p:cNvPr id="18" name="Rectangle 34"/>
          <p:cNvSpPr/>
          <p:nvPr>
            <p:custDataLst>
              <p:tags r:id="rId2"/>
            </p:custDataLst>
          </p:nvPr>
        </p:nvSpPr>
        <p:spPr bwMode="gray">
          <a:xfrm>
            <a:off x="8551310" y="1567075"/>
            <a:ext cx="2274746" cy="315900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7170" tIns="48585" rIns="97170" bIns="48585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296CB5"/>
              </a:buClr>
              <a:buSzPct val="90000"/>
            </a:pPr>
            <a:r>
              <a:rPr lang="en-IN" sz="13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Transtainer</a:t>
            </a:r>
          </a:p>
        </p:txBody>
      </p:sp>
      <p:sp>
        <p:nvSpPr>
          <p:cNvPr id="19" name="Rectangle 37"/>
          <p:cNvSpPr/>
          <p:nvPr/>
        </p:nvSpPr>
        <p:spPr bwMode="gray">
          <a:xfrm>
            <a:off x="8551310" y="3905748"/>
            <a:ext cx="2274746" cy="1794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Units: 1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Commissioned: 1993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Manufacturer: X. Rokas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Lifting Capacity: 50 tonnes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endParaRPr lang="en-GB" sz="11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2117" r="2435" b="2117"/>
          <a:stretch/>
        </p:blipFill>
        <p:spPr bwMode="gray">
          <a:xfrm>
            <a:off x="8551310" y="1951310"/>
            <a:ext cx="2274746" cy="188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61" r="2617" b="5789"/>
          <a:stretch/>
        </p:blipFill>
        <p:spPr bwMode="gray">
          <a:xfrm>
            <a:off x="6149866" y="1951310"/>
            <a:ext cx="2274747" cy="188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18"/>
          <p:cNvSpPr/>
          <p:nvPr/>
        </p:nvSpPr>
        <p:spPr bwMode="gray">
          <a:xfrm>
            <a:off x="1346960" y="5922011"/>
            <a:ext cx="9479104" cy="656504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8"/>
              </a:lnSpc>
              <a:spcBef>
                <a:spcPts val="638"/>
              </a:spcBef>
              <a:buSzPct val="90000"/>
            </a:pPr>
            <a:r>
              <a:rPr lang="en-GB" sz="1200" b="1" dirty="0">
                <a:solidFill>
                  <a:prstClr val="white"/>
                </a:solidFill>
                <a:latin typeface="Arial" charset="0"/>
              </a:rPr>
              <a:t>Other equipment deployed such as Front Lifts for empty containers (3 units), Reach Stackers (2 units),</a:t>
            </a:r>
            <a:br>
              <a:rPr lang="en-GB" sz="1200" b="1" dirty="0">
                <a:solidFill>
                  <a:prstClr val="white"/>
                </a:solidFill>
                <a:latin typeface="Arial" charset="0"/>
              </a:rPr>
            </a:br>
            <a:r>
              <a:rPr lang="en-GB" sz="1200" b="1" dirty="0">
                <a:solidFill>
                  <a:prstClr val="white"/>
                </a:solidFill>
                <a:latin typeface="Arial" charset="0"/>
              </a:rPr>
              <a:t>Tractors-Trailers and Forklifts</a:t>
            </a:r>
          </a:p>
        </p:txBody>
      </p:sp>
    </p:spTree>
    <p:extLst>
      <p:ext uri="{BB962C8B-B14F-4D97-AF65-F5344CB8AC3E}">
        <p14:creationId xmlns:p14="http://schemas.microsoft.com/office/powerpoint/2010/main" val="22582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18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8950"/>
            <a:ext cx="9574763" cy="55343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100" dirty="0">
                <a:latin typeface="+mn-lt"/>
              </a:rPr>
              <a:t>Agenda of the Day</a:t>
            </a:r>
            <a:endParaRPr lang="en-US" sz="4100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257399" y="2082009"/>
            <a:ext cx="9165319" cy="624742"/>
            <a:chOff x="240362" y="2286848"/>
            <a:chExt cx="9165319" cy="624742"/>
          </a:xfrm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Operations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Overview (Conventional Cargo)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257399" y="2845739"/>
            <a:ext cx="9165327" cy="624741"/>
            <a:chOff x="240362" y="2910180"/>
            <a:chExt cx="9165327" cy="624741"/>
          </a:xfrm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Financial Overview</a:t>
              </a: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257399" y="1318284"/>
            <a:ext cx="9170052" cy="624737"/>
            <a:chOff x="240362" y="1663516"/>
            <a:chExt cx="9170052" cy="624737"/>
          </a:xfrm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300" b="1" dirty="0">
                  <a:solidFill>
                    <a:prstClr val="black"/>
                  </a:solidFill>
                  <a:latin typeface="Arial" pitchFamily="34" charset="0"/>
                </a:rPr>
                <a:t>Overview of the Opportunity</a:t>
              </a: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257399" y="3609468"/>
            <a:ext cx="9165327" cy="624739"/>
            <a:chOff x="240362" y="3533512"/>
            <a:chExt cx="9165327" cy="624739"/>
          </a:xfrm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Business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Plan &amp; Master Plan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5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 bwMode="gray">
          <a:xfrm>
            <a:off x="6562633" y="1013157"/>
            <a:ext cx="4449356" cy="5017205"/>
          </a:xfrm>
          <a:prstGeom prst="rect">
            <a:avLst/>
          </a:prstGeom>
          <a:noFill/>
          <a:ln>
            <a:noFill/>
          </a:ln>
        </p:spPr>
        <p:txBody>
          <a:bodyPr vert="horz" lIns="145756" tIns="145756" rIns="97170" bIns="9717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94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400" dirty="0" smtClean="0"/>
              <a:t>Annual throughput of 4.1 MM tonnes (2015A)</a:t>
            </a:r>
          </a:p>
          <a:p>
            <a:pPr>
              <a:lnSpc>
                <a:spcPts val="1594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400" dirty="0" smtClean="0"/>
              <a:t>Berth depth of up to 12m MWL</a:t>
            </a:r>
            <a:r>
              <a:rPr lang="en-GB" sz="1400" baseline="30000" dirty="0" smtClean="0"/>
              <a:t>(1)</a:t>
            </a:r>
            <a:r>
              <a:rPr lang="en-GB" sz="1400" dirty="0" smtClean="0"/>
              <a:t> capable of accommodating large bulk and general cargo vessels</a:t>
            </a:r>
          </a:p>
          <a:p>
            <a:pPr>
              <a:lnSpc>
                <a:spcPts val="1594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400" dirty="0" smtClean="0"/>
              <a:t>Capability and experience in handling different commodities including ores, agricultural and iron products</a:t>
            </a:r>
          </a:p>
          <a:p>
            <a:pPr>
              <a:lnSpc>
                <a:spcPts val="1594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400" dirty="0" smtClean="0"/>
              <a:t>Advantage and expertise in handling dry bulk products (85% of handled tonnage) </a:t>
            </a:r>
          </a:p>
          <a:p>
            <a:pPr>
              <a:lnSpc>
                <a:spcPts val="1594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400" dirty="0" smtClean="0"/>
              <a:t>Rail connection to all berths makes the port very accessible</a:t>
            </a:r>
          </a:p>
          <a:p>
            <a:pPr>
              <a:lnSpc>
                <a:spcPts val="1594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400" dirty="0" smtClean="0"/>
              <a:t>Offers quayside handling, loading/unloading services and storage facilities</a:t>
            </a:r>
          </a:p>
          <a:p>
            <a:pPr>
              <a:lnSpc>
                <a:spcPts val="1594"/>
              </a:lnSpc>
              <a:spcBef>
                <a:spcPts val="638"/>
              </a:spcBef>
              <a:buClr>
                <a:srgbClr val="FF9900"/>
              </a:buClr>
            </a:pPr>
            <a:r>
              <a:rPr lang="en-GB" sz="1400" dirty="0" smtClean="0"/>
              <a:t>ISO 9001:2008 for Bulk and General Cargo Operations and ISO 14001:2004 Environmental Management</a:t>
            </a:r>
            <a:endParaRPr lang="en-GB" sz="1400" baseline="30000" dirty="0" smtClean="0"/>
          </a:p>
          <a:p>
            <a:pPr marL="0" indent="0">
              <a:lnSpc>
                <a:spcPts val="1594"/>
              </a:lnSpc>
              <a:spcBef>
                <a:spcPts val="638"/>
              </a:spcBef>
              <a:buClr>
                <a:srgbClr val="FF9900"/>
              </a:buClr>
              <a:buNone/>
            </a:pPr>
            <a:endParaRPr lang="en-GB" sz="160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19</a:t>
            </a:fld>
            <a:endParaRPr lang="el-GR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gray">
          <a:xfrm>
            <a:off x="6592101" y="560448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Overview</a:t>
            </a:r>
          </a:p>
        </p:txBody>
      </p:sp>
      <p:sp>
        <p:nvSpPr>
          <p:cNvPr id="36" name="TextBox 35"/>
          <p:cNvSpPr txBox="1"/>
          <p:nvPr/>
        </p:nvSpPr>
        <p:spPr bwMode="gray">
          <a:xfrm>
            <a:off x="6918704" y="5104980"/>
            <a:ext cx="4270951" cy="375118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600" b="1" dirty="0">
                <a:solidFill>
                  <a:prstClr val="black"/>
                </a:solidFill>
                <a:latin typeface="Arial" pitchFamily="34" charset="0"/>
              </a:rPr>
              <a:t>Note</a:t>
            </a:r>
            <a:r>
              <a:rPr lang="en-US" sz="600" b="1" i="1" dirty="0">
                <a:solidFill>
                  <a:prstClr val="black"/>
                </a:solidFill>
                <a:latin typeface="Arial" pitchFamily="34" charset="0"/>
              </a:rPr>
              <a:t>:</a:t>
            </a:r>
            <a:r>
              <a:rPr lang="en-US" sz="600" i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marL="97846" indent="-97846">
              <a:spcBef>
                <a:spcPts val="0"/>
              </a:spcBef>
              <a:buClr>
                <a:srgbClr val="296CB5"/>
              </a:buClr>
              <a:buSzPct val="90000"/>
              <a:buFont typeface="Wingdings" pitchFamily="2" charset="2"/>
              <a:buAutoNum type="arabicPeriod"/>
            </a:pPr>
            <a:r>
              <a:rPr lang="en-US" sz="600" dirty="0" smtClean="0">
                <a:solidFill>
                  <a:prstClr val="black"/>
                </a:solidFill>
                <a:latin typeface="Arial" pitchFamily="34" charset="0"/>
              </a:rPr>
              <a:t>Mean Water Level</a:t>
            </a:r>
          </a:p>
          <a:p>
            <a:pPr marL="97846" indent="-97846">
              <a:spcBef>
                <a:spcPts val="0"/>
              </a:spcBef>
              <a:buClr>
                <a:srgbClr val="296CB5"/>
              </a:buClr>
              <a:buSzPct val="90000"/>
              <a:buFont typeface="Wingdings" pitchFamily="2" charset="2"/>
              <a:buAutoNum type="arabicPeriod"/>
            </a:pPr>
            <a:endParaRPr lang="en-US" sz="600" dirty="0">
              <a:solidFill>
                <a:prstClr val="black"/>
              </a:solidFill>
              <a:latin typeface="Arial" pitchFamily="34" charset="0"/>
            </a:endParaRPr>
          </a:p>
        </p:txBody>
      </p:sp>
      <p:grpSp>
        <p:nvGrpSpPr>
          <p:cNvPr id="38" name="Group 69"/>
          <p:cNvGrpSpPr/>
          <p:nvPr/>
        </p:nvGrpSpPr>
        <p:grpSpPr>
          <a:xfrm>
            <a:off x="1093270" y="1093926"/>
            <a:ext cx="4976259" cy="4984433"/>
            <a:chOff x="292563" y="1790509"/>
            <a:chExt cx="4976259" cy="5086761"/>
          </a:xfrm>
        </p:grpSpPr>
        <p:grpSp>
          <p:nvGrpSpPr>
            <p:cNvPr id="39" name="Group 71"/>
            <p:cNvGrpSpPr/>
            <p:nvPr/>
          </p:nvGrpSpPr>
          <p:grpSpPr>
            <a:xfrm>
              <a:off x="292563" y="1790509"/>
              <a:ext cx="4976259" cy="5086761"/>
              <a:chOff x="292563" y="1790509"/>
              <a:chExt cx="4976259" cy="5086761"/>
            </a:xfrm>
          </p:grpSpPr>
          <p:sp>
            <p:nvSpPr>
              <p:cNvPr id="44" name="Rounded Rectangle 76"/>
              <p:cNvSpPr/>
              <p:nvPr/>
            </p:nvSpPr>
            <p:spPr bwMode="gray">
              <a:xfrm>
                <a:off x="292563" y="1790509"/>
                <a:ext cx="4965192" cy="5086761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  <p:txBody>
              <a:bodyPr wrap="none" lIns="0" tIns="0" rIns="0" bIns="0" anchor="ctr"/>
              <a:lstStyle/>
              <a:p>
                <a:pPr defTabSz="777362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296CB5"/>
                  </a:buClr>
                  <a:buSzPct val="90000"/>
                  <a:defRPr/>
                </a:pPr>
                <a:endParaRPr lang="en-US" sz="3100" kern="0" dirty="0">
                  <a:solidFill>
                    <a:srgbClr val="3F3F3F"/>
                  </a:solidFill>
                  <a:latin typeface="Arial" charset="0"/>
                </a:endParaRPr>
              </a:p>
            </p:txBody>
          </p:sp>
          <p:pic>
            <p:nvPicPr>
              <p:cNvPr id="45" name="Picture 77" descr="C:\Users\apapanikolaou\Desktop\old port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60" r="28659" b="9698"/>
              <a:stretch/>
            </p:blipFill>
            <p:spPr bwMode="auto">
              <a:xfrm>
                <a:off x="338283" y="2667584"/>
                <a:ext cx="4873752" cy="3332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Oval 78"/>
              <p:cNvSpPr>
                <a:spLocks noChangeAspect="1"/>
              </p:cNvSpPr>
              <p:nvPr/>
            </p:nvSpPr>
            <p:spPr>
              <a:xfrm>
                <a:off x="637952" y="3996931"/>
                <a:ext cx="206780" cy="20690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wrap="none" lIns="0" tIns="0" rIns="0" bIns="0" anchor="ctr"/>
              <a:lstStyle/>
              <a:p>
                <a:pPr algn="ctr">
                  <a:spcAft>
                    <a:spcPts val="0"/>
                  </a:spcAft>
                </a:pPr>
                <a:r>
                  <a:rPr lang="en-US" sz="1000" dirty="0">
                    <a:solidFill>
                      <a:srgbClr val="FFFFFF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R</a:t>
                </a:r>
                <a:endParaRPr lang="en-GB" sz="1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47" name="TextBox 72"/>
              <p:cNvSpPr txBox="1"/>
              <p:nvPr/>
            </p:nvSpPr>
            <p:spPr>
              <a:xfrm>
                <a:off x="326363" y="4296217"/>
                <a:ext cx="755005" cy="33091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  <p:txBody>
              <a:bodyPr wrap="square" lIns="46800" tIns="46800" rIns="0" bIns="0" rtlCol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900" b="1" kern="1200" dirty="0">
                    <a:solidFill>
                      <a:srgbClr val="313131"/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Liquid Bulk </a:t>
                </a:r>
                <a:r>
                  <a:rPr lang="en-US" sz="900" dirty="0" smtClean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Facility</a:t>
                </a:r>
                <a:r>
                  <a:rPr lang="en-US" sz="900" kern="1200" dirty="0" smtClean="0">
                    <a:solidFill>
                      <a:srgbClr val="313131"/>
                    </a:solidFill>
                    <a:effectLst/>
                    <a:latin typeface="+mj-lt"/>
                    <a:ea typeface="Times New Roman"/>
                    <a:cs typeface="Times New Roman"/>
                  </a:rPr>
                  <a:t> </a:t>
                </a:r>
                <a:endParaRPr lang="en-GB" sz="900" dirty="0"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48" name="Oval 80"/>
              <p:cNvSpPr>
                <a:spLocks noChangeAspect="1"/>
              </p:cNvSpPr>
              <p:nvPr/>
            </p:nvSpPr>
            <p:spPr>
              <a:xfrm>
                <a:off x="1617402" y="5484043"/>
                <a:ext cx="206780" cy="20690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wrap="none" lIns="0" tIns="0" rIns="0" bIns="0" anchor="ctr"/>
              <a:lstStyle/>
              <a:p>
                <a:pPr algn="ctr"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FFFFFF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6</a:t>
                </a:r>
                <a:endParaRPr lang="en-GB" sz="1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49" name="TextBox 72"/>
              <p:cNvSpPr txBox="1"/>
              <p:nvPr/>
            </p:nvSpPr>
            <p:spPr>
              <a:xfrm>
                <a:off x="750085" y="5588154"/>
                <a:ext cx="873154" cy="1413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900" b="1" dirty="0" smtClean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West side</a:t>
                </a:r>
                <a:endParaRPr lang="en-US" sz="900" b="1" dirty="0">
                  <a:solidFill>
                    <a:srgbClr val="313131"/>
                  </a:solidFill>
                  <a:latin typeface="+mj-lt"/>
                  <a:ea typeface="Times New Roman"/>
                  <a:cs typeface="Times New Roman"/>
                </a:endParaRPr>
              </a:p>
            </p:txBody>
          </p:sp>
          <p:sp>
            <p:nvSpPr>
              <p:cNvPr id="50" name="TextBox 72"/>
              <p:cNvSpPr txBox="1"/>
              <p:nvPr/>
            </p:nvSpPr>
            <p:spPr>
              <a:xfrm>
                <a:off x="1861028" y="5588154"/>
                <a:ext cx="873154" cy="1413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900" b="1" dirty="0" smtClean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East side</a:t>
                </a:r>
                <a:endParaRPr lang="en-US" sz="900" b="1" dirty="0">
                  <a:solidFill>
                    <a:srgbClr val="313131"/>
                  </a:solidFill>
                  <a:latin typeface="+mj-lt"/>
                  <a:ea typeface="Times New Roman"/>
                  <a:cs typeface="Times New Roman"/>
                </a:endParaRPr>
              </a:p>
            </p:txBody>
          </p:sp>
          <p:sp>
            <p:nvSpPr>
              <p:cNvPr id="51" name="Oval 83"/>
              <p:cNvSpPr>
                <a:spLocks noChangeAspect="1"/>
              </p:cNvSpPr>
              <p:nvPr/>
            </p:nvSpPr>
            <p:spPr>
              <a:xfrm>
                <a:off x="3263222" y="5250808"/>
                <a:ext cx="206780" cy="20690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wrap="none" lIns="0" tIns="0" rIns="0" bIns="0" anchor="ctr"/>
              <a:lstStyle/>
              <a:p>
                <a:pPr algn="ctr"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FFFFFF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5</a:t>
                </a:r>
                <a:endParaRPr lang="en-GB" sz="1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2" name="TextBox 72"/>
              <p:cNvSpPr txBox="1"/>
              <p:nvPr/>
            </p:nvSpPr>
            <p:spPr>
              <a:xfrm>
                <a:off x="3432017" y="5536450"/>
                <a:ext cx="755005" cy="50783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  <p:txBody>
              <a:bodyPr wrap="square" lIns="45720" tIns="45720" rIns="45720" bIns="45720" rtlCol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900" b="1" dirty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General and </a:t>
                </a:r>
                <a:r>
                  <a:rPr lang="en-US" sz="900" b="1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Bulk </a:t>
                </a:r>
                <a:r>
                  <a:rPr lang="en-US" sz="900" b="1" smtClean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Cargo </a:t>
                </a:r>
                <a:r>
                  <a:rPr lang="en-US" sz="900" dirty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Terminals</a:t>
                </a:r>
                <a:endParaRPr lang="en-GB" sz="900" dirty="0"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53" name="Oval 85"/>
              <p:cNvSpPr>
                <a:spLocks noChangeAspect="1"/>
              </p:cNvSpPr>
              <p:nvPr/>
            </p:nvSpPr>
            <p:spPr>
              <a:xfrm>
                <a:off x="4149038" y="5224112"/>
                <a:ext cx="206780" cy="20690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wrap="none" lIns="0" tIns="0" rIns="0" bIns="0" anchor="ctr"/>
              <a:lstStyle/>
              <a:p>
                <a:pPr algn="ctr"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FFFFFF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4</a:t>
                </a:r>
                <a:endParaRPr lang="en-GB" sz="1000" dirty="0">
                  <a:effectLst/>
                  <a:latin typeface="Times New Roman"/>
                  <a:ea typeface="Times New Roman"/>
                </a:endParaRPr>
              </a:p>
            </p:txBody>
          </p:sp>
          <p:cxnSp>
            <p:nvCxnSpPr>
              <p:cNvPr id="54" name="Straight Connector 78"/>
              <p:cNvCxnSpPr>
                <a:stCxn id="51" idx="4"/>
                <a:endCxn id="52" idx="1"/>
              </p:cNvCxnSpPr>
              <p:nvPr/>
            </p:nvCxnSpPr>
            <p:spPr bwMode="auto">
              <a:xfrm rot="16200000" flipH="1">
                <a:off x="3232986" y="5591334"/>
                <a:ext cx="332657" cy="65405"/>
              </a:xfrm>
              <a:prstGeom prst="bentConnector2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</p:cxnSp>
          <p:cxnSp>
            <p:nvCxnSpPr>
              <p:cNvPr id="55" name="Straight Connector 78"/>
              <p:cNvCxnSpPr>
                <a:stCxn id="53" idx="4"/>
                <a:endCxn id="52" idx="3"/>
              </p:cNvCxnSpPr>
              <p:nvPr/>
            </p:nvCxnSpPr>
            <p:spPr bwMode="auto">
              <a:xfrm rot="5400000">
                <a:off x="4040049" y="5577986"/>
                <a:ext cx="359353" cy="65406"/>
              </a:xfrm>
              <a:prstGeom prst="bentConnector2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</p:cxnSp>
          <p:sp>
            <p:nvSpPr>
              <p:cNvPr id="56" name="Oval 88"/>
              <p:cNvSpPr>
                <a:spLocks noChangeAspect="1"/>
              </p:cNvSpPr>
              <p:nvPr/>
            </p:nvSpPr>
            <p:spPr>
              <a:xfrm>
                <a:off x="4923924" y="5119459"/>
                <a:ext cx="206780" cy="206901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wrap="none" lIns="0" tIns="0" rIns="0" bIns="0" anchor="ctr"/>
              <a:lstStyle/>
              <a:p>
                <a:pPr algn="ctr"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FFFFFF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3</a:t>
                </a:r>
                <a:endParaRPr lang="en-GB" sz="1000" dirty="0">
                  <a:effectLst/>
                  <a:latin typeface="Times New Roman"/>
                  <a:ea typeface="Times New Roman"/>
                </a:endParaRPr>
              </a:p>
            </p:txBody>
          </p:sp>
          <p:sp>
            <p:nvSpPr>
              <p:cNvPr id="57" name="TextBox 72"/>
              <p:cNvSpPr txBox="1"/>
              <p:nvPr/>
            </p:nvSpPr>
            <p:spPr>
              <a:xfrm>
                <a:off x="4621253" y="5361913"/>
                <a:ext cx="623971" cy="50783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  <p:txBody>
              <a:bodyPr wrap="square" lIns="45720" tIns="45720" rIns="45720" bIns="45720" rtlCol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900" b="1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General </a:t>
                </a:r>
                <a:r>
                  <a:rPr lang="en-US" sz="900" b="1" smtClean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Cargo </a:t>
                </a:r>
                <a:r>
                  <a:rPr lang="en-US" sz="900" dirty="0">
                    <a:solidFill>
                      <a:srgbClr val="313131"/>
                    </a:solidFill>
                    <a:latin typeface="+mj-lt"/>
                    <a:ea typeface="Times New Roman"/>
                    <a:cs typeface="Times New Roman"/>
                  </a:rPr>
                  <a:t>Terminal</a:t>
                </a:r>
                <a:endParaRPr lang="en-GB" sz="900" dirty="0">
                  <a:effectLst/>
                  <a:latin typeface="+mj-lt"/>
                  <a:ea typeface="Times New Roman"/>
                </a:endParaRPr>
              </a:p>
            </p:txBody>
          </p:sp>
          <p:sp>
            <p:nvSpPr>
              <p:cNvPr id="58" name="TextBox 72"/>
              <p:cNvSpPr txBox="1"/>
              <p:nvPr/>
            </p:nvSpPr>
            <p:spPr>
              <a:xfrm>
                <a:off x="750085" y="5810368"/>
                <a:ext cx="630942" cy="3139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  <p:txBody>
              <a:bodyPr wrap="none" lIns="45720" tIns="18288" rIns="45720" bIns="18288" rtlCol="0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  <a:defRPr sz="800">
                    <a:solidFill>
                      <a:prstClr val="black"/>
                    </a:solidFill>
                    <a:latin typeface="Arial" pitchFamily="34" charset="0"/>
                  </a:defRPr>
                </a:lvl1pPr>
              </a:lstStyle>
              <a:p>
                <a:pPr algn="l"/>
                <a:r>
                  <a:rPr lang="en-US" sz="900" b="1" dirty="0"/>
                  <a:t>Container</a:t>
                </a:r>
                <a:r>
                  <a:rPr lang="en-US" sz="900" b="1" dirty="0" smtClean="0"/>
                  <a:t/>
                </a:r>
                <a:br>
                  <a:rPr lang="en-US" sz="900" b="1" dirty="0" smtClean="0"/>
                </a:br>
                <a:r>
                  <a:rPr lang="en-US" sz="900" dirty="0" smtClean="0"/>
                  <a:t>Terminal</a:t>
                </a:r>
                <a:endParaRPr lang="en-GB" sz="900" dirty="0"/>
              </a:p>
            </p:txBody>
          </p:sp>
          <p:sp>
            <p:nvSpPr>
              <p:cNvPr id="59" name="TextBox 72"/>
              <p:cNvSpPr txBox="1"/>
              <p:nvPr/>
            </p:nvSpPr>
            <p:spPr>
              <a:xfrm>
                <a:off x="1880078" y="5810368"/>
                <a:ext cx="598882" cy="31393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/>
                </a:solidFill>
                <a:prstDash val="sysDash"/>
              </a:ln>
            </p:spPr>
            <p:txBody>
              <a:bodyPr wrap="none" lIns="45720" tIns="18288" rIns="45720" bIns="18288" rtlCol="0">
                <a:spAutoFit/>
              </a:bodyPr>
              <a:lstStyle>
                <a:defPPr>
                  <a:defRPr lang="en-US"/>
                </a:defPPr>
                <a:lvl1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  <a:defRPr sz="800">
                    <a:solidFill>
                      <a:prstClr val="black"/>
                    </a:solidFill>
                    <a:latin typeface="Arial" pitchFamily="34" charset="0"/>
                  </a:defRPr>
                </a:lvl1pPr>
              </a:lstStyle>
              <a:p>
                <a:pPr algn="l"/>
                <a:r>
                  <a:rPr lang="en-US" sz="900" b="1" dirty="0"/>
                  <a:t>Dry Bulk </a:t>
                </a:r>
                <a:r>
                  <a:rPr lang="en-US" sz="900" b="1" dirty="0" smtClean="0"/>
                  <a:t/>
                </a:r>
                <a:br>
                  <a:rPr lang="en-US" sz="900" b="1" dirty="0" smtClean="0"/>
                </a:br>
                <a:r>
                  <a:rPr lang="en-US" sz="900" dirty="0" smtClean="0"/>
                  <a:t>Terminal</a:t>
                </a:r>
                <a:endParaRPr lang="en-GB" sz="900" dirty="0"/>
              </a:p>
            </p:txBody>
          </p:sp>
          <p:sp>
            <p:nvSpPr>
              <p:cNvPr id="60" name="TextBox 59"/>
              <p:cNvSpPr txBox="1"/>
              <p:nvPr/>
            </p:nvSpPr>
            <p:spPr bwMode="gray">
              <a:xfrm>
                <a:off x="2616079" y="4110560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Q-23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 bwMode="gray">
              <a:xfrm>
                <a:off x="2845362" y="4508741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Q-22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 bwMode="gray">
              <a:xfrm>
                <a:off x="3301008" y="5035375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Q-21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 bwMode="gray">
              <a:xfrm>
                <a:off x="3493434" y="4606280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Q-20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 bwMode="gray">
              <a:xfrm>
                <a:off x="3479849" y="4337873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Q-19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 bwMode="gray">
              <a:xfrm>
                <a:off x="3752400" y="4808062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Q-18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 bwMode="gray">
              <a:xfrm>
                <a:off x="4179126" y="5035375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Q-17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 bwMode="gray">
              <a:xfrm>
                <a:off x="4263964" y="4678288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Q-16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 bwMode="gray">
              <a:xfrm>
                <a:off x="4326404" y="4450763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Q-15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 bwMode="gray">
              <a:xfrm>
                <a:off x="4502976" y="4628858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Q-14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 bwMode="gray">
              <a:xfrm>
                <a:off x="4729879" y="4916890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Q-13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 bwMode="gray">
              <a:xfrm>
                <a:off x="5001328" y="4500193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Q-11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 bwMode="gray">
              <a:xfrm>
                <a:off x="5029200" y="4724765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7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dirty="0">
                    <a:solidFill>
                      <a:prstClr val="black"/>
                    </a:solidFill>
                    <a:latin typeface="Arial" pitchFamily="34" charset="0"/>
                  </a:rPr>
                  <a:t>Q-12</a:t>
                </a:r>
                <a:endParaRPr lang="en-GB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 bwMode="gray">
              <a:xfrm>
                <a:off x="2530478" y="4747343"/>
                <a:ext cx="239622" cy="146969"/>
              </a:xfrm>
              <a:prstGeom prst="rect">
                <a:avLst/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lIns="19434" tIns="19434" rIns="19434" bIns="19434" rtlCol="0">
                <a:spAutoFit/>
              </a:bodyPr>
              <a:lstStyle>
                <a:defPPr>
                  <a:defRPr lang="en-US"/>
                </a:defPPr>
                <a:lvl1pPr>
                  <a:defRPr sz="800">
                    <a:solidFill>
                      <a:schemeClr val="tx1"/>
                    </a:solidFill>
                  </a:defRPr>
                </a:lvl1pPr>
              </a:lstStyle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r>
                  <a:rPr lang="en-US" sz="700" dirty="0">
                    <a:solidFill>
                      <a:prstClr val="black"/>
                    </a:solidFill>
                    <a:latin typeface="Arial" pitchFamily="34" charset="0"/>
                  </a:rPr>
                  <a:t>Q-24</a:t>
                </a:r>
                <a:endParaRPr lang="en-GB" sz="7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0" name="Group 72"/>
            <p:cNvGrpSpPr/>
            <p:nvPr/>
          </p:nvGrpSpPr>
          <p:grpSpPr>
            <a:xfrm>
              <a:off x="3937620" y="6090844"/>
              <a:ext cx="1246303" cy="690218"/>
              <a:chOff x="387377" y="5856558"/>
              <a:chExt cx="1246303" cy="690218"/>
            </a:xfrm>
          </p:grpSpPr>
          <p:sp>
            <p:nvSpPr>
              <p:cNvPr id="41" name="TextBox 40"/>
              <p:cNvSpPr txBox="1"/>
              <p:nvPr/>
            </p:nvSpPr>
            <p:spPr bwMode="gray">
              <a:xfrm>
                <a:off x="387377" y="5856558"/>
                <a:ext cx="1246303" cy="6902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18288" tIns="18288" rIns="18288" bIns="18288" rtlCol="0">
                <a:noAutofit/>
              </a:bodyPr>
              <a:lstStyle/>
              <a:p>
                <a:pPr marL="38256">
                  <a:spcBef>
                    <a:spcPct val="20000"/>
                  </a:spcBef>
                  <a:buClr>
                    <a:srgbClr val="296CB5"/>
                  </a:buClr>
                  <a:buSzPct val="90000"/>
                </a:pPr>
                <a:r>
                  <a:rPr lang="en-US" sz="900" b="1" dirty="0">
                    <a:solidFill>
                      <a:prstClr val="black"/>
                    </a:solidFill>
                    <a:latin typeface="Arial" pitchFamily="34" charset="0"/>
                  </a:rPr>
                  <a:t>Legend</a:t>
                </a:r>
              </a:p>
              <a:p>
                <a:pPr marL="38256" defTabSz="475730">
                  <a:spcBef>
                    <a:spcPct val="20000"/>
                  </a:spcBef>
                  <a:buClr>
                    <a:srgbClr val="296CB5"/>
                  </a:buClr>
                  <a:buSzPct val="90000"/>
                </a:pPr>
                <a:r>
                  <a:rPr lang="en-US" sz="900" dirty="0">
                    <a:solidFill>
                      <a:prstClr val="black"/>
                    </a:solidFill>
                    <a:latin typeface="Arial" pitchFamily="34" charset="0"/>
                  </a:rPr>
                  <a:t>   Q	</a:t>
                </a:r>
                <a:r>
                  <a:rPr lang="en-US" sz="900" dirty="0" smtClean="0">
                    <a:solidFill>
                      <a:prstClr val="black"/>
                    </a:solidFill>
                    <a:latin typeface="Arial" pitchFamily="34" charset="0"/>
                  </a:rPr>
                  <a:t>Quay</a:t>
                </a:r>
                <a:endParaRPr lang="en-US" sz="900" dirty="0">
                  <a:solidFill>
                    <a:prstClr val="black"/>
                  </a:solidFill>
                  <a:latin typeface="Arial" pitchFamily="34" charset="0"/>
                </a:endParaRPr>
              </a:p>
              <a:p>
                <a:pPr marL="38256" defTabSz="475730">
                  <a:spcBef>
                    <a:spcPct val="20000"/>
                  </a:spcBef>
                  <a:buClr>
                    <a:srgbClr val="296CB5"/>
                  </a:buClr>
                  <a:buSzPct val="90000"/>
                </a:pPr>
                <a:r>
                  <a:rPr lang="en-US" sz="900" dirty="0">
                    <a:solidFill>
                      <a:prstClr val="black"/>
                    </a:solidFill>
                    <a:latin typeface="Arial" pitchFamily="34" charset="0"/>
                  </a:rPr>
                  <a:t>	</a:t>
                </a:r>
                <a:r>
                  <a:rPr lang="en-US" sz="900" dirty="0" smtClean="0">
                    <a:solidFill>
                      <a:prstClr val="black"/>
                    </a:solidFill>
                    <a:latin typeface="Arial" pitchFamily="34" charset="0"/>
                  </a:rPr>
                  <a:t>Rail tracks</a:t>
                </a:r>
              </a:p>
              <a:p>
                <a:pPr marL="38256" defTabSz="475730">
                  <a:spcBef>
                    <a:spcPct val="20000"/>
                  </a:spcBef>
                  <a:buClr>
                    <a:srgbClr val="296CB5"/>
                  </a:buClr>
                  <a:buSzPct val="90000"/>
                </a:pPr>
                <a:r>
                  <a:rPr lang="en-US" sz="900" dirty="0">
                    <a:solidFill>
                      <a:prstClr val="black"/>
                    </a:solidFill>
                    <a:latin typeface="Arial" pitchFamily="34" charset="0"/>
                  </a:rPr>
                  <a:t>	</a:t>
                </a:r>
                <a:r>
                  <a:rPr lang="en-US" sz="900" dirty="0" smtClean="0">
                    <a:solidFill>
                      <a:prstClr val="black"/>
                    </a:solidFill>
                    <a:latin typeface="Arial" pitchFamily="34" charset="0"/>
                  </a:rPr>
                  <a:t>Pier</a:t>
                </a:r>
                <a:endParaRPr lang="en-US" sz="900" dirty="0">
                  <a:solidFill>
                    <a:prstClr val="black"/>
                  </a:solidFill>
                  <a:latin typeface="Arial" pitchFamily="34" charset="0"/>
                </a:endParaRPr>
              </a:p>
            </p:txBody>
          </p:sp>
          <p:cxnSp>
            <p:nvCxnSpPr>
              <p:cNvPr id="42" name="Straight Connector 74"/>
              <p:cNvCxnSpPr/>
              <p:nvPr/>
            </p:nvCxnSpPr>
            <p:spPr bwMode="gray">
              <a:xfrm>
                <a:off x="450567" y="6275739"/>
                <a:ext cx="193191" cy="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" name="Oval 75"/>
              <p:cNvSpPr>
                <a:spLocks noChangeAspect="1"/>
              </p:cNvSpPr>
              <p:nvPr/>
            </p:nvSpPr>
            <p:spPr>
              <a:xfrm>
                <a:off x="490820" y="6331434"/>
                <a:ext cx="152354" cy="152442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wrap="none" lIns="0" tIns="0" rIns="0" bIns="0" anchor="ctr"/>
              <a:lstStyle/>
              <a:p>
                <a:pPr algn="ctr">
                  <a:spcAft>
                    <a:spcPts val="0"/>
                  </a:spcAft>
                </a:pPr>
                <a:endParaRPr lang="en-GB" sz="1000" b="1" dirty="0">
                  <a:solidFill>
                    <a:schemeClr val="bg1"/>
                  </a:solidFill>
                  <a:effectLst/>
                  <a:latin typeface="Times New Roman"/>
                  <a:ea typeface="Times New Roman"/>
                </a:endParaRPr>
              </a:p>
            </p:txBody>
          </p:sp>
        </p:grpSp>
      </p:grpSp>
      <p:sp>
        <p:nvSpPr>
          <p:cNvPr id="74" name="Title 1"/>
          <p:cNvSpPr txBox="1">
            <a:spLocks/>
          </p:cNvSpPr>
          <p:nvPr/>
        </p:nvSpPr>
        <p:spPr bwMode="gray">
          <a:xfrm>
            <a:off x="1169927" y="107283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Conventional Cargo</a:t>
            </a:r>
          </a:p>
        </p:txBody>
      </p:sp>
    </p:spTree>
    <p:extLst>
      <p:ext uri="{BB962C8B-B14F-4D97-AF65-F5344CB8AC3E}">
        <p14:creationId xmlns:p14="http://schemas.microsoft.com/office/powerpoint/2010/main" val="17063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8950"/>
            <a:ext cx="9574763" cy="55343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100" dirty="0" smtClean="0">
                <a:latin typeface="+mn-lt"/>
              </a:rPr>
              <a:t>Agenda</a:t>
            </a:r>
            <a:endParaRPr lang="en-US" sz="4100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257399" y="2082009"/>
            <a:ext cx="9165319" cy="624742"/>
            <a:chOff x="240362" y="2286848"/>
            <a:chExt cx="9165319" cy="624742"/>
          </a:xfrm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Operations Overview</a:t>
              </a: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257399" y="2845739"/>
            <a:ext cx="9165327" cy="624741"/>
            <a:chOff x="240362" y="2910180"/>
            <a:chExt cx="9165327" cy="624741"/>
          </a:xfrm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Financial Overview</a:t>
              </a: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257399" y="1318284"/>
            <a:ext cx="9170052" cy="624737"/>
            <a:chOff x="240362" y="1663516"/>
            <a:chExt cx="9170052" cy="624737"/>
          </a:xfrm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300" b="1" dirty="0">
                  <a:solidFill>
                    <a:prstClr val="black"/>
                  </a:solidFill>
                  <a:latin typeface="Arial" pitchFamily="34" charset="0"/>
                </a:rPr>
                <a:t>Overview of the Opportunity</a:t>
              </a: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257399" y="3609468"/>
            <a:ext cx="9165327" cy="624739"/>
            <a:chOff x="240362" y="3533512"/>
            <a:chExt cx="9165327" cy="624739"/>
          </a:xfrm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Business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Plan &amp; Master Plan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68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20</a:t>
            </a:fld>
            <a:endParaRPr lang="el-GR"/>
          </a:p>
        </p:txBody>
      </p:sp>
      <p:pic>
        <p:nvPicPr>
          <p:cNvPr id="7" name="Picture 2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723496" y="4608466"/>
            <a:ext cx="2414016" cy="1681581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geran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144184" y="928505"/>
            <a:ext cx="2375330" cy="2455888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1186721" y="81155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Conventional Cargo (Cont’d)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gray">
          <a:xfrm>
            <a:off x="6486861" y="718734"/>
            <a:ext cx="4503261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Location Specification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11" name="Rectangle 67"/>
          <p:cNvSpPr/>
          <p:nvPr/>
        </p:nvSpPr>
        <p:spPr bwMode="gray">
          <a:xfrm>
            <a:off x="6438452" y="1107898"/>
            <a:ext cx="4570240" cy="382924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7257" lvl="1" indent="-187257">
              <a:lnSpc>
                <a:spcPts val="1170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General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cargo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and dry bulk activity takes place between berths #11-24</a:t>
            </a:r>
          </a:p>
          <a:p>
            <a:pPr marL="187257" lvl="1" indent="-187257">
              <a:lnSpc>
                <a:spcPts val="1170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Total quay length of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3,750m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, fully operational with a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berth depth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ranging between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10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and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12m</a:t>
            </a:r>
          </a:p>
          <a:p>
            <a:pPr marL="475730" lvl="2" indent="-222682">
              <a:lnSpc>
                <a:spcPts val="1489"/>
              </a:lnSpc>
              <a:spcBef>
                <a:spcPts val="106"/>
              </a:spcBef>
              <a:spcAft>
                <a:spcPts val="213"/>
              </a:spcAft>
              <a:buClr>
                <a:srgbClr val="FF9900"/>
              </a:buClr>
              <a:buSzPct val="120000"/>
              <a:buFont typeface="Arial" panose="020B0604020202020204" pitchFamily="34" charset="0"/>
              <a:buChar char="-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Quay #17/21/24 depth of 12m, rest of quays depth of 10.0m, and max draft 11.3m</a:t>
            </a:r>
          </a:p>
          <a:p>
            <a:pPr marL="187257" lvl="1" indent="-187257">
              <a:lnSpc>
                <a:spcPts val="1170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Rail tracks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reach all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quays </a:t>
            </a:r>
          </a:p>
          <a:p>
            <a:pPr marL="475730" lvl="2" indent="-222682">
              <a:lnSpc>
                <a:spcPts val="1489"/>
              </a:lnSpc>
              <a:spcBef>
                <a:spcPts val="106"/>
              </a:spcBef>
              <a:spcAft>
                <a:spcPts val="213"/>
              </a:spcAft>
              <a:buClr>
                <a:srgbClr val="FF9900"/>
              </a:buClr>
              <a:buSzPct val="120000"/>
              <a:buFont typeface="Arial" panose="020B0604020202020204" pitchFamily="34" charset="0"/>
              <a:buChar char="-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Ship to shore cranes can deliver cargo directly to wagons</a:t>
            </a:r>
          </a:p>
          <a:p>
            <a:pPr marL="187257" lvl="1" indent="-187257">
              <a:lnSpc>
                <a:spcPts val="1170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Direct access for trucks to both the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general cargo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and dry bulk berths</a:t>
            </a:r>
          </a:p>
          <a:p>
            <a:pPr marL="187257" lvl="1" indent="-187257">
              <a:lnSpc>
                <a:spcPts val="1170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following sites are used for the storage of conventional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cargo: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475730" lvl="2" indent="-222682">
              <a:lnSpc>
                <a:spcPts val="1489"/>
              </a:lnSpc>
              <a:spcBef>
                <a:spcPts val="106"/>
              </a:spcBef>
              <a:spcAft>
                <a:spcPts val="213"/>
              </a:spcAft>
              <a:buClr>
                <a:srgbClr val="FF9900"/>
              </a:buClr>
              <a:buSzPct val="120000"/>
              <a:buFont typeface="Arial" panose="020B0604020202020204" pitchFamily="34" charset="0"/>
              <a:buChar char="-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Warehouses: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44,000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m</a:t>
            </a:r>
            <a:r>
              <a:rPr lang="en-US" sz="1200" baseline="30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(out of which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24,780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m</a:t>
            </a:r>
            <a:r>
              <a:rPr lang="en-US" sz="1200" baseline="30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as well as a reefer warehouse of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4,210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m</a:t>
            </a:r>
            <a:r>
              <a:rPr lang="en-US" sz="1200" baseline="30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2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are located in the Free Zone)</a:t>
            </a:r>
          </a:p>
          <a:p>
            <a:pPr marL="475730" lvl="2" indent="-222682">
              <a:lnSpc>
                <a:spcPts val="1489"/>
              </a:lnSpc>
              <a:spcBef>
                <a:spcPts val="106"/>
              </a:spcBef>
              <a:spcAft>
                <a:spcPts val="213"/>
              </a:spcAft>
              <a:buClr>
                <a:srgbClr val="FF9900"/>
              </a:buClr>
              <a:buSzPct val="120000"/>
              <a:buFont typeface="Arial" panose="020B0604020202020204" pitchFamily="34" charset="0"/>
              <a:buChar char="-"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 Sheds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: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9,000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m</a:t>
            </a:r>
            <a:r>
              <a:rPr lang="en-US" sz="1200" baseline="30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2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+ 2,650 m</a:t>
            </a:r>
            <a:r>
              <a:rPr lang="en-US" sz="1200" baseline="30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</a:t>
            </a:r>
            <a:endParaRPr lang="en-US" sz="1200" baseline="300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75730" lvl="2" indent="-222682">
              <a:lnSpc>
                <a:spcPts val="1489"/>
              </a:lnSpc>
              <a:spcBef>
                <a:spcPts val="106"/>
              </a:spcBef>
              <a:spcAft>
                <a:spcPts val="213"/>
              </a:spcAft>
              <a:buClr>
                <a:srgbClr val="FF9900"/>
              </a:buClr>
              <a:buSzPct val="120000"/>
              <a:buFont typeface="Arial" panose="020B0604020202020204" pitchFamily="34" charset="0"/>
              <a:buChar char="-"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Outdoor Storage Areas: 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670,000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m</a:t>
            </a:r>
            <a:r>
              <a:rPr lang="en-US" sz="1200" baseline="30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</a:t>
            </a:r>
            <a:endParaRPr lang="en-GB" sz="12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  <a:p>
            <a:pPr marL="475730" lvl="2" indent="-222682">
              <a:lnSpc>
                <a:spcPts val="1489"/>
              </a:lnSpc>
              <a:spcBef>
                <a:spcPts val="106"/>
              </a:spcBef>
              <a:spcAft>
                <a:spcPts val="213"/>
              </a:spcAft>
              <a:buClr>
                <a:srgbClr val="FF9900"/>
              </a:buClr>
              <a:buSzPct val="120000"/>
              <a:buFont typeface="Arial" panose="020B0604020202020204" pitchFamily="34" charset="0"/>
              <a:buChar char="-"/>
            </a:pP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Silo: 2,850 m</a:t>
            </a:r>
            <a:r>
              <a:rPr lang="en-US" sz="1200" baseline="30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2</a:t>
            </a:r>
            <a:endParaRPr lang="en-GB" sz="1200" baseline="300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6524513" y="5021316"/>
            <a:ext cx="448417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Operations Overview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pic>
        <p:nvPicPr>
          <p:cNvPr id="13" name="Picture 3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723496" y="934835"/>
            <a:ext cx="2414016" cy="244956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4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05498" y="4466040"/>
            <a:ext cx="2414016" cy="178506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2" descr="Screen Clippi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414496" y="2792404"/>
            <a:ext cx="2414016" cy="18266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5" name="Rectangle 16"/>
          <p:cNvSpPr/>
          <p:nvPr/>
        </p:nvSpPr>
        <p:spPr bwMode="gray">
          <a:xfrm>
            <a:off x="6486862" y="5337192"/>
            <a:ext cx="4484700" cy="11519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Focus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on bulk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cargo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and steel product handling</a:t>
            </a:r>
          </a:p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Vessel handling volumes of up to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50,000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tonnes</a:t>
            </a:r>
          </a:p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US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conventional </a:t>
            </a:r>
            <a:r>
              <a:rPr lang="en-US" sz="12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cargo </a:t>
            </a:r>
            <a:r>
              <a:rPr lang="en-US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terminal operates in two shifts at flat rates and allows for overtime with the corresponding surcharge</a:t>
            </a:r>
          </a:p>
        </p:txBody>
      </p:sp>
    </p:spTree>
    <p:extLst>
      <p:ext uri="{BB962C8B-B14F-4D97-AF65-F5344CB8AC3E}">
        <p14:creationId xmlns:p14="http://schemas.microsoft.com/office/powerpoint/2010/main" val="16162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21</a:t>
            </a:fld>
            <a:endParaRPr lang="el-GR"/>
          </a:p>
        </p:txBody>
      </p:sp>
      <p:graphicFrame>
        <p:nvGraphicFramePr>
          <p:cNvPr id="7" name="Chart 42"/>
          <p:cNvGraphicFramePr/>
          <p:nvPr>
            <p:extLst>
              <p:ext uri="{D42A27DB-BD31-4B8C-83A1-F6EECF244321}">
                <p14:modId xmlns:p14="http://schemas.microsoft.com/office/powerpoint/2010/main" val="1905395246"/>
              </p:ext>
            </p:extLst>
          </p:nvPr>
        </p:nvGraphicFramePr>
        <p:xfrm>
          <a:off x="6539542" y="1629033"/>
          <a:ext cx="4270951" cy="468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49"/>
          <p:cNvSpPr/>
          <p:nvPr/>
        </p:nvSpPr>
        <p:spPr bwMode="gray">
          <a:xfrm>
            <a:off x="1454597" y="1491847"/>
            <a:ext cx="896751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prstClr val="black"/>
                </a:solidFill>
                <a:latin typeface="Arial" pitchFamily="34" charset="0"/>
              </a:rPr>
              <a:t>‘000 Tonnes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951333" y="237334"/>
            <a:ext cx="9448959" cy="32316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dirty="0"/>
              <a:t>Conventional </a:t>
            </a:r>
            <a:r>
              <a:rPr lang="en-GB" dirty="0" smtClean="0"/>
              <a:t>Cargo (Cont’d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gray">
          <a:xfrm>
            <a:off x="1522294" y="1122146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Volume Breakdown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graphicFrame>
        <p:nvGraphicFramePr>
          <p:cNvPr id="11" name="Chart 23"/>
          <p:cNvGraphicFramePr/>
          <p:nvPr>
            <p:extLst>
              <p:ext uri="{D42A27DB-BD31-4B8C-83A1-F6EECF244321}">
                <p14:modId xmlns:p14="http://schemas.microsoft.com/office/powerpoint/2010/main" val="1462295283"/>
              </p:ext>
            </p:extLst>
          </p:nvPr>
        </p:nvGraphicFramePr>
        <p:xfrm>
          <a:off x="1404862" y="1617850"/>
          <a:ext cx="4270951" cy="468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6673765" y="1122146"/>
            <a:ext cx="4270951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GB" sz="1700" b="1" dirty="0" smtClean="0">
                <a:solidFill>
                  <a:srgbClr val="296CB5"/>
                </a:solidFill>
                <a:latin typeface="Arial" pitchFamily="34" charset="0"/>
              </a:rPr>
              <a:t>Revenues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13" name="Rectangle 32"/>
          <p:cNvSpPr/>
          <p:nvPr/>
        </p:nvSpPr>
        <p:spPr bwMode="gray">
          <a:xfrm>
            <a:off x="6673761" y="1491847"/>
            <a:ext cx="542486" cy="436673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GB" sz="1000" dirty="0" smtClean="0">
                <a:solidFill>
                  <a:prstClr val="black"/>
                </a:solidFill>
                <a:latin typeface="Arial" pitchFamily="34" charset="0"/>
              </a:rPr>
              <a:t>€ </a:t>
            </a:r>
            <a:r>
              <a:rPr lang="en-GB" sz="1000" dirty="0">
                <a:solidFill>
                  <a:prstClr val="black"/>
                </a:solidFill>
                <a:latin typeface="Arial" pitchFamily="34" charset="0"/>
              </a:rPr>
              <a:t>‘000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Isosceles Triangle 15"/>
          <p:cNvSpPr/>
          <p:nvPr/>
        </p:nvSpPr>
        <p:spPr bwMode="gray">
          <a:xfrm>
            <a:off x="1830384" y="5839291"/>
            <a:ext cx="128" cy="641955"/>
          </a:xfrm>
          <a:prstGeom prst="triangl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 bwMode="gray">
          <a:xfrm>
            <a:off x="1571111" y="6375677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 and Annual Financial Statements 2012,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  <p:sp>
        <p:nvSpPr>
          <p:cNvPr id="16" name="TextBox 15"/>
          <p:cNvSpPr txBox="1"/>
          <p:nvPr/>
        </p:nvSpPr>
        <p:spPr bwMode="gray">
          <a:xfrm>
            <a:off x="6674486" y="6375677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 and Annual Financial Statements 2012,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03397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22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916129" y="69958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Conventional Cargo (Cont’d)</a:t>
            </a:r>
            <a:endParaRPr lang="en-US" dirty="0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gray">
          <a:xfrm>
            <a:off x="1354830" y="810605"/>
            <a:ext cx="4036089" cy="38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3152" rIns="45720" bIns="45720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Key Customers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gray">
          <a:xfrm>
            <a:off x="1354830" y="1912745"/>
            <a:ext cx="2083858" cy="48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770655" y="3165433"/>
            <a:ext cx="996611" cy="6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73985" y="4443689"/>
            <a:ext cx="1445219" cy="34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82385" y="4421300"/>
            <a:ext cx="1839699" cy="389271"/>
          </a:xfrm>
          <a:prstGeom prst="rect">
            <a:avLst/>
          </a:prstGeom>
        </p:spPr>
      </p:pic>
      <p:pic>
        <p:nvPicPr>
          <p:cNvPr id="14" name="Picture 6" descr="https://encrypted-tbn2.gstatic.com/images?q=tbn:ANd9GcQKXwuTl9CNYWGGzKIY4tp4Csq2AgHr_XW0KnnRSXsOcKs7RKP9cdFtV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87" y="2894290"/>
            <a:ext cx="1829787" cy="11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24544"/>
              </p:ext>
            </p:extLst>
          </p:nvPr>
        </p:nvGraphicFramePr>
        <p:xfrm>
          <a:off x="6202984" y="1137322"/>
          <a:ext cx="4574647" cy="5200312"/>
        </p:xfrm>
        <a:graphic>
          <a:graphicData uri="http://schemas.openxmlformats.org/drawingml/2006/table">
            <a:tbl>
              <a:tblPr/>
              <a:tblGrid>
                <a:gridCol w="24696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46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03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94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2015A</a:t>
                      </a:r>
                      <a:endParaRPr kumimoji="0" lang="en-IN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Revenue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marT="27432" marB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8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Shipping Line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€ 000s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Share (%)</a:t>
                      </a:r>
                      <a:endParaRPr kumimoji="0" lang="en-IN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1712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NOVA </a:t>
                      </a:r>
                      <a:r>
                        <a:rPr lang="en-US" sz="10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LOGISTIK</a:t>
                      </a:r>
                      <a:r>
                        <a:rPr lang="en-US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000" b="1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DOOEL</a:t>
                      </a:r>
                      <a:endParaRPr lang="en-US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 fontAlgn="ctr"/>
                      <a:r>
                        <a:rPr lang="en-US" sz="1000" b="0" i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Feni</a:t>
                      </a:r>
                      <a:r>
                        <a:rPr lang="en-US" sz="10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Industries</a:t>
                      </a:r>
                      <a:r>
                        <a:rPr lang="en-US" sz="10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– </a:t>
                      </a:r>
                      <a:r>
                        <a:rPr lang="en-US" sz="1000" b="0" i="1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Cunico</a:t>
                      </a:r>
                      <a:r>
                        <a:rPr lang="en-US" sz="10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Resources</a:t>
                      </a:r>
                      <a:endParaRPr lang="en-US" sz="1000" b="0" i="1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5,121</a:t>
                      </a:r>
                      <a:endParaRPr lang="el-GR" sz="1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29.2%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3665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DAVELOPOULOS</a:t>
                      </a:r>
                      <a:r>
                        <a:rPr lang="en-GB" sz="10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 i="0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ROMYLOS</a:t>
                      </a:r>
                      <a:endParaRPr lang="en-GB" sz="1000" b="1" i="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TITAN Cement, Mittal Steel, Fertilizers</a:t>
                      </a:r>
                      <a:endParaRPr lang="el-GR" sz="1000" b="0" i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3,204</a:t>
                      </a:r>
                      <a:endParaRPr lang="el-GR" sz="1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18.3%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0691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LARCO</a:t>
                      </a:r>
                      <a:endParaRPr lang="en-GB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Ferronickel</a:t>
                      </a:r>
                      <a:r>
                        <a:rPr lang="en-GB" sz="1000" b="0" i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Producer</a:t>
                      </a:r>
                      <a:endParaRPr lang="el-GR" sz="1000" b="0" i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1,369</a:t>
                      </a:r>
                      <a:endParaRPr lang="el-GR" sz="1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7.8%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9142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KABAKIS</a:t>
                      </a:r>
                      <a:endParaRPr lang="en-GB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Duferco</a:t>
                      </a:r>
                      <a:r>
                        <a:rPr lang="en-GB" sz="10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Steel</a:t>
                      </a:r>
                      <a:r>
                        <a:rPr lang="en-GB" sz="1000" b="0" i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Products, Fertilizers of Greek Industries</a:t>
                      </a:r>
                      <a:endParaRPr lang="el-GR" sz="1000" b="0" i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1,367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7.8%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1712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FERSPED</a:t>
                      </a:r>
                      <a:r>
                        <a:rPr lang="en-GB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A. D. </a:t>
                      </a: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SKOPJIE</a:t>
                      </a:r>
                      <a:endParaRPr lang="en-GB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IGM </a:t>
                      </a:r>
                      <a:r>
                        <a:rPr lang="en-GB" sz="1000" b="0" i="1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Kavadarci</a:t>
                      </a:r>
                      <a:r>
                        <a:rPr lang="en-GB" sz="10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</a:t>
                      </a:r>
                      <a:r>
                        <a:rPr lang="en-GB" sz="1000" b="0" i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Mittal Steel</a:t>
                      </a:r>
                      <a:endParaRPr lang="en-GB" sz="1000" b="0" i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5.1%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1712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VIOHALCO</a:t>
                      </a:r>
                      <a:r>
                        <a:rPr lang="en-GB" sz="10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S.A</a:t>
                      </a:r>
                    </a:p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0" i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Metal Processing</a:t>
                      </a:r>
                      <a:endParaRPr lang="el-GR" sz="1000" b="0" i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2.5%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3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1712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STEREA</a:t>
                      </a:r>
                      <a:r>
                        <a:rPr lang="en-GB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KAUSIMA</a:t>
                      </a:r>
                      <a:endParaRPr lang="en-GB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Solid Fuels, Cement</a:t>
                      </a:r>
                      <a:endParaRPr lang="el-GR" sz="1000" b="0" i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2.3%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1712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MARMARAS</a:t>
                      </a:r>
                      <a:endParaRPr lang="en-GB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Agricultural Products</a:t>
                      </a:r>
                      <a:endParaRPr lang="el-GR" sz="1000" b="0" i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1.9%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1712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400"/>
                        </a:spcAft>
                      </a:pPr>
                      <a:r>
                        <a:rPr lang="en-GB" sz="1000" b="1" i="0" u="none" strike="noStrike" kern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NITSIAKOS</a:t>
                      </a:r>
                      <a:endParaRPr lang="en-GB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i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Poultry</a:t>
                      </a:r>
                      <a:r>
                        <a:rPr lang="en-GB" sz="1000" b="0" i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Feed</a:t>
                      </a:r>
                      <a:endParaRPr lang="el-GR" sz="1000" b="0" i="1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1.5%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9235">
                <a:tc>
                  <a:txBody>
                    <a:bodyPr/>
                    <a:lstStyle/>
                    <a:p>
                      <a:pPr marL="0" algn="l" defTabSz="971809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ILVA </a:t>
                      </a:r>
                      <a:r>
                        <a:rPr lang="it-IT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S.p.a in </a:t>
                      </a:r>
                      <a:r>
                        <a:rPr lang="it-IT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Amministrazione</a:t>
                      </a:r>
                      <a:r>
                        <a:rPr lang="it-IT" sz="10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strao</a:t>
                      </a:r>
                      <a:endParaRPr lang="it-IT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b" latinLnBrk="0" hangingPunct="1"/>
                      <a:r>
                        <a:rPr lang="en-GB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1.3%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 bwMode="gray">
          <a:xfrm>
            <a:off x="6202984" y="6337634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 smtClean="0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 SA Management</a:t>
            </a:r>
            <a:endParaRPr lang="en-US" sz="7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gray">
          <a:xfrm>
            <a:off x="6227367" y="735880"/>
            <a:ext cx="4036089" cy="38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3152" rIns="45720" bIns="45720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 smtClean="0">
                <a:solidFill>
                  <a:srgbClr val="296CB5"/>
                </a:solidFill>
                <a:latin typeface="Arial" pitchFamily="34" charset="0"/>
              </a:rPr>
              <a:t>Top 10 Customers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2" y="1954671"/>
            <a:ext cx="1794794" cy="3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23</a:t>
            </a:fld>
            <a:endParaRPr lang="el-GR"/>
          </a:p>
        </p:txBody>
      </p:sp>
      <p:pic>
        <p:nvPicPr>
          <p:cNvPr id="7" name="Picture 25" descr="C:\DATA_DMAKRIS\Τμήμα Στρατηγικού Σχεδιασμού Mάρκετινγκ Πωλήσεων 2-8-10\Presentations  ThPA SA 2013-\DSCN2846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271165" y="1957518"/>
            <a:ext cx="2273649" cy="18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9"/>
          <p:cNvSpPr/>
          <p:nvPr/>
        </p:nvSpPr>
        <p:spPr bwMode="gray">
          <a:xfrm>
            <a:off x="3869704" y="3905758"/>
            <a:ext cx="2274746" cy="1794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Units: 2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Commissioned: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2001/2010</a:t>
            </a:r>
            <a:endParaRPr lang="en-GB" sz="1100" dirty="0">
              <a:solidFill>
                <a:prstClr val="black"/>
              </a:solidFill>
              <a:latin typeface="Arial" charset="0"/>
            </a:endParaRP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Manufacturer: Gottwald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Lifting Capacity: 100 tonnes</a:t>
            </a:r>
          </a:p>
        </p:txBody>
      </p:sp>
      <p:sp>
        <p:nvSpPr>
          <p:cNvPr id="9" name="Rectangle 31"/>
          <p:cNvSpPr/>
          <p:nvPr>
            <p:custDataLst>
              <p:tags r:id="rId1"/>
            </p:custDataLst>
          </p:nvPr>
        </p:nvSpPr>
        <p:spPr bwMode="gray">
          <a:xfrm>
            <a:off x="3869704" y="1547055"/>
            <a:ext cx="2274746" cy="355965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296CB5"/>
              </a:buClr>
              <a:buSzPct val="90000"/>
            </a:pPr>
            <a:r>
              <a:rPr lang="en-IN" sz="13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Mobile Harbour Cranes</a:t>
            </a:r>
          </a:p>
        </p:txBody>
      </p:sp>
      <p:sp>
        <p:nvSpPr>
          <p:cNvPr id="10" name="Rectangle 30"/>
          <p:cNvSpPr/>
          <p:nvPr/>
        </p:nvSpPr>
        <p:spPr bwMode="gray">
          <a:xfrm>
            <a:off x="1471162" y="3905748"/>
            <a:ext cx="2274746" cy="1794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Units: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34 (</a:t>
            </a:r>
            <a:r>
              <a:rPr lang="en-GB" sz="1100" dirty="0" smtClean="0">
                <a:latin typeface="Arial" charset="0"/>
              </a:rPr>
              <a:t>17 mostly used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)</a:t>
            </a:r>
            <a:endParaRPr lang="en-GB" sz="1100" dirty="0">
              <a:solidFill>
                <a:prstClr val="black"/>
              </a:solidFill>
              <a:latin typeface="Arial" charset="0"/>
            </a:endParaRP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Commissioned: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1953-2015</a:t>
            </a:r>
            <a:endParaRPr lang="en-GB" sz="1100" dirty="0">
              <a:solidFill>
                <a:prstClr val="black"/>
              </a:solidFill>
              <a:latin typeface="Arial" charset="0"/>
            </a:endParaRP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Manufacturer: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Rokas</a:t>
            </a:r>
            <a:r>
              <a:rPr lang="en-GB" sz="1100" dirty="0">
                <a:solidFill>
                  <a:prstClr val="black"/>
                </a:solidFill>
                <a:latin typeface="Arial" charset="0"/>
              </a:rPr>
              <a:t>/ Ganz/ Ceretti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Tanfani, Ardelt Kranich</a:t>
            </a:r>
            <a:endParaRPr lang="en-GB" sz="1100" dirty="0">
              <a:solidFill>
                <a:prstClr val="black"/>
              </a:solidFill>
              <a:latin typeface="Arial" charset="0"/>
            </a:endParaRP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Lifting Capacity: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max 100 </a:t>
            </a:r>
            <a:r>
              <a:rPr lang="en-GB" sz="1100" dirty="0">
                <a:solidFill>
                  <a:prstClr val="black"/>
                </a:solidFill>
                <a:latin typeface="Arial" charset="0"/>
              </a:rPr>
              <a:t>tonnes</a:t>
            </a:r>
          </a:p>
        </p:txBody>
      </p:sp>
      <p:sp>
        <p:nvSpPr>
          <p:cNvPr id="11" name="Rectangle 29"/>
          <p:cNvSpPr/>
          <p:nvPr>
            <p:custDataLst>
              <p:tags r:id="rId2"/>
            </p:custDataLst>
          </p:nvPr>
        </p:nvSpPr>
        <p:spPr bwMode="gray">
          <a:xfrm>
            <a:off x="1471162" y="1547043"/>
            <a:ext cx="2274746" cy="355965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7170" tIns="48585" rIns="97170" bIns="48585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296CB5"/>
              </a:buClr>
              <a:buSzPct val="90000"/>
            </a:pPr>
            <a:r>
              <a:rPr lang="en-IN" sz="1300" b="1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Ship to Shore Cranes</a:t>
            </a:r>
            <a:endParaRPr lang="en-IN" sz="1300" b="1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gray">
          <a:xfrm>
            <a:off x="838199" y="370518"/>
            <a:ext cx="10109155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dirty="0" smtClean="0"/>
              <a:t>Major </a:t>
            </a:r>
            <a:r>
              <a:rPr lang="en-IN" dirty="0"/>
              <a:t>Cargo Terminal Equipment</a:t>
            </a:r>
          </a:p>
        </p:txBody>
      </p:sp>
      <p:sp>
        <p:nvSpPr>
          <p:cNvPr id="13" name="Rectangle 33"/>
          <p:cNvSpPr/>
          <p:nvPr/>
        </p:nvSpPr>
        <p:spPr bwMode="gray">
          <a:xfrm>
            <a:off x="6271157" y="3905748"/>
            <a:ext cx="2274746" cy="1794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Units: 2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Commissioned: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1993</a:t>
            </a:r>
            <a:endParaRPr lang="en-GB" sz="1100" dirty="0">
              <a:solidFill>
                <a:prstClr val="black"/>
              </a:solidFill>
              <a:latin typeface="Arial" charset="0"/>
            </a:endParaRP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Manufacturer: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Demag/Liebherr</a:t>
            </a:r>
            <a:endParaRPr lang="en-GB" sz="1100" dirty="0">
              <a:solidFill>
                <a:prstClr val="black"/>
              </a:solidFill>
              <a:latin typeface="Arial" charset="0"/>
            </a:endParaRP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Lifting Capacity: 120 - 150 tonnes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endParaRPr lang="en-GB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32"/>
          <p:cNvSpPr/>
          <p:nvPr>
            <p:custDataLst>
              <p:tags r:id="rId3"/>
            </p:custDataLst>
          </p:nvPr>
        </p:nvSpPr>
        <p:spPr bwMode="gray">
          <a:xfrm>
            <a:off x="6271157" y="1547043"/>
            <a:ext cx="2274746" cy="355965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7170" tIns="48585" rIns="97170" bIns="48585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296CB5"/>
              </a:buClr>
              <a:buSzPct val="90000"/>
            </a:pPr>
            <a:r>
              <a:rPr lang="en-IN" sz="13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Mobile Telescopic Cranes</a:t>
            </a:r>
          </a:p>
        </p:txBody>
      </p:sp>
      <p:sp>
        <p:nvSpPr>
          <p:cNvPr id="15" name="Rectangle 34"/>
          <p:cNvSpPr/>
          <p:nvPr>
            <p:custDataLst>
              <p:tags r:id="rId4"/>
            </p:custDataLst>
          </p:nvPr>
        </p:nvSpPr>
        <p:spPr bwMode="gray">
          <a:xfrm>
            <a:off x="8672609" y="1547043"/>
            <a:ext cx="2274746" cy="355965"/>
          </a:xfrm>
          <a:prstGeom prst="rect">
            <a:avLst/>
          </a:prstGeom>
          <a:solidFill>
            <a:schemeClr val="accent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vert="horz" wrap="square" lIns="97170" tIns="48585" rIns="97170" bIns="48585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296CB5"/>
              </a:buClr>
              <a:buSzPct val="90000"/>
            </a:pPr>
            <a:r>
              <a:rPr lang="en-IN" sz="11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Road/Rail Shunting Locomotives</a:t>
            </a:r>
          </a:p>
        </p:txBody>
      </p:sp>
      <p:sp>
        <p:nvSpPr>
          <p:cNvPr id="16" name="Rectangle 37"/>
          <p:cNvSpPr/>
          <p:nvPr/>
        </p:nvSpPr>
        <p:spPr bwMode="gray">
          <a:xfrm>
            <a:off x="8672609" y="3905748"/>
            <a:ext cx="2274746" cy="1794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Units: 5</a:t>
            </a: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Commissioned: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1996(2</a:t>
            </a:r>
            <a:r>
              <a:rPr lang="en-GB" sz="1100" dirty="0">
                <a:solidFill>
                  <a:prstClr val="black"/>
                </a:solidFill>
                <a:latin typeface="Arial" charset="0"/>
              </a:rPr>
              <a:t>)/ 2002(1)/ 2014(2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)</a:t>
            </a:r>
            <a:endParaRPr lang="en-GB" sz="1100" dirty="0">
              <a:solidFill>
                <a:prstClr val="black"/>
              </a:solidFill>
              <a:latin typeface="Arial" charset="0"/>
            </a:endParaRP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prstClr val="black"/>
                </a:solidFill>
                <a:latin typeface="Arial" charset="0"/>
              </a:rPr>
              <a:t>Manufacturer: </a:t>
            </a:r>
            <a:r>
              <a:rPr lang="en-GB" sz="1100" dirty="0" smtClean="0">
                <a:solidFill>
                  <a:prstClr val="black"/>
                </a:solidFill>
                <a:latin typeface="Arial" charset="0"/>
              </a:rPr>
              <a:t>Zephir</a:t>
            </a:r>
            <a:endParaRPr lang="en-GB" sz="1100" dirty="0">
              <a:solidFill>
                <a:prstClr val="black"/>
              </a:solidFill>
              <a:latin typeface="Arial" charset="0"/>
            </a:endParaRPr>
          </a:p>
          <a:p>
            <a:pPr marL="91096" indent="-91096">
              <a:lnSpc>
                <a:spcPts val="1489"/>
              </a:lnSpc>
              <a:spcBef>
                <a:spcPts val="638"/>
              </a:spcBef>
              <a:buSzPct val="90000"/>
              <a:buFont typeface="Arial" panose="020B0604020202020204" pitchFamily="34" charset="0"/>
              <a:buChar char="•"/>
            </a:pPr>
            <a:endParaRPr lang="en-GB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8"/>
          <p:cNvSpPr/>
          <p:nvPr/>
        </p:nvSpPr>
        <p:spPr bwMode="gray">
          <a:xfrm>
            <a:off x="1468259" y="5902424"/>
            <a:ext cx="9479104" cy="656504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808"/>
              </a:lnSpc>
              <a:spcBef>
                <a:spcPts val="638"/>
              </a:spcBef>
              <a:buSzPct val="90000"/>
            </a:pP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Other equipment deployed </a:t>
            </a:r>
            <a:r>
              <a:rPr lang="en-GB" sz="1100" b="1" dirty="0" smtClean="0">
                <a:solidFill>
                  <a:prstClr val="white"/>
                </a:solidFill>
                <a:latin typeface="Arial" charset="0"/>
              </a:rPr>
              <a:t>includes Forklifts, Loaders, </a:t>
            </a: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Excavators </a:t>
            </a:r>
            <a:r>
              <a:rPr lang="en-GB" sz="1100" b="1" dirty="0" smtClean="0">
                <a:solidFill>
                  <a:prstClr val="white"/>
                </a:solidFill>
                <a:latin typeface="Arial" charset="0"/>
              </a:rPr>
              <a:t>and </a:t>
            </a: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numerous other </a:t>
            </a:r>
            <a:r>
              <a:rPr lang="en-GB" sz="1100" b="1" dirty="0" smtClean="0">
                <a:solidFill>
                  <a:prstClr val="white"/>
                </a:solidFill>
                <a:latin typeface="Arial" charset="0"/>
              </a:rPr>
              <a:t>cargo </a:t>
            </a: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handling equipment </a:t>
            </a:r>
            <a:r>
              <a:rPr lang="en-GB" sz="1100" b="1" dirty="0" smtClean="0">
                <a:solidFill>
                  <a:prstClr val="white"/>
                </a:solidFill>
                <a:latin typeface="Arial" charset="0"/>
              </a:rPr>
              <a:t>(platforms</a:t>
            </a: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, etc.)</a:t>
            </a:r>
          </a:p>
        </p:txBody>
      </p:sp>
      <p:sp>
        <p:nvSpPr>
          <p:cNvPr id="18" name="Rectangle 22"/>
          <p:cNvSpPr/>
          <p:nvPr/>
        </p:nvSpPr>
        <p:spPr bwMode="gray">
          <a:xfrm>
            <a:off x="9047503" y="2669542"/>
            <a:ext cx="1524975" cy="26161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dirty="0">
                <a:solidFill>
                  <a:srgbClr val="FF0000"/>
                </a:solidFill>
                <a:latin typeface="Arial" charset="0"/>
              </a:rPr>
              <a:t>Image TBU</a:t>
            </a:r>
          </a:p>
        </p:txBody>
      </p:sp>
      <p:pic>
        <p:nvPicPr>
          <p:cNvPr id="19" name="Εικόνα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3" b="16593"/>
          <a:stretch/>
        </p:blipFill>
        <p:spPr bwMode="gray">
          <a:xfrm>
            <a:off x="8672609" y="1951311"/>
            <a:ext cx="2274746" cy="188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DATA_DMAKRIS\Προσωρινός Τμήμα Μάρκετινγκ Πωλήσεων\KOSOVO\Kosovo Presentation 12-4-11\DSC_01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471163" y="1951310"/>
            <a:ext cx="2274746" cy="18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869703" y="1957518"/>
            <a:ext cx="2255254" cy="187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21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24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8950"/>
            <a:ext cx="9574763" cy="55343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100" dirty="0">
                <a:latin typeface="+mn-lt"/>
              </a:rPr>
              <a:t>Agenda of the Day</a:t>
            </a:r>
            <a:endParaRPr lang="en-US" sz="4100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257399" y="2082009"/>
            <a:ext cx="9165319" cy="624742"/>
            <a:chOff x="240362" y="2286848"/>
            <a:chExt cx="9165319" cy="624742"/>
          </a:xfrm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Operations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Overview (Passenger Terminal)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257399" y="2845739"/>
            <a:ext cx="9165327" cy="624741"/>
            <a:chOff x="240362" y="2910180"/>
            <a:chExt cx="9165327" cy="624741"/>
          </a:xfrm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Financial Overview</a:t>
              </a: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257399" y="1318284"/>
            <a:ext cx="9170052" cy="624737"/>
            <a:chOff x="240362" y="1663516"/>
            <a:chExt cx="9170052" cy="624737"/>
          </a:xfrm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300" b="1" dirty="0">
                  <a:solidFill>
                    <a:prstClr val="black"/>
                  </a:solidFill>
                  <a:latin typeface="Arial" pitchFamily="34" charset="0"/>
                </a:rPr>
                <a:t>Overview of the Opportunity</a:t>
              </a: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257399" y="3609468"/>
            <a:ext cx="9165327" cy="624739"/>
            <a:chOff x="240362" y="3533512"/>
            <a:chExt cx="9165327" cy="624739"/>
          </a:xfrm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Business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Plan &amp; Master Plan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91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25</a:t>
            </a:fld>
            <a:endParaRPr lang="el-GR"/>
          </a:p>
        </p:txBody>
      </p:sp>
      <p:grpSp>
        <p:nvGrpSpPr>
          <p:cNvPr id="33" name="Group 85"/>
          <p:cNvGrpSpPr/>
          <p:nvPr/>
        </p:nvGrpSpPr>
        <p:grpSpPr>
          <a:xfrm>
            <a:off x="1098804" y="962394"/>
            <a:ext cx="4965192" cy="5086761"/>
            <a:chOff x="292563" y="1790509"/>
            <a:chExt cx="4965192" cy="5086761"/>
          </a:xfrm>
        </p:grpSpPr>
        <p:sp>
          <p:nvSpPr>
            <p:cNvPr id="34" name="Rounded Rectangle 86"/>
            <p:cNvSpPr/>
            <p:nvPr/>
          </p:nvSpPr>
          <p:spPr bwMode="gray">
            <a:xfrm>
              <a:off x="292563" y="1790509"/>
              <a:ext cx="4965192" cy="508676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txBody>
            <a:bodyPr wrap="none" lIns="0" tIns="0" rIns="0" bIns="0" anchor="ctr"/>
            <a:lstStyle/>
            <a:p>
              <a:pPr defTabSz="777362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296CB5"/>
                </a:buClr>
                <a:buSzPct val="90000"/>
                <a:defRPr/>
              </a:pPr>
              <a:endParaRPr lang="en-US" sz="3100" kern="0" dirty="0">
                <a:solidFill>
                  <a:srgbClr val="3F3F3F"/>
                </a:solidFill>
                <a:latin typeface="Arial" charset="0"/>
              </a:endParaRPr>
            </a:p>
          </p:txBody>
        </p:sp>
        <p:pic>
          <p:nvPicPr>
            <p:cNvPr id="35" name="Picture 87" descr="C:\Users\apapanikolaou\Desktop\old port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37" t="33327" b="9698"/>
            <a:stretch/>
          </p:blipFill>
          <p:spPr bwMode="auto">
            <a:xfrm>
              <a:off x="718680" y="1946756"/>
              <a:ext cx="4219466" cy="478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Oval 88"/>
            <p:cNvSpPr>
              <a:spLocks noChangeAspect="1"/>
            </p:cNvSpPr>
            <p:nvPr/>
          </p:nvSpPr>
          <p:spPr>
            <a:xfrm>
              <a:off x="1716832" y="5182344"/>
              <a:ext cx="210189" cy="2103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lIns="0" tIns="0" rIns="0" bIns="0" anchor="ctr"/>
            <a:lstStyle/>
            <a:p>
              <a:pPr algn="ctr">
                <a:spcAft>
                  <a:spcPts val="0"/>
                </a:spcAft>
              </a:pPr>
              <a:r>
                <a:rPr lang="en-US" sz="10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2</a:t>
              </a:r>
              <a:endParaRPr lang="en-GB" sz="10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7" name="Oval 89"/>
            <p:cNvSpPr>
              <a:spLocks noChangeAspect="1"/>
            </p:cNvSpPr>
            <p:nvPr/>
          </p:nvSpPr>
          <p:spPr>
            <a:xfrm>
              <a:off x="2970464" y="5908136"/>
              <a:ext cx="210189" cy="2103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 lIns="0" tIns="0" rIns="0" bIns="0" anchor="ctr"/>
            <a:lstStyle/>
            <a:p>
              <a:pPr algn="ctr">
                <a:spcAft>
                  <a:spcPts val="0"/>
                </a:spcAft>
              </a:pPr>
              <a:r>
                <a:rPr lang="en-US" sz="1000" dirty="0" smtClean="0">
                  <a:solidFill>
                    <a:srgbClr val="FFFFFF"/>
                  </a:solidFill>
                  <a:effectLst/>
                  <a:latin typeface="Calibri"/>
                  <a:ea typeface="Times New Roman"/>
                  <a:cs typeface="Times New Roman"/>
                </a:rPr>
                <a:t>1</a:t>
              </a:r>
              <a:endParaRPr lang="en-GB" sz="10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8" name="TextBox 72"/>
            <p:cNvSpPr txBox="1"/>
            <p:nvPr/>
          </p:nvSpPr>
          <p:spPr>
            <a:xfrm>
              <a:off x="666208" y="5149664"/>
              <a:ext cx="931236" cy="2769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/>
              </a:solidFill>
              <a:prstDash val="sysDash"/>
            </a:ln>
          </p:spPr>
          <p:txBody>
            <a:bodyPr wrap="square" lIns="46800" tIns="46800" rIns="0" bIns="0" rtlCol="0">
              <a:noAutofit/>
            </a:bodyPr>
            <a:lstStyle>
              <a:defPPr>
                <a:defRPr lang="en-US"/>
              </a:defPPr>
              <a:lvl1pPr>
                <a:spcAft>
                  <a:spcPts val="1000"/>
                </a:spcAft>
                <a:defRPr sz="900" b="1">
                  <a:solidFill>
                    <a:srgbClr val="313131"/>
                  </a:solidFill>
                  <a:latin typeface="+mj-lt"/>
                  <a:ea typeface="Times New Roman"/>
                  <a:cs typeface="Times New Roman"/>
                </a:defRPr>
              </a:lvl1pPr>
            </a:lstStyle>
            <a:p>
              <a:r>
                <a:rPr lang="en-US" dirty="0"/>
                <a:t>Ferry </a:t>
              </a:r>
              <a:r>
                <a:rPr lang="en-US" b="0" dirty="0"/>
                <a:t>Terminal </a:t>
              </a:r>
              <a:endParaRPr lang="en-GB" b="0" dirty="0"/>
            </a:p>
          </p:txBody>
        </p:sp>
        <p:sp>
          <p:nvSpPr>
            <p:cNvPr id="39" name="TextBox 72"/>
            <p:cNvSpPr txBox="1"/>
            <p:nvPr/>
          </p:nvSpPr>
          <p:spPr>
            <a:xfrm>
              <a:off x="1899399" y="6180451"/>
              <a:ext cx="1179319" cy="3650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/>
              </a:solidFill>
              <a:prstDash val="sysDash"/>
            </a:ln>
          </p:spPr>
          <p:txBody>
            <a:bodyPr wrap="square" lIns="46800" tIns="46800" rIns="0" bIns="0" rtlCol="0"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en-US" sz="900" b="1" dirty="0">
                  <a:solidFill>
                    <a:srgbClr val="313131"/>
                  </a:solidFill>
                  <a:latin typeface="+mj-lt"/>
                  <a:ea typeface="Times New Roman"/>
                  <a:cs typeface="Times New Roman"/>
                </a:rPr>
                <a:t>Cruise </a:t>
              </a:r>
              <a:r>
                <a:rPr lang="en-US" sz="900" dirty="0" smtClean="0">
                  <a:solidFill>
                    <a:srgbClr val="313131"/>
                  </a:solidFill>
                  <a:latin typeface="+mj-lt"/>
                  <a:ea typeface="Times New Roman"/>
                  <a:cs typeface="Times New Roman"/>
                </a:rPr>
                <a:t>Terminal</a:t>
              </a:r>
              <a:br>
                <a:rPr lang="en-US" sz="900" dirty="0" smtClean="0">
                  <a:solidFill>
                    <a:srgbClr val="313131"/>
                  </a:solidFill>
                  <a:latin typeface="+mj-lt"/>
                  <a:ea typeface="Times New Roman"/>
                  <a:cs typeface="Times New Roman"/>
                </a:rPr>
              </a:br>
              <a:r>
                <a:rPr lang="en-US" sz="900" dirty="0" smtClean="0">
                  <a:solidFill>
                    <a:srgbClr val="313131"/>
                  </a:solidFill>
                  <a:latin typeface="+mj-lt"/>
                  <a:ea typeface="Times New Roman"/>
                  <a:cs typeface="Times New Roman"/>
                </a:rPr>
                <a:t>(between </a:t>
              </a:r>
              <a:r>
                <a:rPr lang="en-US" sz="900" dirty="0">
                  <a:solidFill>
                    <a:srgbClr val="313131"/>
                  </a:solidFill>
                  <a:latin typeface="+mj-lt"/>
                  <a:ea typeface="Times New Roman"/>
                  <a:cs typeface="Times New Roman"/>
                </a:rPr>
                <a:t>piers 1 &amp; 2)</a:t>
              </a:r>
              <a:endParaRPr lang="en-GB" sz="900" dirty="0">
                <a:effectLst/>
                <a:latin typeface="+mj-lt"/>
                <a:ea typeface="Times New Roman"/>
              </a:endParaRPr>
            </a:p>
          </p:txBody>
        </p:sp>
        <p:sp>
          <p:nvSpPr>
            <p:cNvPr id="40" name="TextBox 6"/>
            <p:cNvSpPr txBox="1"/>
            <p:nvPr/>
          </p:nvSpPr>
          <p:spPr>
            <a:xfrm>
              <a:off x="3844635" y="3067596"/>
              <a:ext cx="1203598" cy="8166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/>
              </a:solidFill>
              <a:prstDash val="sysDash"/>
            </a:ln>
          </p:spPr>
          <p:txBody>
            <a:bodyPr wrap="square" lIns="45720" tIns="45720" rIns="45720" bIns="45720" rtlCol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en-US" sz="900" kern="1200" dirty="0">
                  <a:solidFill>
                    <a:srgbClr val="313131"/>
                  </a:solidFill>
                  <a:effectLst/>
                  <a:latin typeface="+mj-lt"/>
                  <a:ea typeface="Times New Roman"/>
                  <a:cs typeface="Times New Roman"/>
                </a:rPr>
                <a:t>Real-Estate use of port areas </a:t>
              </a:r>
              <a:r>
                <a:rPr lang="en-US" sz="900" kern="1200" dirty="0" smtClean="0">
                  <a:solidFill>
                    <a:srgbClr val="313131"/>
                  </a:solidFill>
                  <a:effectLst/>
                  <a:latin typeface="+mj-lt"/>
                  <a:ea typeface="Times New Roman"/>
                  <a:cs typeface="Times New Roman"/>
                </a:rPr>
                <a:t>(cultural/ entertaining </a:t>
              </a:r>
              <a:r>
                <a:rPr lang="en-US" sz="900" kern="1200" dirty="0">
                  <a:solidFill>
                    <a:srgbClr val="313131"/>
                  </a:solidFill>
                  <a:effectLst/>
                  <a:latin typeface="+mj-lt"/>
                  <a:ea typeface="Times New Roman"/>
                  <a:cs typeface="Times New Roman"/>
                </a:rPr>
                <a:t>activities, combined with port operations)</a:t>
              </a:r>
              <a:endParaRPr lang="en-GB" sz="900" dirty="0">
                <a:effectLst/>
                <a:latin typeface="+mj-lt"/>
                <a:ea typeface="Times New Roman"/>
              </a:endParaRPr>
            </a:p>
          </p:txBody>
        </p:sp>
        <p:cxnSp>
          <p:nvCxnSpPr>
            <p:cNvPr id="41" name="Straight Connector 45"/>
            <p:cNvCxnSpPr>
              <a:stCxn id="37" idx="0"/>
              <a:endCxn id="40" idx="1"/>
            </p:cNvCxnSpPr>
            <p:nvPr/>
          </p:nvCxnSpPr>
          <p:spPr bwMode="auto">
            <a:xfrm rot="5400000" flipH="1" flipV="1">
              <a:off x="2243994" y="4307495"/>
              <a:ext cx="2432206" cy="769076"/>
            </a:xfrm>
            <a:prstGeom prst="bentConnector2">
              <a:avLst/>
            </a:prstGeom>
            <a:noFill/>
            <a:ln w="12700" cap="flat" cmpd="sng" algn="ctr">
              <a:solidFill>
                <a:schemeClr val="accent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9"/>
            <p:cNvCxnSpPr>
              <a:stCxn id="39" idx="0"/>
              <a:endCxn id="36" idx="6"/>
            </p:cNvCxnSpPr>
            <p:nvPr/>
          </p:nvCxnSpPr>
          <p:spPr bwMode="auto">
            <a:xfrm rot="16200000" flipV="1">
              <a:off x="1761565" y="5452957"/>
              <a:ext cx="892951" cy="562038"/>
            </a:xfrm>
            <a:prstGeom prst="bentConnector2">
              <a:avLst/>
            </a:prstGeom>
            <a:noFill/>
            <a:ln w="12700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9"/>
            <p:cNvCxnSpPr>
              <a:stCxn id="37" idx="2"/>
              <a:endCxn id="39" idx="0"/>
            </p:cNvCxnSpPr>
            <p:nvPr/>
          </p:nvCxnSpPr>
          <p:spPr bwMode="auto">
            <a:xfrm rot="10800000" flipV="1">
              <a:off x="2489060" y="6013291"/>
              <a:ext cx="481405" cy="167159"/>
            </a:xfrm>
            <a:prstGeom prst="bentConnector2">
              <a:avLst/>
            </a:prstGeom>
            <a:noFill/>
            <a:ln w="12700" cap="flat" cmpd="sng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 bwMode="gray">
            <a:xfrm>
              <a:off x="1996978" y="4936129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Q-9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 bwMode="gray">
            <a:xfrm>
              <a:off x="2515918" y="4381023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Q-8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 bwMode="gray">
            <a:xfrm>
              <a:off x="2780453" y="4675227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Q-7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 bwMode="gray">
            <a:xfrm>
              <a:off x="3109903" y="4933177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Q-6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 bwMode="gray">
            <a:xfrm>
              <a:off x="3340356" y="5182839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Q-5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 bwMode="gray">
            <a:xfrm>
              <a:off x="3623477" y="5422601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Q-4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 bwMode="gray">
            <a:xfrm>
              <a:off x="3340356" y="5771278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Q-3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 bwMode="gray">
            <a:xfrm>
              <a:off x="3339558" y="6519868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Q-2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 bwMode="gray">
            <a:xfrm>
              <a:off x="4006986" y="6196810"/>
              <a:ext cx="210769" cy="162358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none" lIns="19434" tIns="19434" rIns="19434" bIns="19434" rtlCol="0">
              <a:spAutoFit/>
            </a:bodyPr>
            <a:lstStyle>
              <a:defPPr>
                <a:defRPr lang="en-US"/>
              </a:defPPr>
              <a:lvl1pPr>
                <a:defRPr sz="800">
                  <a:solidFill>
                    <a:schemeClr val="tx1"/>
                  </a:solidFill>
                </a:defRPr>
              </a:lvl1pPr>
            </a:lstStyle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Q-1</a:t>
              </a:r>
              <a:endParaRPr lang="en-GB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53" name="Rectangle 15"/>
          <p:cNvSpPr>
            <a:spLocks noChangeArrowheads="1"/>
          </p:cNvSpPr>
          <p:nvPr/>
        </p:nvSpPr>
        <p:spPr bwMode="gray">
          <a:xfrm>
            <a:off x="6501650" y="495659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Overview</a:t>
            </a:r>
          </a:p>
        </p:txBody>
      </p:sp>
      <p:sp>
        <p:nvSpPr>
          <p:cNvPr id="54" name="TextBox 53"/>
          <p:cNvSpPr txBox="1"/>
          <p:nvPr/>
        </p:nvSpPr>
        <p:spPr bwMode="gray">
          <a:xfrm>
            <a:off x="1197527" y="5465705"/>
            <a:ext cx="1195242" cy="52356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18288" tIns="18288" rIns="18288" bIns="18288" rtlCol="0">
            <a:noAutofit/>
          </a:bodyPr>
          <a:lstStyle/>
          <a:p>
            <a:pPr marL="38256"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US" sz="900" b="1" dirty="0">
                <a:solidFill>
                  <a:prstClr val="black"/>
                </a:solidFill>
                <a:latin typeface="Arial" pitchFamily="34" charset="0"/>
              </a:rPr>
              <a:t>Legend</a:t>
            </a:r>
          </a:p>
          <a:p>
            <a:pPr marL="38256" defTabSz="475730"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US" sz="900" dirty="0">
                <a:solidFill>
                  <a:prstClr val="black"/>
                </a:solidFill>
                <a:latin typeface="Arial" pitchFamily="34" charset="0"/>
              </a:rPr>
              <a:t>   Q	</a:t>
            </a:r>
            <a:r>
              <a:rPr lang="en-US" sz="900" dirty="0" smtClean="0">
                <a:solidFill>
                  <a:prstClr val="black"/>
                </a:solidFill>
                <a:latin typeface="Arial" pitchFamily="34" charset="0"/>
              </a:rPr>
              <a:t>Quay</a:t>
            </a:r>
            <a:endParaRPr lang="en-US" sz="900" dirty="0">
              <a:solidFill>
                <a:prstClr val="black"/>
              </a:solidFill>
              <a:latin typeface="Arial" pitchFamily="34" charset="0"/>
            </a:endParaRPr>
          </a:p>
          <a:p>
            <a:pPr marL="38256" defTabSz="475730"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US" sz="900" dirty="0">
                <a:solidFill>
                  <a:prstClr val="black"/>
                </a:solidFill>
                <a:latin typeface="Arial" pitchFamily="34" charset="0"/>
              </a:rPr>
              <a:t>	</a:t>
            </a:r>
            <a:r>
              <a:rPr lang="en-US" sz="900" dirty="0" smtClean="0">
                <a:solidFill>
                  <a:prstClr val="black"/>
                </a:solidFill>
                <a:latin typeface="Arial" pitchFamily="34" charset="0"/>
              </a:rPr>
              <a:t>Pier</a:t>
            </a:r>
            <a:endParaRPr lang="en-US" sz="9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5" name="Oval 111"/>
          <p:cNvSpPr>
            <a:spLocks noChangeAspect="1"/>
          </p:cNvSpPr>
          <p:nvPr/>
        </p:nvSpPr>
        <p:spPr>
          <a:xfrm>
            <a:off x="1302744" y="5802431"/>
            <a:ext cx="152354" cy="15244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>
              <a:spcAft>
                <a:spcPts val="0"/>
              </a:spcAft>
            </a:pPr>
            <a:endParaRPr lang="en-GB" sz="10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 bwMode="gray">
          <a:xfrm>
            <a:off x="1006771" y="68720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Passenger</a:t>
            </a:r>
            <a:endParaRPr lang="en-US" dirty="0"/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 bwMode="gray">
          <a:xfrm>
            <a:off x="6241838" y="913671"/>
            <a:ext cx="4866525" cy="5440831"/>
          </a:xfrm>
          <a:noFill/>
          <a:ln>
            <a:noFill/>
          </a:ln>
        </p:spPr>
        <p:txBody>
          <a:bodyPr lIns="145756" tIns="145756" rIns="97170" bIns="97170">
            <a:normAutofit/>
          </a:bodyPr>
          <a:lstStyle/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/>
              <a:t>Thessaloniki is growing to become an important destination port for </a:t>
            </a:r>
            <a:r>
              <a:rPr lang="en-GB" sz="1500" dirty="0" smtClean="0"/>
              <a:t>cruise</a:t>
            </a:r>
          </a:p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 smtClean="0"/>
              <a:t>Thessaloniki </a:t>
            </a:r>
            <a:r>
              <a:rPr lang="en-GB" sz="1500" dirty="0"/>
              <a:t>and its peripheral area (Dion, Pella, Vergina), constitute points of special tourist interest</a:t>
            </a:r>
          </a:p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/>
              <a:t>International airport in Thessaloniki enhances tourism flow towards the port</a:t>
            </a:r>
          </a:p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/>
              <a:t>630m of operational quay shared between cruise and coastal services, capable of accommodating cruise ships of a vast range of sizes</a:t>
            </a:r>
          </a:p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/>
              <a:t>Total passenger throughput was 26,356 (2015A), out of which all were cruise </a:t>
            </a:r>
            <a:r>
              <a:rPr lang="en-GB" sz="1500" dirty="0" smtClean="0"/>
              <a:t>passengers</a:t>
            </a:r>
          </a:p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 smtClean="0"/>
              <a:t>Coastal </a:t>
            </a:r>
            <a:r>
              <a:rPr lang="en-GB" sz="1500" dirty="0"/>
              <a:t>passenger traffic to Thessaloniki’s port has been temporarily paused for 2015, as ferry line operators were no longer subsidized </a:t>
            </a:r>
          </a:p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/>
              <a:t>A new passenger line to Sporades Islands and a ferry line to North Aegean will be launched in June 2016</a:t>
            </a:r>
          </a:p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/>
              <a:t>License issuance for the operation of a water airport is in </a:t>
            </a:r>
            <a:r>
              <a:rPr lang="en-GB" sz="1500" dirty="0" smtClean="0"/>
              <a:t>progress</a:t>
            </a:r>
          </a:p>
          <a:p>
            <a:pPr lvl="1">
              <a:lnSpc>
                <a:spcPts val="1489"/>
              </a:lnSpc>
              <a:spcBef>
                <a:spcPts val="0"/>
              </a:spcBef>
              <a:spcAft>
                <a:spcPts val="319"/>
              </a:spcAft>
            </a:pPr>
            <a:r>
              <a:rPr lang="en-GB" sz="1500" dirty="0" smtClean="0"/>
              <a:t>ISO </a:t>
            </a:r>
            <a:r>
              <a:rPr lang="en-GB" sz="1500" dirty="0"/>
              <a:t>9001:2008 Passenger &amp; Cruise Terminal Services and ISO 14001:2004 Environmental Management.</a:t>
            </a:r>
          </a:p>
          <a:p>
            <a:pPr lvl="1" algn="just">
              <a:lnSpc>
                <a:spcPts val="1489"/>
              </a:lnSpc>
              <a:spcBef>
                <a:spcPts val="425"/>
              </a:spcBef>
              <a:spcAft>
                <a:spcPts val="319"/>
              </a:spcAft>
              <a:buClr>
                <a:srgbClr val="FF9900"/>
              </a:buClr>
            </a:pPr>
            <a:endParaRPr lang="en-GB" sz="1400" dirty="0"/>
          </a:p>
          <a:p>
            <a:pPr lvl="1" algn="just">
              <a:lnSpc>
                <a:spcPts val="1489"/>
              </a:lnSpc>
              <a:spcBef>
                <a:spcPts val="425"/>
              </a:spcBef>
              <a:spcAft>
                <a:spcPts val="319"/>
              </a:spcAft>
              <a:buClr>
                <a:srgbClr val="FF9900"/>
              </a:buClr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3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26</a:t>
            </a:fld>
            <a:endParaRPr lang="el-GR"/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gray">
          <a:xfrm>
            <a:off x="1219444" y="3792113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Operations Overview</a:t>
            </a:r>
            <a:endParaRPr lang="en-US" sz="17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1219444" y="52614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Passenger (Cont’d)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gray">
          <a:xfrm>
            <a:off x="6431892" y="1052737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Location </a:t>
            </a:r>
            <a:r>
              <a:rPr lang="en-GB" sz="17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Specifications</a:t>
            </a:r>
            <a:endParaRPr lang="en-US" sz="17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6004081" y="3466793"/>
            <a:ext cx="9672" cy="1079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224455" y="1105205"/>
            <a:ext cx="1943979" cy="1519907"/>
          </a:xfrm>
          <a:prstGeom prst="rect">
            <a:avLst/>
          </a:prstGeom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3"/>
          <p:cNvSpPr/>
          <p:nvPr/>
        </p:nvSpPr>
        <p:spPr bwMode="gray">
          <a:xfrm>
            <a:off x="6431892" y="1426625"/>
            <a:ext cx="4270951" cy="46568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1">
              <a:lnSpc>
                <a:spcPts val="148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</a:pPr>
            <a:r>
              <a:rPr lang="en-US" sz="1200" b="1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Cruise</a:t>
            </a:r>
          </a:p>
          <a:p>
            <a:pPr marL="187257" lvl="1" indent="-187257">
              <a:lnSpc>
                <a:spcPts val="148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port of Thessaloniki is in close proximity </a:t>
            </a:r>
            <a:r>
              <a:rPr lang="en-US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to </a:t>
            </a:r>
            <a:r>
              <a:rPr lang="en-US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main tourist destinations adorned by monuments from various historical periods (Ancient Greece, Roman Period, Byzantium)</a:t>
            </a:r>
          </a:p>
          <a:p>
            <a:pPr marL="187257" lvl="1" indent="-187257">
              <a:lnSpc>
                <a:spcPts val="148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Quay length of 400m (quays No4- No8) and quay 9 length of 230m are used for cruise services </a:t>
            </a:r>
          </a:p>
          <a:p>
            <a:pPr marL="187257" lvl="1" indent="-187257">
              <a:lnSpc>
                <a:spcPts val="1489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Berth depth  range from 8 to10m; capable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of serving </a:t>
            </a: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most existing cruise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ships</a:t>
            </a:r>
            <a:endParaRPr lang="en-US" sz="1200" b="1" kern="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</a:pPr>
            <a:r>
              <a:rPr lang="en-US" sz="1200" b="1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Coastal</a:t>
            </a:r>
            <a:endParaRPr lang="en-US" sz="1200" b="1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</a:t>
            </a: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passenger port has a large waiting area for trucks and private vehicles before embarkation and a passenger terminal building located opposite the main gate of the port</a:t>
            </a:r>
          </a:p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2 stern berths are at the disposal of coastal traffic</a:t>
            </a:r>
          </a:p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Maximum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berth depth </a:t>
            </a: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at 8m; capable of serving all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ferry vessels</a:t>
            </a:r>
            <a:endParaRPr lang="en-GB" sz="1200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Large landside area of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1.8ha </a:t>
            </a: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is located besides the ferry berth</a:t>
            </a:r>
          </a:p>
        </p:txBody>
      </p:sp>
      <p:pic>
        <p:nvPicPr>
          <p:cNvPr id="13" name="Picture 2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350108" y="946914"/>
            <a:ext cx="2024219" cy="1610454"/>
          </a:xfrm>
          <a:prstGeom prst="rect">
            <a:avLst/>
          </a:prstGeom>
        </p:spPr>
      </p:pic>
      <p:pic>
        <p:nvPicPr>
          <p:cNvPr id="14" name="Picture 14" descr="Screen Clippi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560012" y="2166470"/>
            <a:ext cx="2370672" cy="15703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5" name="Rectangle 17"/>
          <p:cNvSpPr/>
          <p:nvPr/>
        </p:nvSpPr>
        <p:spPr bwMode="gray">
          <a:xfrm>
            <a:off x="1219444" y="4180582"/>
            <a:ext cx="4270951" cy="200679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1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</a:pPr>
            <a:r>
              <a:rPr lang="en-GB" sz="1200" b="1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Cruise</a:t>
            </a:r>
          </a:p>
          <a:p>
            <a:pPr marL="187257" lvl="1" indent="-187257">
              <a:lnSpc>
                <a:spcPts val="1383"/>
              </a:lnSpc>
              <a:spcBef>
                <a:spcPts val="113"/>
              </a:spcBef>
              <a:spcAft>
                <a:spcPts val="1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Thessaloniki port serves cruise ships in transit</a:t>
            </a:r>
          </a:p>
          <a:p>
            <a:pPr marL="187257" lvl="1" indent="-187257">
              <a:lnSpc>
                <a:spcPts val="1383"/>
              </a:lnSpc>
              <a:spcBef>
                <a:spcPts val="113"/>
              </a:spcBef>
              <a:spcAft>
                <a:spcPts val="1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terminal is fully equipped according to ISPS standards with X-ray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scanners, </a:t>
            </a: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metal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detectors and sniffer dogs</a:t>
            </a:r>
            <a:endParaRPr lang="en-GB" sz="1200" b="1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1383"/>
              </a:lnSpc>
              <a:spcBef>
                <a:spcPts val="113"/>
              </a:spcBef>
              <a:spcAft>
                <a:spcPts val="113"/>
              </a:spcAft>
              <a:buClr>
                <a:srgbClr val="FF9900"/>
              </a:buClr>
              <a:buSzPct val="85000"/>
            </a:pPr>
            <a:r>
              <a:rPr lang="en-GB" sz="1200" b="1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Coastal</a:t>
            </a:r>
          </a:p>
          <a:p>
            <a:pPr marL="187257" lvl="1" indent="-187257">
              <a:lnSpc>
                <a:spcPts val="1383"/>
              </a:lnSpc>
              <a:spcBef>
                <a:spcPts val="113"/>
              </a:spcBef>
              <a:spcAft>
                <a:spcPts val="1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Currently there is a Ro-Ro line to the North East Aegean which serves only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trucks</a:t>
            </a:r>
            <a:endParaRPr lang="en-GB" sz="1200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87257" lvl="1" indent="-187257">
              <a:lnSpc>
                <a:spcPts val="1383"/>
              </a:lnSpc>
              <a:spcBef>
                <a:spcPts val="113"/>
              </a:spcBef>
              <a:spcAft>
                <a:spcPts val="1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Coastal </a:t>
            </a:r>
            <a:r>
              <a:rPr lang="en-GB" sz="12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passenger traffic to Thessaloniki’s port has been temporarily paused for 2015 and 2016, due to the paused ferry lines as </a:t>
            </a:r>
            <a:r>
              <a:rPr lang="en-GB" sz="12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operators were no longer subsidized</a:t>
            </a:r>
          </a:p>
        </p:txBody>
      </p:sp>
    </p:spTree>
    <p:extLst>
      <p:ext uri="{BB962C8B-B14F-4D97-AF65-F5344CB8AC3E}">
        <p14:creationId xmlns:p14="http://schemas.microsoft.com/office/powerpoint/2010/main" val="193001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27</a:t>
            </a:fld>
            <a:endParaRPr lang="el-GR"/>
          </a:p>
        </p:txBody>
      </p:sp>
      <p:graphicFrame>
        <p:nvGraphicFramePr>
          <p:cNvPr id="7" name="Chart 15"/>
          <p:cNvGraphicFramePr/>
          <p:nvPr>
            <p:extLst>
              <p:ext uri="{D42A27DB-BD31-4B8C-83A1-F6EECF244321}">
                <p14:modId xmlns:p14="http://schemas.microsoft.com/office/powerpoint/2010/main" val="688659134"/>
              </p:ext>
            </p:extLst>
          </p:nvPr>
        </p:nvGraphicFramePr>
        <p:xfrm>
          <a:off x="1475497" y="3755581"/>
          <a:ext cx="4168684" cy="2332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66"/>
          <p:cNvGraphicFramePr/>
          <p:nvPr>
            <p:extLst>
              <p:ext uri="{D42A27DB-BD31-4B8C-83A1-F6EECF244321}">
                <p14:modId xmlns:p14="http://schemas.microsoft.com/office/powerpoint/2010/main" val="1706369682"/>
              </p:ext>
            </p:extLst>
          </p:nvPr>
        </p:nvGraphicFramePr>
        <p:xfrm>
          <a:off x="6479368" y="1227238"/>
          <a:ext cx="4270951" cy="468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>
            <a:spLocks noGrp="1"/>
          </p:cNvSpPr>
          <p:nvPr>
            <p:ph type="title"/>
          </p:nvPr>
        </p:nvSpPr>
        <p:spPr bwMode="gray">
          <a:xfrm>
            <a:off x="1013170" y="94218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Passenger (Cont’d)</a:t>
            </a:r>
            <a:endParaRPr lang="en-US" dirty="0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gray">
          <a:xfrm>
            <a:off x="1542172" y="834761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Passenger Volumes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gray">
          <a:xfrm>
            <a:off x="6584424" y="834761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rgbClr val="296CB5"/>
                </a:solidFill>
                <a:latin typeface="Arial" pitchFamily="34" charset="0"/>
              </a:rPr>
              <a:t>Revenues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graphicFrame>
        <p:nvGraphicFramePr>
          <p:cNvPr id="12" name="Chart 21"/>
          <p:cNvGraphicFramePr/>
          <p:nvPr>
            <p:extLst>
              <p:ext uri="{D42A27DB-BD31-4B8C-83A1-F6EECF244321}">
                <p14:modId xmlns:p14="http://schemas.microsoft.com/office/powerpoint/2010/main" val="3125056150"/>
              </p:ext>
            </p:extLst>
          </p:nvPr>
        </p:nvGraphicFramePr>
        <p:xfrm>
          <a:off x="1475497" y="1227238"/>
          <a:ext cx="4168684" cy="2332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22"/>
          <p:cNvSpPr/>
          <p:nvPr/>
        </p:nvSpPr>
        <p:spPr bwMode="gray">
          <a:xfrm>
            <a:off x="1488001" y="1194856"/>
            <a:ext cx="677139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prstClr val="black"/>
                </a:solidFill>
                <a:latin typeface="Arial" pitchFamily="34" charset="0"/>
              </a:rPr>
              <a:t>‘000 pax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Rectangle 23"/>
          <p:cNvSpPr/>
          <p:nvPr/>
        </p:nvSpPr>
        <p:spPr bwMode="gray">
          <a:xfrm>
            <a:off x="6556294" y="1194856"/>
            <a:ext cx="542486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prstClr val="black"/>
                </a:solidFill>
                <a:latin typeface="Arial" pitchFamily="34" charset="0"/>
              </a:rPr>
              <a:t>€ ‘000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gray">
          <a:xfrm>
            <a:off x="1598394" y="3631957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 smtClean="0">
                <a:solidFill>
                  <a:srgbClr val="296CB5"/>
                </a:solidFill>
                <a:latin typeface="Arial" pitchFamily="34" charset="0"/>
              </a:rPr>
              <a:t>Ro-Ro Traffic</a:t>
            </a:r>
            <a:endParaRPr lang="en-US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16" name="Rectangle 16"/>
          <p:cNvSpPr/>
          <p:nvPr/>
        </p:nvSpPr>
        <p:spPr bwMode="gray">
          <a:xfrm>
            <a:off x="1530578" y="3973497"/>
            <a:ext cx="853469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 smtClean="0">
                <a:solidFill>
                  <a:prstClr val="black"/>
                </a:solidFill>
                <a:latin typeface="Arial" pitchFamily="34" charset="0"/>
              </a:rPr>
              <a:t>‘000 tonnes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gray">
          <a:xfrm>
            <a:off x="1619634" y="6088292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 and Annual Financial Statements 2012,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  <p:sp>
        <p:nvSpPr>
          <p:cNvPr id="18" name="TextBox 17"/>
          <p:cNvSpPr txBox="1"/>
          <p:nvPr/>
        </p:nvSpPr>
        <p:spPr bwMode="gray">
          <a:xfrm>
            <a:off x="6723009" y="6088292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 and Annual Financial Statements 2012,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8153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28</a:t>
            </a:fld>
            <a:endParaRPr lang="el-G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1005706" y="107281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Passenger (Cont’d)</a:t>
            </a:r>
            <a:endParaRPr lang="en-US" dirty="0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gray">
          <a:xfrm>
            <a:off x="1005706" y="873952"/>
            <a:ext cx="4332477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Key Cruise Customers</a:t>
            </a:r>
            <a:endParaRPr lang="en-US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7902297" y="1881511"/>
            <a:ext cx="3369296" cy="3156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476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MS Gloriola II Std Light" panose="02000000000000000000" pitchFamily="2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5800" indent="-2476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9048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MS Gloriola II Std Light" panose="02000000000000000000" pitchFamily="2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5pPr>
            <a:lvl6pPr marL="1162050" indent="-219075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3399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7pPr>
            <a:lvl8pPr marL="27971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8pPr>
            <a:lvl9pPr marL="32543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9pPr>
          </a:lstStyle>
          <a:p>
            <a:pPr marL="187257" lvl="1" indent="-187257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ThPA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SA cruise terminal serves a broad spectrum of cruise companies and vessels, ranging from small sailing vessels to large cruise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</a:rPr>
              <a:t>ships</a:t>
            </a:r>
          </a:p>
          <a:p>
            <a:pPr marL="187257" lvl="1" indent="-187257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The location of the Thessaloniki port provides further potential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</a:rPr>
              <a:t>to develop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the cruise and coastal activities due to its proximity to the city, airport and rail station</a:t>
            </a: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75845" y="2771029"/>
            <a:ext cx="931209" cy="830235"/>
          </a:xfrm>
          <a:prstGeom prst="rect">
            <a:avLst/>
          </a:prstGeom>
        </p:spPr>
      </p:pic>
      <p:pic>
        <p:nvPicPr>
          <p:cNvPr id="12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27326" y="5411569"/>
            <a:ext cx="1319668" cy="380767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522162" y="2878673"/>
            <a:ext cx="1101895" cy="614946"/>
          </a:xfrm>
          <a:prstGeom prst="rect">
            <a:avLst/>
          </a:prstGeom>
        </p:spPr>
      </p:pic>
      <p:pic>
        <p:nvPicPr>
          <p:cNvPr id="14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27326" y="2635398"/>
            <a:ext cx="925184" cy="1101497"/>
          </a:xfrm>
          <a:prstGeom prst="rect">
            <a:avLst/>
          </a:prstGeom>
        </p:spPr>
      </p:pic>
      <p:pic>
        <p:nvPicPr>
          <p:cNvPr id="15" name="Picture 2" descr="http://upload.wikimedia.org/wikipedia/en/thumb/4/4e/Msc_cruises_logo.svg/1280px-Msc_cruises_logo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84378" y="1838081"/>
            <a:ext cx="933263" cy="39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upload.wikimedia.org/wikipedia/commons/thumb/4/40/Mano_maritime_logo.svg/200px-Mano_maritime_logo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03484" y="4217520"/>
            <a:ext cx="1214673" cy="3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reklamazzi.com/m/200/1273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440553" y="4142508"/>
            <a:ext cx="1172204" cy="54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static2.traveltek.net/images/www.gocruise.co.uk/v4.0/img/cruise-line-logos/swan-helleni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44769" y="5244341"/>
            <a:ext cx="1067982" cy="7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cruise-international.com/wp-content/uploads/2010/09/SEA-CLOUD-small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27326" y="4090437"/>
            <a:ext cx="829066" cy="6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http://c3270052.r52.cf0.rackcdn.com/logos/voyages-to-antiquity-logo_s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798870" y="5396322"/>
            <a:ext cx="921149" cy="41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://www.prowsedge.com/images/cruise%20lines/hapag-Llyo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971745" y="5440713"/>
            <a:ext cx="1502374" cy="3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Σχετική εικόνα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26" y="1616757"/>
            <a:ext cx="842226" cy="84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travel.usnews.com/images/cruises/50/silversea-cruises_LOGO_50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341" y="1735613"/>
            <a:ext cx="1360162" cy="6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s://encrypted-tbn3.gstatic.com/images?q=tbn:ANd9GcQ7IVWnVZE7loh8G41qrcR4y0AohcknQV0Z3JyDG01nX-Fx7As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63" y="2803923"/>
            <a:ext cx="764447" cy="76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http://gooddealsoncruises.com/SiteContent/nx2/Sites/1858-846061/customcontent/logos/AZ_ClubCruises_no%20tag_eps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188" y="1891621"/>
            <a:ext cx="1289563" cy="29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8" descr="Regent Seven Seas Cruise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35" y="2976565"/>
            <a:ext cx="1029516" cy="4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0" descr="Oceania Cruise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07" y="4221196"/>
            <a:ext cx="1350379" cy="38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7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29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8950"/>
            <a:ext cx="9574763" cy="55343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100" dirty="0" smtClean="0">
                <a:latin typeface="+mn-lt"/>
              </a:rPr>
              <a:t>Agenda</a:t>
            </a:r>
            <a:endParaRPr lang="en-US" sz="4100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257399" y="2082009"/>
            <a:ext cx="9165319" cy="624742"/>
            <a:chOff x="240362" y="2286848"/>
            <a:chExt cx="9165319" cy="624742"/>
          </a:xfrm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Operations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Overview (Exploitation of Spaces )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257399" y="2845739"/>
            <a:ext cx="9165327" cy="624741"/>
            <a:chOff x="240362" y="2910180"/>
            <a:chExt cx="9165327" cy="624741"/>
          </a:xfrm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Financial Overview</a:t>
              </a: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257399" y="1318284"/>
            <a:ext cx="9170052" cy="624737"/>
            <a:chOff x="240362" y="1663516"/>
            <a:chExt cx="9170052" cy="624737"/>
          </a:xfrm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300" b="1" dirty="0">
                  <a:solidFill>
                    <a:prstClr val="black"/>
                  </a:solidFill>
                  <a:latin typeface="Arial" pitchFamily="34" charset="0"/>
                </a:rPr>
                <a:t>Overview of the Opportunity</a:t>
              </a: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257399" y="3609468"/>
            <a:ext cx="9165327" cy="624739"/>
            <a:chOff x="240362" y="3533512"/>
            <a:chExt cx="9165327" cy="624739"/>
          </a:xfrm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Business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Plan &amp; Master Plan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6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8950"/>
            <a:ext cx="9574763" cy="55343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100" dirty="0" smtClean="0">
                <a:latin typeface="+mn-lt"/>
              </a:rPr>
              <a:t>Agenda</a:t>
            </a:r>
            <a:endParaRPr lang="en-US" sz="4100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257399" y="2082009"/>
            <a:ext cx="9165319" cy="624742"/>
            <a:chOff x="240362" y="2286848"/>
            <a:chExt cx="9165319" cy="624742"/>
          </a:xfrm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Operations Overview</a:t>
              </a: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257399" y="2845739"/>
            <a:ext cx="9165327" cy="624741"/>
            <a:chOff x="240362" y="2910180"/>
            <a:chExt cx="9165327" cy="624741"/>
          </a:xfrm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Financial Overview</a:t>
              </a: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257399" y="1318284"/>
            <a:ext cx="9170052" cy="624737"/>
            <a:chOff x="240362" y="1663516"/>
            <a:chExt cx="9170052" cy="624737"/>
          </a:xfrm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300" b="1" dirty="0">
                  <a:solidFill>
                    <a:prstClr val="black"/>
                  </a:solidFill>
                  <a:latin typeface="Arial" pitchFamily="34" charset="0"/>
                </a:rPr>
                <a:t>Overview of the Opportunity</a:t>
              </a: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257399" y="3609468"/>
            <a:ext cx="9165327" cy="624739"/>
            <a:chOff x="240362" y="3533512"/>
            <a:chExt cx="9165327" cy="624739"/>
          </a:xfrm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Business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Plan &amp; Master Plan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6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30</a:t>
            </a:fld>
            <a:endParaRPr lang="el-G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42343" r="3600" b="33821"/>
          <a:stretch/>
        </p:blipFill>
        <p:spPr bwMode="auto">
          <a:xfrm>
            <a:off x="1022437" y="3669313"/>
            <a:ext cx="4919472" cy="2606041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5" t="29881" r="40128" b="45759"/>
          <a:stretch/>
        </p:blipFill>
        <p:spPr bwMode="auto">
          <a:xfrm>
            <a:off x="1022437" y="1198801"/>
            <a:ext cx="4937760" cy="2267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15"/>
          <p:cNvSpPr>
            <a:spLocks noChangeArrowheads="1"/>
          </p:cNvSpPr>
          <p:nvPr/>
        </p:nvSpPr>
        <p:spPr bwMode="gray">
          <a:xfrm>
            <a:off x="6368193" y="730256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Overview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6096401" y="1182965"/>
            <a:ext cx="4993966" cy="5140800"/>
          </a:xfrm>
          <a:prstGeom prst="rect">
            <a:avLst/>
          </a:prstGeom>
          <a:noFill/>
          <a:ln>
            <a:noFill/>
          </a:ln>
        </p:spPr>
        <p:txBody>
          <a:bodyPr vert="horz" lIns="145756" tIns="145756" rIns="97170" bIns="9717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/>
              <a:t>Ample storage space and warehouses leased to third parties</a:t>
            </a:r>
          </a:p>
          <a:p>
            <a:pPr lvl="1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/>
              <a:t>Indicative warehouses located within free zone are listed </a:t>
            </a:r>
            <a:r>
              <a:rPr lang="en-GB" sz="1400" dirty="0" smtClean="0"/>
              <a:t>below:</a:t>
            </a:r>
          </a:p>
          <a:p>
            <a:pPr lvl="2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 smtClean="0"/>
              <a:t>Warehouse </a:t>
            </a:r>
            <a:r>
              <a:rPr lang="en-GB" sz="1400" dirty="0"/>
              <a:t>22: 4,021 m</a:t>
            </a:r>
            <a:r>
              <a:rPr lang="en-GB" sz="1400" baseline="30000" dirty="0"/>
              <a:t>2</a:t>
            </a:r>
            <a:r>
              <a:rPr lang="en-GB" sz="1400" dirty="0"/>
              <a:t>; general </a:t>
            </a:r>
            <a:r>
              <a:rPr lang="en-GB" sz="1400" dirty="0" smtClean="0"/>
              <a:t>cargo</a:t>
            </a:r>
          </a:p>
          <a:p>
            <a:pPr lvl="2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 smtClean="0"/>
              <a:t>Warehouse </a:t>
            </a:r>
            <a:r>
              <a:rPr lang="en-GB" sz="1400" dirty="0"/>
              <a:t>24: 4,907 m</a:t>
            </a:r>
            <a:r>
              <a:rPr lang="en-GB" sz="1400" baseline="30000" dirty="0"/>
              <a:t>2</a:t>
            </a:r>
            <a:r>
              <a:rPr lang="en-GB" sz="1400" dirty="0"/>
              <a:t>; general </a:t>
            </a:r>
            <a:r>
              <a:rPr lang="en-GB" sz="1400" dirty="0" smtClean="0"/>
              <a:t>cargo</a:t>
            </a:r>
          </a:p>
          <a:p>
            <a:pPr lvl="2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 smtClean="0"/>
              <a:t>Warehouse </a:t>
            </a:r>
            <a:r>
              <a:rPr lang="en-GB" sz="1400" dirty="0"/>
              <a:t>25: 4,210 m</a:t>
            </a:r>
            <a:r>
              <a:rPr lang="en-GB" sz="1400" baseline="30000" dirty="0"/>
              <a:t>2</a:t>
            </a:r>
            <a:r>
              <a:rPr lang="en-GB" sz="1400" dirty="0"/>
              <a:t>; fruit and </a:t>
            </a:r>
            <a:r>
              <a:rPr lang="en-GB" sz="1400" dirty="0" smtClean="0"/>
              <a:t>vegetables</a:t>
            </a:r>
          </a:p>
          <a:p>
            <a:pPr lvl="2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 smtClean="0"/>
              <a:t>Warehouse </a:t>
            </a:r>
            <a:r>
              <a:rPr lang="en-GB" sz="1400" dirty="0"/>
              <a:t>26: 3,212 m</a:t>
            </a:r>
            <a:r>
              <a:rPr lang="en-GB" sz="1400" baseline="30000" dirty="0"/>
              <a:t>2</a:t>
            </a:r>
            <a:r>
              <a:rPr lang="en-GB" sz="1400" dirty="0"/>
              <a:t>; general cargo</a:t>
            </a:r>
          </a:p>
          <a:p>
            <a:pPr lvl="1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/>
              <a:t>Area 19: Sheltered area for outdoor storage, used for general cargo ~ 9,000 m2</a:t>
            </a:r>
          </a:p>
          <a:p>
            <a:pPr lvl="1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/>
              <a:t>2 parking lots in the area of Pier 1/2 </a:t>
            </a:r>
            <a:endParaRPr lang="en-GB" sz="1400" dirty="0" smtClean="0"/>
          </a:p>
          <a:p>
            <a:pPr lvl="2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 smtClean="0"/>
              <a:t>245 </a:t>
            </a:r>
            <a:r>
              <a:rPr lang="en-GB" sz="1400" dirty="0"/>
              <a:t>lots in Pier </a:t>
            </a:r>
            <a:r>
              <a:rPr lang="en-GB" sz="1400" dirty="0" smtClean="0"/>
              <a:t>1</a:t>
            </a:r>
          </a:p>
          <a:p>
            <a:pPr lvl="2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 smtClean="0"/>
              <a:t>350 </a:t>
            </a:r>
            <a:r>
              <a:rPr lang="en-GB" sz="1400" dirty="0"/>
              <a:t>lots in Pier 2</a:t>
            </a:r>
          </a:p>
          <a:p>
            <a:pPr lvl="1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tabLst>
                <a:tab pos="242926" algn="l"/>
              </a:tabLst>
            </a:pPr>
            <a:r>
              <a:rPr lang="en-GB" sz="1400" dirty="0"/>
              <a:t>Pier 1 contains renovated warehouses for multipurpose use (restaurants, conference halls, festivals, etc.)</a:t>
            </a:r>
          </a:p>
          <a:p>
            <a:pPr marL="384631" lvl="2" indent="-192315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buClr>
                <a:srgbClr val="FFC000"/>
              </a:buClr>
              <a:buFont typeface="Arial" panose="020B0604020202020204" pitchFamily="34" charset="0"/>
              <a:buChar char="-"/>
            </a:pPr>
            <a:endParaRPr lang="en-GB" sz="1400" dirty="0"/>
          </a:p>
          <a:p>
            <a:pPr marL="384631" lvl="2" indent="-192315">
              <a:lnSpc>
                <a:spcPts val="1594"/>
              </a:lnSpc>
              <a:spcBef>
                <a:spcPts val="957"/>
              </a:spcBef>
              <a:spcAft>
                <a:spcPts val="300"/>
              </a:spcAft>
              <a:buClr>
                <a:srgbClr val="FFC000"/>
              </a:buClr>
              <a:buFont typeface="Arial" panose="020B0604020202020204" pitchFamily="34" charset="0"/>
              <a:buChar char="-"/>
            </a:pPr>
            <a:endParaRPr lang="en-GB" sz="1400" dirty="0"/>
          </a:p>
        </p:txBody>
      </p:sp>
      <p:sp>
        <p:nvSpPr>
          <p:cNvPr id="12" name="Oval 79"/>
          <p:cNvSpPr/>
          <p:nvPr/>
        </p:nvSpPr>
        <p:spPr bwMode="gray">
          <a:xfrm>
            <a:off x="2268663" y="1635052"/>
            <a:ext cx="701204" cy="980415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" name="Oval 80"/>
          <p:cNvSpPr/>
          <p:nvPr/>
        </p:nvSpPr>
        <p:spPr bwMode="gray">
          <a:xfrm>
            <a:off x="5450012" y="2624393"/>
            <a:ext cx="511179" cy="357439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5426467" y="2717746"/>
            <a:ext cx="547814" cy="21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dirty="0">
                <a:solidFill>
                  <a:prstClr val="white"/>
                </a:solidFill>
                <a:latin typeface="Arial" pitchFamily="34" charset="0"/>
              </a:rPr>
              <a:t>WH-22</a:t>
            </a:r>
          </a:p>
        </p:txBody>
      </p:sp>
      <p:sp>
        <p:nvSpPr>
          <p:cNvPr id="15" name="Oval 82"/>
          <p:cNvSpPr/>
          <p:nvPr/>
        </p:nvSpPr>
        <p:spPr bwMode="gray">
          <a:xfrm>
            <a:off x="4486254" y="2159890"/>
            <a:ext cx="673122" cy="456781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 bwMode="gray">
          <a:xfrm>
            <a:off x="4521518" y="2274325"/>
            <a:ext cx="602595" cy="21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dirty="0">
                <a:solidFill>
                  <a:prstClr val="white"/>
                </a:solidFill>
                <a:latin typeface="Arial" pitchFamily="34" charset="0"/>
              </a:rPr>
              <a:t>WH-26</a:t>
            </a:r>
          </a:p>
        </p:txBody>
      </p:sp>
      <p:sp>
        <p:nvSpPr>
          <p:cNvPr id="17" name="TextBox 16"/>
          <p:cNvSpPr txBox="1"/>
          <p:nvPr/>
        </p:nvSpPr>
        <p:spPr bwMode="gray">
          <a:xfrm>
            <a:off x="2326446" y="1709679"/>
            <a:ext cx="547814" cy="21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dirty="0">
                <a:solidFill>
                  <a:prstClr val="white"/>
                </a:solidFill>
                <a:latin typeface="Arial" pitchFamily="34" charset="0"/>
              </a:rPr>
              <a:t>WH-27</a:t>
            </a:r>
          </a:p>
        </p:txBody>
      </p:sp>
      <p:sp>
        <p:nvSpPr>
          <p:cNvPr id="18" name="TextBox 17"/>
          <p:cNvSpPr txBox="1"/>
          <p:nvPr/>
        </p:nvSpPr>
        <p:spPr bwMode="gray">
          <a:xfrm>
            <a:off x="2264142" y="2765466"/>
            <a:ext cx="266163" cy="16087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Q-23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gray">
          <a:xfrm>
            <a:off x="2966071" y="3140093"/>
            <a:ext cx="266163" cy="16087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Q-22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 bwMode="gray">
          <a:xfrm>
            <a:off x="3969017" y="2950966"/>
            <a:ext cx="266163" cy="16087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Q-19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gray">
          <a:xfrm>
            <a:off x="4471069" y="3213042"/>
            <a:ext cx="266163" cy="16087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Q-18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 bwMode="gray">
          <a:xfrm>
            <a:off x="5610757" y="3133889"/>
            <a:ext cx="266163" cy="16087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Q-15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gray">
          <a:xfrm>
            <a:off x="2257481" y="2291863"/>
            <a:ext cx="657394" cy="23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pitchFamily="34" charset="0"/>
              </a:rPr>
              <a:t>WH-25</a:t>
            </a:r>
          </a:p>
        </p:txBody>
      </p:sp>
      <p:sp>
        <p:nvSpPr>
          <p:cNvPr id="24" name="Oval 41"/>
          <p:cNvSpPr/>
          <p:nvPr/>
        </p:nvSpPr>
        <p:spPr bwMode="gray">
          <a:xfrm>
            <a:off x="4605193" y="1869163"/>
            <a:ext cx="673122" cy="456781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 bwMode="gray">
          <a:xfrm>
            <a:off x="4667847" y="1950771"/>
            <a:ext cx="547814" cy="216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dirty="0" smtClean="0">
                <a:latin typeface="Arial" pitchFamily="34" charset="0"/>
              </a:rPr>
              <a:t>WH-24</a:t>
            </a:r>
            <a:endParaRPr lang="en-GB" dirty="0">
              <a:latin typeface="Arial" pitchFamily="34" charset="0"/>
            </a:endParaRPr>
          </a:p>
        </p:txBody>
      </p:sp>
      <p:sp>
        <p:nvSpPr>
          <p:cNvPr id="26" name="Oval 93"/>
          <p:cNvSpPr/>
          <p:nvPr/>
        </p:nvSpPr>
        <p:spPr bwMode="gray">
          <a:xfrm>
            <a:off x="1062036" y="2398325"/>
            <a:ext cx="647014" cy="895152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 bwMode="gray">
          <a:xfrm>
            <a:off x="1058418" y="2706996"/>
            <a:ext cx="657394" cy="23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 smtClean="0">
                <a:solidFill>
                  <a:prstClr val="white"/>
                </a:solidFill>
                <a:latin typeface="Arial" pitchFamily="34" charset="0"/>
              </a:rPr>
              <a:t>A-19</a:t>
            </a:r>
            <a:endParaRPr lang="en-GB" sz="9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28" name="Oval 97"/>
          <p:cNvSpPr/>
          <p:nvPr/>
        </p:nvSpPr>
        <p:spPr bwMode="gray">
          <a:xfrm rot="1495982">
            <a:off x="2722005" y="3931348"/>
            <a:ext cx="1154953" cy="454432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29" name="Oval 98"/>
          <p:cNvSpPr/>
          <p:nvPr/>
        </p:nvSpPr>
        <p:spPr bwMode="gray">
          <a:xfrm rot="1255525">
            <a:off x="3583543" y="4800835"/>
            <a:ext cx="1154953" cy="454432"/>
          </a:xfrm>
          <a:prstGeom prst="ellipse">
            <a:avLst/>
          </a:prstGeom>
          <a:solidFill>
            <a:srgbClr val="FF0000">
              <a:alpha val="40000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30" name="TextBox 29"/>
          <p:cNvSpPr txBox="1"/>
          <p:nvPr/>
        </p:nvSpPr>
        <p:spPr bwMode="gray">
          <a:xfrm>
            <a:off x="3024443" y="4077877"/>
            <a:ext cx="529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 smtClean="0">
                <a:solidFill>
                  <a:prstClr val="white"/>
                </a:solidFill>
                <a:latin typeface="Arial" pitchFamily="34" charset="0"/>
              </a:rPr>
              <a:t>P-2</a:t>
            </a:r>
            <a:endParaRPr lang="en-GB" sz="9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 bwMode="gray">
          <a:xfrm>
            <a:off x="3884423" y="4940508"/>
            <a:ext cx="5293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 smtClean="0">
                <a:solidFill>
                  <a:prstClr val="white"/>
                </a:solidFill>
                <a:latin typeface="Arial" pitchFamily="34" charset="0"/>
              </a:rPr>
              <a:t>P-1</a:t>
            </a:r>
            <a:endParaRPr lang="en-GB" sz="900" b="1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gray">
          <a:xfrm>
            <a:off x="1373994" y="4846984"/>
            <a:ext cx="266163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Q-10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gray">
          <a:xfrm>
            <a:off x="2545534" y="5257647"/>
            <a:ext cx="208454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Q-9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 bwMode="gray">
          <a:xfrm>
            <a:off x="2899944" y="4892458"/>
            <a:ext cx="208454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Q-8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 bwMode="gray">
          <a:xfrm>
            <a:off x="3173897" y="5038924"/>
            <a:ext cx="208454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Q-7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 bwMode="gray">
          <a:xfrm>
            <a:off x="3509423" y="5227159"/>
            <a:ext cx="208454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Q-6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 bwMode="gray">
          <a:xfrm>
            <a:off x="3850931" y="5423847"/>
            <a:ext cx="208454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Q-5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 bwMode="gray">
          <a:xfrm>
            <a:off x="4198627" y="5635654"/>
            <a:ext cx="208454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Q-4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gray">
          <a:xfrm>
            <a:off x="3978497" y="6528869"/>
            <a:ext cx="208454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Q-3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gray">
          <a:xfrm>
            <a:off x="4844172" y="6509819"/>
            <a:ext cx="208454" cy="160044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18288" tIns="18288" rIns="18288" bIns="18288" rtlCol="0">
            <a:spAutoFit/>
          </a:bodyPr>
          <a:lstStyle>
            <a:defPPr>
              <a:defRPr lang="en-US"/>
            </a:defPPr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Q-1</a:t>
            </a:r>
            <a:endParaRPr lang="en-GB" dirty="0">
              <a:solidFill>
                <a:prstClr val="black"/>
              </a:solidFill>
              <a:latin typeface="Arial" pitchFamily="34" charset="0"/>
            </a:endParaRPr>
          </a:p>
        </p:txBody>
      </p:sp>
      <p:grpSp>
        <p:nvGrpSpPr>
          <p:cNvPr id="41" name="Group 110"/>
          <p:cNvGrpSpPr/>
          <p:nvPr/>
        </p:nvGrpSpPr>
        <p:grpSpPr bwMode="gray">
          <a:xfrm>
            <a:off x="4489632" y="3747050"/>
            <a:ext cx="1376077" cy="1329678"/>
            <a:chOff x="3728254" y="4929156"/>
            <a:chExt cx="1355227" cy="1173246"/>
          </a:xfrm>
        </p:grpSpPr>
        <p:cxnSp>
          <p:nvCxnSpPr>
            <p:cNvPr id="42" name="Straight Connector 114"/>
            <p:cNvCxnSpPr/>
            <p:nvPr/>
          </p:nvCxnSpPr>
          <p:spPr bwMode="gray">
            <a:xfrm>
              <a:off x="3926162" y="5740789"/>
              <a:ext cx="214328" cy="0"/>
            </a:xfrm>
            <a:prstGeom prst="line">
              <a:avLst/>
            </a:prstGeom>
            <a:noFill/>
            <a:ln w="381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TextBox 42"/>
            <p:cNvSpPr txBox="1"/>
            <p:nvPr/>
          </p:nvSpPr>
          <p:spPr bwMode="gray">
            <a:xfrm>
              <a:off x="3728254" y="4929156"/>
              <a:ext cx="1355227" cy="11732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18288" tIns="18288" rIns="18288" bIns="18288" rtlCol="0">
              <a:noAutofit/>
            </a:bodyPr>
            <a:lstStyle/>
            <a:p>
              <a:pPr marL="38256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b="1" dirty="0">
                  <a:solidFill>
                    <a:prstClr val="black"/>
                  </a:solidFill>
                  <a:latin typeface="Arial" pitchFamily="34" charset="0"/>
                </a:rPr>
                <a:t>Legend</a:t>
              </a:r>
            </a:p>
            <a:p>
              <a:pPr marL="38256" defTabSz="475730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dirty="0">
                  <a:solidFill>
                    <a:prstClr val="black"/>
                  </a:solidFill>
                  <a:latin typeface="Arial" pitchFamily="34" charset="0"/>
                </a:rPr>
                <a:t>   Q 	Quay</a:t>
              </a:r>
            </a:p>
            <a:p>
              <a:pPr marL="38256" defTabSz="475730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dirty="0">
                  <a:solidFill>
                    <a:prstClr val="black"/>
                  </a:solidFill>
                  <a:latin typeface="Arial" pitchFamily="34" charset="0"/>
                </a:rPr>
                <a:t>   A 	Outdoor Area</a:t>
              </a:r>
            </a:p>
            <a:p>
              <a:pPr marL="38256" defTabSz="475730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dirty="0">
                  <a:solidFill>
                    <a:prstClr val="black"/>
                  </a:solidFill>
                  <a:latin typeface="Arial" pitchFamily="34" charset="0"/>
                </a:rPr>
                <a:t>   P 	Parking </a:t>
              </a:r>
              <a:r>
                <a:rPr lang="en-US" sz="900" dirty="0" smtClean="0">
                  <a:solidFill>
                    <a:prstClr val="black"/>
                  </a:solidFill>
                  <a:latin typeface="Arial" pitchFamily="34" charset="0"/>
                </a:rPr>
                <a:t>Space</a:t>
              </a:r>
            </a:p>
            <a:p>
              <a:pPr marL="38256" defTabSz="475730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dirty="0" smtClean="0">
                  <a:solidFill>
                    <a:prstClr val="black"/>
                  </a:solidFill>
                  <a:latin typeface="Arial" pitchFamily="34" charset="0"/>
                </a:rPr>
                <a:t> WH	Warehouse</a:t>
              </a:r>
            </a:p>
            <a:p>
              <a:pPr marL="38256" defTabSz="475730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dirty="0" smtClean="0">
                  <a:solidFill>
                    <a:prstClr val="black"/>
                  </a:solidFill>
                  <a:latin typeface="Arial" pitchFamily="34" charset="0"/>
                </a:rPr>
                <a:t>	Non - operating 	Rail tracks</a:t>
              </a:r>
            </a:p>
            <a:p>
              <a:pPr marL="38256" defTabSz="475730"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US" sz="900" dirty="0">
                  <a:solidFill>
                    <a:prstClr val="black"/>
                  </a:solidFill>
                  <a:latin typeface="Arial" pitchFamily="34" charset="0"/>
                </a:rPr>
                <a:t>	</a:t>
              </a:r>
              <a:r>
                <a:rPr lang="en-US" sz="900" dirty="0" smtClean="0">
                  <a:solidFill>
                    <a:prstClr val="black"/>
                  </a:solidFill>
                  <a:latin typeface="Arial" pitchFamily="34" charset="0"/>
                </a:rPr>
                <a:t>Pier</a:t>
              </a:r>
              <a:endParaRPr lang="en-US" sz="900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cxnSp>
        <p:nvCxnSpPr>
          <p:cNvPr id="44" name="Straight Connector 111"/>
          <p:cNvCxnSpPr/>
          <p:nvPr/>
        </p:nvCxnSpPr>
        <p:spPr bwMode="gray">
          <a:xfrm>
            <a:off x="4567760" y="4732538"/>
            <a:ext cx="219759" cy="0"/>
          </a:xfrm>
          <a:prstGeom prst="line">
            <a:avLst/>
          </a:prstGeom>
          <a:noFill/>
          <a:ln w="381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Oval 112"/>
          <p:cNvSpPr>
            <a:spLocks noChangeAspect="1"/>
          </p:cNvSpPr>
          <p:nvPr/>
        </p:nvSpPr>
        <p:spPr>
          <a:xfrm>
            <a:off x="2229249" y="5676548"/>
            <a:ext cx="210189" cy="21031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wrap="none" lIns="0" tIns="0" rIns="0" bIns="0" anchor="ctr"/>
          <a:lstStyle/>
          <a:p>
            <a:pPr algn="ctr">
              <a:spcAft>
                <a:spcPts val="0"/>
              </a:spcAft>
            </a:pPr>
            <a:r>
              <a:rPr lang="en-US" sz="1000" dirty="0" smtClean="0">
                <a:solidFill>
                  <a:srgbClr val="FFFFFF"/>
                </a:solidFill>
                <a:effectLst/>
                <a:latin typeface="Calibri"/>
                <a:ea typeface="Times New Roman"/>
                <a:cs typeface="Times New Roman"/>
              </a:rPr>
              <a:t>2</a:t>
            </a:r>
            <a:endParaRPr lang="en-GB" sz="1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6" name="Oval 113"/>
          <p:cNvSpPr>
            <a:spLocks noChangeAspect="1"/>
          </p:cNvSpPr>
          <p:nvPr/>
        </p:nvSpPr>
        <p:spPr>
          <a:xfrm>
            <a:off x="4620033" y="4879082"/>
            <a:ext cx="152354" cy="152442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wrap="none" lIns="0" tIns="0" rIns="0" bIns="0" anchor="ctr"/>
          <a:lstStyle/>
          <a:p>
            <a:pPr algn="ctr">
              <a:spcAft>
                <a:spcPts val="0"/>
              </a:spcAft>
            </a:pPr>
            <a:endParaRPr lang="en-GB" sz="1000" b="1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 bwMode="gray">
          <a:xfrm>
            <a:off x="972145" y="107281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Exploitation of Spaces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54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31</a:t>
            </a:fld>
            <a:endParaRPr lang="el-GR"/>
          </a:p>
        </p:txBody>
      </p:sp>
      <p:sp>
        <p:nvSpPr>
          <p:cNvPr id="34" name="Rectangle 15"/>
          <p:cNvSpPr/>
          <p:nvPr/>
        </p:nvSpPr>
        <p:spPr bwMode="gray">
          <a:xfrm>
            <a:off x="6049336" y="1389836"/>
            <a:ext cx="5289224" cy="298979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383"/>
              </a:lnSpc>
              <a:spcBef>
                <a:spcPts val="319"/>
              </a:spcBef>
              <a:spcAft>
                <a:spcPts val="0"/>
              </a:spcAft>
              <a:buClr>
                <a:srgbClr val="FFC000"/>
              </a:buClr>
              <a:buSzPct val="85000"/>
            </a:pPr>
            <a:r>
              <a:rPr lang="en-GB" sz="1200" b="1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Event Halls</a:t>
            </a:r>
          </a:p>
          <a:p>
            <a:pPr marL="187257" lvl="1" indent="-187257">
              <a:lnSpc>
                <a:spcPts val="1383"/>
              </a:lnSpc>
              <a:spcBef>
                <a:spcPts val="319"/>
              </a:spcBef>
              <a:spcAft>
                <a:spcPts val="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 series of warehouses on Pier 1 have been renovated for multipurpose uses (i.e. conferences, seminars, exhibitions, film projections and reception halls)</a:t>
            </a:r>
          </a:p>
          <a:p>
            <a:pPr marL="187257" lvl="1" indent="-187257">
              <a:lnSpc>
                <a:spcPts val="1383"/>
              </a:lnSpc>
              <a:spcBef>
                <a:spcPts val="319"/>
              </a:spcBef>
              <a:spcAft>
                <a:spcPts val="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Warehouses on Pier 1/2 have been leased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(8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years leasing period) and are currently exploited as cinemas, restaurant/cafeteria and a gym</a:t>
            </a:r>
          </a:p>
          <a:p>
            <a:pPr marL="0" lvl="1">
              <a:lnSpc>
                <a:spcPts val="1383"/>
              </a:lnSpc>
              <a:spcBef>
                <a:spcPts val="319"/>
              </a:spcBef>
              <a:spcAft>
                <a:spcPts val="0"/>
              </a:spcAft>
              <a:buClr>
                <a:srgbClr val="FFC000"/>
              </a:buClr>
              <a:buSzPct val="85000"/>
            </a:pPr>
            <a:endParaRPr lang="en-GB" sz="1200" b="1" kern="0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0" lvl="1">
              <a:lnSpc>
                <a:spcPts val="1383"/>
              </a:lnSpc>
              <a:spcBef>
                <a:spcPts val="319"/>
              </a:spcBef>
              <a:spcAft>
                <a:spcPts val="0"/>
              </a:spcAft>
              <a:buClr>
                <a:srgbClr val="FFC000"/>
              </a:buClr>
              <a:buSzPct val="85000"/>
            </a:pPr>
            <a:r>
              <a:rPr lang="en-GB" sz="1200" b="1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Parking </a:t>
            </a:r>
            <a:r>
              <a:rPr lang="en-GB" sz="1200" b="1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Lots</a:t>
            </a:r>
          </a:p>
          <a:p>
            <a:pPr marL="187257" lvl="1" indent="-187257">
              <a:lnSpc>
                <a:spcPts val="1383"/>
              </a:lnSpc>
              <a:spcBef>
                <a:spcPts val="319"/>
              </a:spcBef>
              <a:spcAft>
                <a:spcPts val="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ThPA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SA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has created and is successfully operating two outdoor parking lots with a total capacity of 595 vehicle parking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spaces</a:t>
            </a:r>
            <a:endParaRPr lang="en-GB" sz="1200" kern="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 bwMode="gray">
          <a:xfrm>
            <a:off x="888142" y="15846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Exploitation of Spaces (Cont’d)</a:t>
            </a:r>
            <a:endParaRPr lang="en-US" dirty="0"/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gray">
          <a:xfrm>
            <a:off x="6049336" y="790202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Sites Overview</a:t>
            </a:r>
            <a:endParaRPr lang="en-US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gray">
          <a:xfrm>
            <a:off x="6049336" y="4106448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Revenues</a:t>
            </a:r>
          </a:p>
        </p:txBody>
      </p:sp>
      <p:graphicFrame>
        <p:nvGraphicFramePr>
          <p:cNvPr id="38" name="Chart 16"/>
          <p:cNvGraphicFramePr/>
          <p:nvPr>
            <p:extLst>
              <p:ext uri="{D42A27DB-BD31-4B8C-83A1-F6EECF244321}">
                <p14:modId xmlns:p14="http://schemas.microsoft.com/office/powerpoint/2010/main" val="2747503452"/>
              </p:ext>
            </p:extLst>
          </p:nvPr>
        </p:nvGraphicFramePr>
        <p:xfrm>
          <a:off x="6046159" y="4438838"/>
          <a:ext cx="4196674" cy="1526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9" name="Rectangle 12"/>
          <p:cNvSpPr/>
          <p:nvPr/>
        </p:nvSpPr>
        <p:spPr bwMode="gray">
          <a:xfrm>
            <a:off x="6049333" y="4503495"/>
            <a:ext cx="537678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prstClr val="black"/>
                </a:solidFill>
                <a:latin typeface="Arial" pitchFamily="34" charset="0"/>
              </a:rPr>
              <a:t>€ </a:t>
            </a:r>
            <a:r>
              <a:rPr lang="en-GB" sz="1000" dirty="0" smtClean="0">
                <a:solidFill>
                  <a:prstClr val="black"/>
                </a:solidFill>
                <a:latin typeface="Arial" pitchFamily="34" charset="0"/>
              </a:rPr>
              <a:t>‘000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628890" y="4840379"/>
            <a:ext cx="1778288" cy="159189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Screen Clippi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144946" y="4836335"/>
            <a:ext cx="2058105" cy="159593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2" name="Picture 2" descr="http://www.thpa.gr/images/stories/Port/cul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444074" y="3878088"/>
            <a:ext cx="1996588" cy="16124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85549" y="1360441"/>
            <a:ext cx="2933013" cy="235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 bwMode="gray">
          <a:xfrm>
            <a:off x="1374557" y="3302674"/>
            <a:ext cx="422366" cy="208525"/>
          </a:xfrm>
          <a:prstGeom prst="rect">
            <a:avLst/>
          </a:prstGeom>
          <a:solidFill>
            <a:srgbClr val="C00000"/>
          </a:solidFill>
          <a:ln w="19050">
            <a:noFill/>
          </a:ln>
        </p:spPr>
        <p:txBody>
          <a:bodyPr wrap="none" lIns="19434" tIns="19434" rIns="19434" bIns="19434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>
                <a:solidFill>
                  <a:prstClr val="white"/>
                </a:solidFill>
                <a:latin typeface="Arial" pitchFamily="34" charset="0"/>
              </a:rPr>
              <a:t>Pier </a:t>
            </a: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1</a:t>
            </a:r>
            <a:endParaRPr lang="en-GB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 bwMode="gray">
          <a:xfrm>
            <a:off x="3374010" y="2621191"/>
            <a:ext cx="221428" cy="208525"/>
          </a:xfrm>
          <a:prstGeom prst="rect">
            <a:avLst/>
          </a:prstGeom>
          <a:solidFill>
            <a:srgbClr val="C00000">
              <a:alpha val="54000"/>
            </a:srgbClr>
          </a:solidFill>
          <a:ln w="19050">
            <a:noFill/>
          </a:ln>
        </p:spPr>
        <p:txBody>
          <a:bodyPr wrap="square" lIns="19434" tIns="19434" rIns="19434" bIns="19434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B1</a:t>
            </a:r>
            <a:endParaRPr lang="en-GB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 bwMode="gray">
          <a:xfrm>
            <a:off x="3092329" y="2854894"/>
            <a:ext cx="221428" cy="208525"/>
          </a:xfrm>
          <a:prstGeom prst="rect">
            <a:avLst/>
          </a:prstGeom>
          <a:solidFill>
            <a:srgbClr val="C00000">
              <a:alpha val="54000"/>
            </a:srgbClr>
          </a:solidFill>
          <a:ln w="19050">
            <a:noFill/>
          </a:ln>
        </p:spPr>
        <p:txBody>
          <a:bodyPr wrap="square" lIns="19434" tIns="19434" rIns="19434" bIns="19434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B2</a:t>
            </a:r>
            <a:endParaRPr lang="en-GB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 bwMode="gray">
          <a:xfrm>
            <a:off x="2791934" y="3185819"/>
            <a:ext cx="217687" cy="208525"/>
          </a:xfrm>
          <a:prstGeom prst="rect">
            <a:avLst/>
          </a:prstGeom>
          <a:solidFill>
            <a:srgbClr val="C00000">
              <a:alpha val="54000"/>
            </a:srgbClr>
          </a:solidFill>
          <a:ln w="19050">
            <a:noFill/>
          </a:ln>
        </p:spPr>
        <p:txBody>
          <a:bodyPr wrap="square" lIns="19434" tIns="19434" rIns="19434" bIns="19434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C</a:t>
            </a:r>
            <a:endParaRPr lang="en-GB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 bwMode="gray">
          <a:xfrm>
            <a:off x="1806212" y="1955189"/>
            <a:ext cx="217687" cy="208525"/>
          </a:xfrm>
          <a:prstGeom prst="rect">
            <a:avLst/>
          </a:prstGeom>
          <a:solidFill>
            <a:srgbClr val="C00000">
              <a:alpha val="54000"/>
            </a:srgbClr>
          </a:solidFill>
          <a:ln w="19050">
            <a:noFill/>
          </a:ln>
        </p:spPr>
        <p:txBody>
          <a:bodyPr wrap="square" lIns="19434" tIns="19434" rIns="19434" bIns="19434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D</a:t>
            </a:r>
            <a:endParaRPr lang="en-GB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 bwMode="gray">
          <a:xfrm>
            <a:off x="2226395" y="1496019"/>
            <a:ext cx="217687" cy="208525"/>
          </a:xfrm>
          <a:prstGeom prst="rect">
            <a:avLst/>
          </a:prstGeom>
          <a:solidFill>
            <a:srgbClr val="C00000">
              <a:alpha val="54000"/>
            </a:srgbClr>
          </a:solidFill>
          <a:ln w="19050">
            <a:noFill/>
          </a:ln>
        </p:spPr>
        <p:txBody>
          <a:bodyPr wrap="square" lIns="19434" tIns="19434" rIns="19434" bIns="19434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dirty="0" smtClean="0">
                <a:solidFill>
                  <a:prstClr val="white"/>
                </a:solidFill>
                <a:latin typeface="Arial" pitchFamily="34" charset="0"/>
              </a:rPr>
              <a:t>1</a:t>
            </a:r>
            <a:endParaRPr lang="en-GB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 bwMode="gray">
          <a:xfrm>
            <a:off x="2559985" y="1729723"/>
            <a:ext cx="217687" cy="208525"/>
          </a:xfrm>
          <a:prstGeom prst="rect">
            <a:avLst/>
          </a:prstGeom>
          <a:solidFill>
            <a:srgbClr val="C00000">
              <a:alpha val="54000"/>
            </a:srgbClr>
          </a:solidFill>
          <a:ln w="19050">
            <a:noFill/>
          </a:ln>
        </p:spPr>
        <p:txBody>
          <a:bodyPr wrap="square" lIns="19434" tIns="19434" rIns="19434" bIns="19434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dirty="0" smtClean="0">
                <a:solidFill>
                  <a:prstClr val="white"/>
                </a:solidFill>
                <a:latin typeface="Arial" pitchFamily="34" charset="0"/>
              </a:rPr>
              <a:t>A</a:t>
            </a:r>
            <a:endParaRPr lang="en-GB" dirty="0">
              <a:solidFill>
                <a:prstClr val="white"/>
              </a:solidFill>
              <a:latin typeface="Arial" pitchFamily="34" charset="0"/>
            </a:endParaRPr>
          </a:p>
        </p:txBody>
      </p:sp>
      <p:sp>
        <p:nvSpPr>
          <p:cNvPr id="51" name="Rectangle 35"/>
          <p:cNvSpPr/>
          <p:nvPr/>
        </p:nvSpPr>
        <p:spPr bwMode="gray">
          <a:xfrm>
            <a:off x="4353618" y="1349646"/>
            <a:ext cx="1305996" cy="23519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CFCDB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1">
              <a:lnSpc>
                <a:spcPts val="1064"/>
              </a:lnSpc>
              <a:spcBef>
                <a:spcPts val="425"/>
              </a:spcBef>
              <a:spcAft>
                <a:spcPts val="425"/>
              </a:spcAft>
              <a:buClr>
                <a:srgbClr val="FFC000"/>
              </a:buClr>
              <a:buSzPct val="85000"/>
            </a:pPr>
            <a:endParaRPr lang="en-GB" sz="700" b="1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92315" lvl="2">
              <a:lnSpc>
                <a:spcPts val="745"/>
              </a:lnSpc>
              <a:spcBef>
                <a:spcPts val="425"/>
              </a:spcBef>
              <a:spcAft>
                <a:spcPts val="425"/>
              </a:spcAft>
              <a:buClr>
                <a:srgbClr val="FFC000"/>
              </a:buClr>
              <a:buSzPct val="85000"/>
            </a:pPr>
            <a:r>
              <a:rPr lang="en-GB" sz="7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2 amphitheatres (245 seats, each)</a:t>
            </a:r>
          </a:p>
          <a:p>
            <a:pPr marL="192315" lvl="2">
              <a:lnSpc>
                <a:spcPts val="745"/>
              </a:lnSpc>
              <a:spcBef>
                <a:spcPts val="425"/>
              </a:spcBef>
              <a:spcAft>
                <a:spcPts val="425"/>
              </a:spcAft>
              <a:buClr>
                <a:srgbClr val="FFC000"/>
              </a:buClr>
              <a:buSzPct val="85000"/>
            </a:pPr>
            <a:r>
              <a:rPr lang="en-GB" sz="7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Cinema museum and photography museum</a:t>
            </a:r>
          </a:p>
          <a:p>
            <a:pPr marL="192315" lvl="2">
              <a:lnSpc>
                <a:spcPts val="745"/>
              </a:lnSpc>
              <a:spcBef>
                <a:spcPts val="425"/>
              </a:spcBef>
              <a:spcAft>
                <a:spcPts val="425"/>
              </a:spcAft>
              <a:buClr>
                <a:srgbClr val="FFC000"/>
              </a:buClr>
              <a:buSzPct val="85000"/>
            </a:pPr>
            <a:r>
              <a:rPr lang="en-GB" sz="7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2 museums of contemporary art</a:t>
            </a:r>
          </a:p>
          <a:p>
            <a:pPr marL="192315" lvl="2">
              <a:lnSpc>
                <a:spcPts val="745"/>
              </a:lnSpc>
              <a:spcBef>
                <a:spcPts val="425"/>
              </a:spcBef>
              <a:spcAft>
                <a:spcPts val="425"/>
              </a:spcAft>
              <a:buClr>
                <a:srgbClr val="FFC000"/>
              </a:buClr>
              <a:buSzPct val="85000"/>
            </a:pPr>
            <a:r>
              <a:rPr lang="en-GB" sz="7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Kitchen-bar</a:t>
            </a:r>
          </a:p>
          <a:p>
            <a:pPr marL="192315" lvl="2">
              <a:lnSpc>
                <a:spcPts val="745"/>
              </a:lnSpc>
              <a:spcBef>
                <a:spcPts val="425"/>
              </a:spcBef>
              <a:spcAft>
                <a:spcPts val="425"/>
              </a:spcAft>
              <a:buClr>
                <a:srgbClr val="FFC000"/>
              </a:buClr>
              <a:buSzPct val="85000"/>
            </a:pPr>
            <a:r>
              <a:rPr lang="en-GB" sz="7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Multi-purpose </a:t>
            </a:r>
            <a:r>
              <a:rPr lang="en-GB" sz="7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cultural hall</a:t>
            </a:r>
          </a:p>
          <a:p>
            <a:pPr marL="192315" lvl="2">
              <a:lnSpc>
                <a:spcPts val="745"/>
              </a:lnSpc>
              <a:spcBef>
                <a:spcPts val="425"/>
              </a:spcBef>
              <a:spcAft>
                <a:spcPts val="425"/>
              </a:spcAft>
              <a:buClr>
                <a:srgbClr val="FFC000"/>
              </a:buClr>
              <a:buSzPct val="85000"/>
            </a:pPr>
            <a:r>
              <a:rPr lang="en-GB" sz="7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2 </a:t>
            </a:r>
            <a:r>
              <a:rPr lang="en-GB" sz="7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amphitheatres (263 seats, each)</a:t>
            </a:r>
          </a:p>
          <a:p>
            <a:pPr marL="192315" lvl="2">
              <a:lnSpc>
                <a:spcPts val="745"/>
              </a:lnSpc>
              <a:spcBef>
                <a:spcPts val="425"/>
              </a:spcBef>
              <a:spcAft>
                <a:spcPts val="425"/>
              </a:spcAft>
              <a:buClr>
                <a:srgbClr val="FFC000"/>
              </a:buClr>
              <a:buSzPct val="85000"/>
            </a:pPr>
            <a:endParaRPr lang="en-GB" sz="7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gray">
          <a:xfrm>
            <a:off x="4323785" y="1584294"/>
            <a:ext cx="271141" cy="261610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b="1" dirty="0">
                <a:solidFill>
                  <a:prstClr val="black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 bwMode="gray">
          <a:xfrm>
            <a:off x="4323785" y="1853376"/>
            <a:ext cx="271141" cy="261610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b="1" dirty="0">
                <a:solidFill>
                  <a:prstClr val="black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54" name="TextBox 53"/>
          <p:cNvSpPr txBox="1"/>
          <p:nvPr/>
        </p:nvSpPr>
        <p:spPr bwMode="gray">
          <a:xfrm>
            <a:off x="4276426" y="2132338"/>
            <a:ext cx="390023" cy="252007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b="1" dirty="0" smtClean="0">
                <a:solidFill>
                  <a:prstClr val="black"/>
                </a:solidFill>
                <a:latin typeface="Arial" pitchFamily="34" charset="0"/>
              </a:rPr>
              <a:t>B1</a:t>
            </a:r>
            <a:endParaRPr lang="en-GB" sz="1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 bwMode="gray">
          <a:xfrm>
            <a:off x="4276426" y="2371117"/>
            <a:ext cx="390023" cy="261610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b="1" dirty="0" smtClean="0">
                <a:solidFill>
                  <a:prstClr val="black"/>
                </a:solidFill>
                <a:latin typeface="Arial" pitchFamily="34" charset="0"/>
              </a:rPr>
              <a:t>B2</a:t>
            </a:r>
            <a:endParaRPr lang="en-GB" sz="1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 bwMode="gray">
          <a:xfrm>
            <a:off x="4225598" y="2581958"/>
            <a:ext cx="488210" cy="252007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b="1" dirty="0" smtClean="0">
                <a:solidFill>
                  <a:prstClr val="black"/>
                </a:solidFill>
                <a:latin typeface="Arial" pitchFamily="34" charset="0"/>
              </a:rPr>
              <a:t>C</a:t>
            </a:r>
            <a:endParaRPr lang="en-GB" sz="1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 bwMode="gray">
          <a:xfrm>
            <a:off x="4228630" y="2797875"/>
            <a:ext cx="485178" cy="252007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b="1" dirty="0" smtClean="0">
                <a:solidFill>
                  <a:prstClr val="black"/>
                </a:solidFill>
                <a:latin typeface="Arial" pitchFamily="34" charset="0"/>
              </a:rPr>
              <a:t>D</a:t>
            </a:r>
            <a:endParaRPr lang="en-GB" sz="1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8" name="Rectangle 15"/>
          <p:cNvSpPr>
            <a:spLocks noChangeArrowheads="1"/>
          </p:cNvSpPr>
          <p:nvPr/>
        </p:nvSpPr>
        <p:spPr bwMode="gray">
          <a:xfrm>
            <a:off x="1285545" y="822472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Pier 1 Space Exploitation </a:t>
            </a:r>
            <a:endParaRPr lang="en-US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9" name="Rectangle 2"/>
          <p:cNvSpPr/>
          <p:nvPr/>
        </p:nvSpPr>
        <p:spPr bwMode="gray">
          <a:xfrm>
            <a:off x="1164987" y="805950"/>
            <a:ext cx="4562328" cy="3028956"/>
          </a:xfrm>
          <a:prstGeom prst="rect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60" name="TextBox 59"/>
          <p:cNvSpPr txBox="1"/>
          <p:nvPr/>
        </p:nvSpPr>
        <p:spPr bwMode="gray">
          <a:xfrm>
            <a:off x="6049336" y="6361530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 and Annual Financial Statements 2012,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2914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32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8950"/>
            <a:ext cx="9574763" cy="55343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100" dirty="0" smtClean="0">
                <a:latin typeface="+mn-lt"/>
              </a:rPr>
              <a:t>Agenda</a:t>
            </a:r>
            <a:endParaRPr lang="en-US" sz="4100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257399" y="2082009"/>
            <a:ext cx="9165319" cy="624742"/>
            <a:chOff x="240362" y="2286848"/>
            <a:chExt cx="9165319" cy="624742"/>
          </a:xfrm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Operations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257399" y="2845739"/>
            <a:ext cx="9165327" cy="624741"/>
            <a:chOff x="240362" y="2910180"/>
            <a:chExt cx="9165327" cy="624741"/>
          </a:xfrm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200" b="1" dirty="0">
                  <a:solidFill>
                    <a:prstClr val="black"/>
                  </a:solidFill>
                  <a:latin typeface="Arial" pitchFamily="34" charset="0"/>
                </a:rPr>
                <a:t>Financial Overview</a:t>
              </a: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257399" y="1318284"/>
            <a:ext cx="9170052" cy="624737"/>
            <a:chOff x="240362" y="1663516"/>
            <a:chExt cx="9170052" cy="624737"/>
          </a:xfrm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300" b="1" dirty="0">
                  <a:solidFill>
                    <a:prstClr val="black"/>
                  </a:solidFill>
                  <a:latin typeface="Arial" pitchFamily="34" charset="0"/>
                </a:rPr>
                <a:t>Overview of the Opportunity</a:t>
              </a: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257399" y="3609468"/>
            <a:ext cx="9165327" cy="624739"/>
            <a:chOff x="240362" y="3533512"/>
            <a:chExt cx="9165327" cy="624739"/>
          </a:xfrm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Business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Plan &amp; Master Plan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516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33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97473" y="81155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P&amp;L Overview: Revenue Composition</a:t>
            </a:r>
            <a:endParaRPr lang="en-US" dirty="0"/>
          </a:p>
        </p:txBody>
      </p:sp>
      <p:graphicFrame>
        <p:nvGraphicFramePr>
          <p:cNvPr id="8" name="51d8de0c-031e-47aa-a2ab-74bd69eaa36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436797"/>
              </p:ext>
            </p:extLst>
          </p:nvPr>
        </p:nvGraphicFramePr>
        <p:xfrm>
          <a:off x="1176968" y="1692142"/>
          <a:ext cx="6025202" cy="458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3"/>
          <p:cNvGrpSpPr/>
          <p:nvPr/>
        </p:nvGrpSpPr>
        <p:grpSpPr bwMode="gray">
          <a:xfrm>
            <a:off x="7230906" y="883173"/>
            <a:ext cx="4276090" cy="5515957"/>
            <a:chOff x="6082518" y="1234260"/>
            <a:chExt cx="3604407" cy="4867021"/>
          </a:xfrm>
        </p:grpSpPr>
        <p:sp>
          <p:nvSpPr>
            <p:cNvPr id="10" name="Rectangle 26"/>
            <p:cNvSpPr/>
            <p:nvPr/>
          </p:nvSpPr>
          <p:spPr bwMode="gray">
            <a:xfrm>
              <a:off x="6082518" y="1533525"/>
              <a:ext cx="3604407" cy="4567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13716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242926" lvl="1" indent="-242926" algn="just">
                <a:lnSpc>
                  <a:spcPts val="1702"/>
                </a:lnSpc>
                <a:spcBef>
                  <a:spcPts val="638"/>
                </a:spcBef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200" dirty="0" err="1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ThPA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en-GB" sz="1200" dirty="0" err="1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SA’s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main revenue drivers are the container terminal and loading/unloading services of the conventional port, which account for approximately 97% of the overall revenue in FY15</a:t>
              </a:r>
            </a:p>
            <a:p>
              <a:pPr marL="384631" lvl="2" indent="-192315" algn="just">
                <a:lnSpc>
                  <a:spcPts val="1702"/>
                </a:lnSpc>
                <a:spcBef>
                  <a:spcPts val="638"/>
                </a:spcBef>
                <a:buClr>
                  <a:srgbClr val="FF9900"/>
                </a:buClr>
                <a:buSzPct val="85000"/>
                <a:buFont typeface="Arial" panose="020B0604020202020204" pitchFamily="34" charset="0"/>
                <a:buChar char="-"/>
              </a:pP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R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evenue 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downfall in FY15 was mainly due to the decrease of general 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cargo 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activity</a:t>
              </a:r>
            </a:p>
            <a:p>
              <a:pPr marL="384631" lvl="2" indent="-192315" algn="just">
                <a:lnSpc>
                  <a:spcPts val="1702"/>
                </a:lnSpc>
                <a:spcBef>
                  <a:spcPts val="638"/>
                </a:spcBef>
                <a:buClr>
                  <a:srgbClr val="FF9900"/>
                </a:buClr>
                <a:buSzPct val="85000"/>
                <a:buFont typeface="Arial" panose="020B0604020202020204" pitchFamily="34" charset="0"/>
                <a:buChar char="-"/>
              </a:pP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In FY14, container revenue growth was primarily driven by the increase of loading and unloading services (containers of 40’ c.c.)</a:t>
              </a:r>
            </a:p>
            <a:p>
              <a:pPr marL="182194" indent="-182194" algn="just">
                <a:lnSpc>
                  <a:spcPts val="1702"/>
                </a:lnSpc>
                <a:spcBef>
                  <a:spcPts val="638"/>
                </a:spcBef>
                <a:buClr>
                  <a:srgbClr val="FF9900"/>
                </a:buClr>
                <a:buSzPct val="85000"/>
                <a:buFont typeface="Courier New" panose="02070309020205020404" pitchFamily="49" charset="0"/>
                <a:buChar char="o"/>
              </a:pPr>
              <a:r>
                <a:rPr lang="en-GB" sz="1200" dirty="0" err="1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ThPA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 SA 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revenue for the FY15 amounted €50.9 MM (-7.2% y.o.y.) impacted by decreases of container terminal (~0.9%) and conventional 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cargo 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(~17.2%) segments</a:t>
              </a:r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gray">
            <a:xfrm>
              <a:off x="6099988" y="1234260"/>
              <a:ext cx="3288230" cy="336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73152" rIns="45720" bIns="45720" anchor="ctr">
              <a:spAutoFit/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7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</a:rPr>
                <a:t>Overview</a:t>
              </a:r>
            </a:p>
          </p:txBody>
        </p:sp>
      </p:grpSp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1195598" y="862689"/>
            <a:ext cx="5393461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Revenue Breakdown</a:t>
            </a:r>
          </a:p>
        </p:txBody>
      </p:sp>
      <p:sp>
        <p:nvSpPr>
          <p:cNvPr id="13" name="Rectangle 6"/>
          <p:cNvSpPr/>
          <p:nvPr/>
        </p:nvSpPr>
        <p:spPr bwMode="gray">
          <a:xfrm>
            <a:off x="1174089" y="1276586"/>
            <a:ext cx="542486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prstClr val="black"/>
                </a:solidFill>
                <a:latin typeface="Arial" pitchFamily="34" charset="0"/>
              </a:rPr>
              <a:t>€ ‘000</a:t>
            </a:r>
            <a:endParaRPr lang="en-US" sz="10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 bwMode="gray">
          <a:xfrm>
            <a:off x="1451683" y="6296210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 and Annual Financial Statements 2012,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  <p:sp>
        <p:nvSpPr>
          <p:cNvPr id="15" name="Oval 23"/>
          <p:cNvSpPr/>
          <p:nvPr/>
        </p:nvSpPr>
        <p:spPr bwMode="gray">
          <a:xfrm>
            <a:off x="1915217" y="2036462"/>
            <a:ext cx="427095" cy="300533"/>
          </a:xfrm>
          <a:prstGeom prst="ellipse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charset="0"/>
              </a:rPr>
              <a:t>58.4%</a:t>
            </a:r>
          </a:p>
        </p:txBody>
      </p:sp>
      <p:sp>
        <p:nvSpPr>
          <p:cNvPr id="16" name="Oval 24"/>
          <p:cNvSpPr/>
          <p:nvPr/>
        </p:nvSpPr>
        <p:spPr bwMode="gray">
          <a:xfrm>
            <a:off x="2435832" y="2036462"/>
            <a:ext cx="427095" cy="300533"/>
          </a:xfrm>
          <a:prstGeom prst="ellipse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charset="0"/>
              </a:rPr>
              <a:t>38.6%</a:t>
            </a:r>
          </a:p>
        </p:txBody>
      </p:sp>
      <p:sp>
        <p:nvSpPr>
          <p:cNvPr id="17" name="Oval 25"/>
          <p:cNvSpPr/>
          <p:nvPr/>
        </p:nvSpPr>
        <p:spPr bwMode="gray">
          <a:xfrm>
            <a:off x="2956452" y="2036462"/>
            <a:ext cx="427095" cy="300533"/>
          </a:xfrm>
          <a:prstGeom prst="ellipse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charset="0"/>
              </a:rPr>
              <a:t>0.5%</a:t>
            </a:r>
          </a:p>
        </p:txBody>
      </p:sp>
      <p:sp>
        <p:nvSpPr>
          <p:cNvPr id="18" name="Oval 31"/>
          <p:cNvSpPr/>
          <p:nvPr/>
        </p:nvSpPr>
        <p:spPr bwMode="gray">
          <a:xfrm>
            <a:off x="3477071" y="2036462"/>
            <a:ext cx="427095" cy="300533"/>
          </a:xfrm>
          <a:prstGeom prst="ellipse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charset="0"/>
              </a:rPr>
              <a:t>2.5%</a:t>
            </a:r>
          </a:p>
        </p:txBody>
      </p:sp>
      <p:sp>
        <p:nvSpPr>
          <p:cNvPr id="19" name="TextBox 18"/>
          <p:cNvSpPr txBox="1"/>
          <p:nvPr/>
        </p:nvSpPr>
        <p:spPr bwMode="gray">
          <a:xfrm>
            <a:off x="2392829" y="1534481"/>
            <a:ext cx="1084242" cy="2441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8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b="0" dirty="0" smtClean="0">
                <a:solidFill>
                  <a:prstClr val="black"/>
                </a:solidFill>
              </a:rPr>
              <a:t>FY14A</a:t>
            </a:r>
            <a:br>
              <a:rPr lang="en-US" b="0" dirty="0" smtClean="0">
                <a:solidFill>
                  <a:prstClr val="black"/>
                </a:solidFill>
              </a:rPr>
            </a:br>
            <a:r>
              <a:rPr lang="en-US" b="0" dirty="0" smtClean="0">
                <a:solidFill>
                  <a:prstClr val="black"/>
                </a:solidFill>
              </a:rPr>
              <a:t>Revenue Contribution</a:t>
            </a:r>
            <a:endParaRPr lang="en-GB" b="0" dirty="0">
              <a:solidFill>
                <a:prstClr val="black"/>
              </a:solidFill>
            </a:endParaRPr>
          </a:p>
        </p:txBody>
      </p:sp>
      <p:sp>
        <p:nvSpPr>
          <p:cNvPr id="20" name="Oval 29"/>
          <p:cNvSpPr/>
          <p:nvPr/>
        </p:nvSpPr>
        <p:spPr bwMode="gray">
          <a:xfrm>
            <a:off x="4511088" y="2027291"/>
            <a:ext cx="427095" cy="300533"/>
          </a:xfrm>
          <a:prstGeom prst="ellipse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charset="0"/>
              </a:rPr>
              <a:t>62.3%</a:t>
            </a:r>
          </a:p>
        </p:txBody>
      </p:sp>
      <p:sp>
        <p:nvSpPr>
          <p:cNvPr id="21" name="Oval 30"/>
          <p:cNvSpPr/>
          <p:nvPr/>
        </p:nvSpPr>
        <p:spPr bwMode="gray">
          <a:xfrm>
            <a:off x="5038195" y="2036462"/>
            <a:ext cx="427095" cy="300533"/>
          </a:xfrm>
          <a:prstGeom prst="ellipse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charset="0"/>
              </a:rPr>
              <a:t>34.5%</a:t>
            </a:r>
          </a:p>
        </p:txBody>
      </p:sp>
      <p:sp>
        <p:nvSpPr>
          <p:cNvPr id="22" name="Oval 38"/>
          <p:cNvSpPr/>
          <p:nvPr/>
        </p:nvSpPr>
        <p:spPr bwMode="gray">
          <a:xfrm>
            <a:off x="5565285" y="2036462"/>
            <a:ext cx="427095" cy="300533"/>
          </a:xfrm>
          <a:prstGeom prst="ellipse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charset="0"/>
              </a:rPr>
              <a:t>0.6%</a:t>
            </a:r>
          </a:p>
        </p:txBody>
      </p:sp>
      <p:sp>
        <p:nvSpPr>
          <p:cNvPr id="23" name="Oval 40"/>
          <p:cNvSpPr/>
          <p:nvPr/>
        </p:nvSpPr>
        <p:spPr bwMode="gray">
          <a:xfrm>
            <a:off x="6092384" y="2036462"/>
            <a:ext cx="427095" cy="300533"/>
          </a:xfrm>
          <a:prstGeom prst="ellipse">
            <a:avLst/>
          </a:prstGeom>
          <a:solidFill>
            <a:srgbClr val="9B9B9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900" b="1" dirty="0">
                <a:solidFill>
                  <a:prstClr val="white"/>
                </a:solidFill>
                <a:latin typeface="Arial" charset="0"/>
              </a:rPr>
              <a:t>2.6%</a:t>
            </a:r>
          </a:p>
        </p:txBody>
      </p:sp>
      <p:sp>
        <p:nvSpPr>
          <p:cNvPr id="24" name="TextBox 23"/>
          <p:cNvSpPr txBox="1"/>
          <p:nvPr/>
        </p:nvSpPr>
        <p:spPr bwMode="gray">
          <a:xfrm>
            <a:off x="5012635" y="1534481"/>
            <a:ext cx="1084242" cy="2441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800" b="1">
                <a:solidFill>
                  <a:schemeClr val="bg1"/>
                </a:solidFill>
                <a:latin typeface="Arial" charset="0"/>
              </a:defRPr>
            </a:lvl1pPr>
          </a:lstStyle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b="0" dirty="0" smtClean="0">
                <a:solidFill>
                  <a:prstClr val="black"/>
                </a:solidFill>
              </a:rPr>
              <a:t>FY15A</a:t>
            </a:r>
            <a:br>
              <a:rPr lang="en-US" b="0" dirty="0" smtClean="0">
                <a:solidFill>
                  <a:prstClr val="black"/>
                </a:solidFill>
              </a:rPr>
            </a:br>
            <a:r>
              <a:rPr lang="en-US" b="0" dirty="0" smtClean="0">
                <a:solidFill>
                  <a:prstClr val="black"/>
                </a:solidFill>
              </a:rPr>
              <a:t>Revenue Contribution</a:t>
            </a:r>
            <a:endParaRPr lang="en-GB" b="0" dirty="0">
              <a:solidFill>
                <a:prstClr val="black"/>
              </a:solidFill>
            </a:endParaRPr>
          </a:p>
        </p:txBody>
      </p:sp>
      <p:sp>
        <p:nvSpPr>
          <p:cNvPr id="25" name="Left Bracket 36"/>
          <p:cNvSpPr/>
          <p:nvPr/>
        </p:nvSpPr>
        <p:spPr bwMode="gray">
          <a:xfrm rot="5400000">
            <a:off x="2867206" y="1729919"/>
            <a:ext cx="103632" cy="354419"/>
          </a:xfrm>
          <a:prstGeom prst="leftBracket">
            <a:avLst>
              <a:gd name="adj" fmla="val 51666"/>
            </a:avLst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26" name="Left Bracket 37"/>
          <p:cNvSpPr/>
          <p:nvPr/>
        </p:nvSpPr>
        <p:spPr bwMode="gray">
          <a:xfrm rot="5400000">
            <a:off x="5494015" y="1729919"/>
            <a:ext cx="103632" cy="354419"/>
          </a:xfrm>
          <a:prstGeom prst="leftBracket">
            <a:avLst>
              <a:gd name="adj" fmla="val 51666"/>
            </a:avLst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34</a:t>
            </a:fld>
            <a:endParaRPr lang="el-GR"/>
          </a:p>
        </p:txBody>
      </p:sp>
      <p:graphicFrame>
        <p:nvGraphicFramePr>
          <p:cNvPr id="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301727"/>
              </p:ext>
            </p:extLst>
          </p:nvPr>
        </p:nvGraphicFramePr>
        <p:xfrm>
          <a:off x="1093549" y="1060996"/>
          <a:ext cx="4192611" cy="487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Worksheet" r:id="rId4" imgW="3695675" imgH="4019490" progId="Excel.Sheet.12">
                  <p:embed/>
                </p:oleObj>
              </mc:Choice>
              <mc:Fallback>
                <p:oleObj name="Worksheet" r:id="rId4" imgW="3695675" imgH="4019490" progId="Excel.Sheet.12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3549" y="1060996"/>
                        <a:ext cx="4192611" cy="487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 bwMode="gray">
          <a:xfrm>
            <a:off x="934796" y="81160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P&amp;L Overview: Personnel Expenditure</a:t>
            </a:r>
            <a:endParaRPr lang="en-US" dirty="0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gray">
          <a:xfrm>
            <a:off x="940932" y="632928"/>
            <a:ext cx="434522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Personnel Expenditure</a:t>
            </a:r>
          </a:p>
        </p:txBody>
      </p:sp>
      <p:grpSp>
        <p:nvGrpSpPr>
          <p:cNvPr id="10" name="Group 18"/>
          <p:cNvGrpSpPr/>
          <p:nvPr/>
        </p:nvGrpSpPr>
        <p:grpSpPr bwMode="gray">
          <a:xfrm>
            <a:off x="5721373" y="645920"/>
            <a:ext cx="4618160" cy="5040756"/>
            <a:chOff x="5664401" y="1248223"/>
            <a:chExt cx="4198429" cy="4447726"/>
          </a:xfrm>
        </p:grpSpPr>
        <p:sp>
          <p:nvSpPr>
            <p:cNvPr id="11" name="Rectangle 21"/>
            <p:cNvSpPr/>
            <p:nvPr/>
          </p:nvSpPr>
          <p:spPr bwMode="gray">
            <a:xfrm>
              <a:off x="5664401" y="1542572"/>
              <a:ext cx="4198429" cy="4153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137160" tIns="137160" rIns="91440" bIns="91440" numCol="1" anchor="t" anchorCtr="0" compatLnSpc="1">
              <a:prstTxWarp prst="textNoShape">
                <a:avLst/>
              </a:prstTxWarp>
            </a:bodyPr>
            <a:lstStyle/>
            <a:p>
              <a:pPr marL="242926" lvl="1" indent="-242926">
                <a:lnSpc>
                  <a:spcPts val="1489"/>
                </a:lnSpc>
                <a:spcBef>
                  <a:spcPts val="319"/>
                </a:spcBef>
                <a:spcAft>
                  <a:spcPts val="0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200" dirty="0" err="1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ThPA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 SA had declining annual payroll costs in FY12 (22%), FY13 (8%), FY14 (8%) and FY15 (4%)</a:t>
              </a:r>
            </a:p>
            <a:p>
              <a:pPr marL="0" lvl="1">
                <a:lnSpc>
                  <a:spcPts val="1489"/>
                </a:lnSpc>
                <a:spcBef>
                  <a:spcPts val="319"/>
                </a:spcBef>
                <a:spcAft>
                  <a:spcPts val="0"/>
                </a:spcAft>
                <a:buClr>
                  <a:srgbClr val="FF9900"/>
                </a:buClr>
                <a:buSzPct val="85000"/>
              </a:pPr>
              <a:r>
                <a:rPr lang="en-GB" sz="1200" b="1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Manpower </a:t>
              </a:r>
            </a:p>
            <a:p>
              <a:pPr marL="242926" lvl="1" indent="-242926">
                <a:lnSpc>
                  <a:spcPts val="1489"/>
                </a:lnSpc>
                <a:spcBef>
                  <a:spcPts val="219"/>
                </a:spcBef>
                <a:spcAft>
                  <a:spcPts val="0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Manpower is segregated into “dockers” and “employees”</a:t>
              </a:r>
            </a:p>
            <a:p>
              <a:pPr marL="242926" lvl="1" indent="-242926">
                <a:lnSpc>
                  <a:spcPts val="1489"/>
                </a:lnSpc>
                <a:spcBef>
                  <a:spcPts val="219"/>
                </a:spcBef>
                <a:spcAft>
                  <a:spcPts val="0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Contract duration for both types of employment is set to indefinite and the counterparties involved are the </a:t>
              </a:r>
              <a:r>
                <a:rPr lang="en-GB" sz="1200" dirty="0" err="1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ThPA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 SA 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and the Greek federation of dockers or Greek port federation for dockers and employees, respectively</a:t>
              </a:r>
            </a:p>
            <a:p>
              <a:pPr marL="384631" lvl="2" indent="-192315">
                <a:lnSpc>
                  <a:spcPts val="1489"/>
                </a:lnSpc>
                <a:spcBef>
                  <a:spcPts val="219"/>
                </a:spcBef>
                <a:spcAft>
                  <a:spcPts val="0"/>
                </a:spcAft>
                <a:buClr>
                  <a:srgbClr val="FF9900"/>
                </a:buClr>
                <a:buSzPct val="85000"/>
                <a:buFont typeface="Arial" panose="020B0604020202020204" pitchFamily="34" charset="0"/>
                <a:buChar char="-"/>
              </a:pP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Salary for dockers is set on a “daily basis” (€51.8 /day) while for employees to a “monthly wage” (amount depends on contract agreement)</a:t>
              </a:r>
            </a:p>
            <a:p>
              <a:pPr marL="242926" lvl="1" indent="-242926">
                <a:lnSpc>
                  <a:spcPts val="1489"/>
                </a:lnSpc>
                <a:spcBef>
                  <a:spcPts val="219"/>
                </a:spcBef>
                <a:spcAft>
                  <a:spcPts val="0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</a:rPr>
                <a:t>Severance payment are estimated to equal 7 months of salary for both dockers and employees, with a max remuneration capped at €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</a:rPr>
                <a:t>15k</a:t>
              </a:r>
              <a:endParaRPr lang="en-GB" sz="12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endParaRPr>
            </a:p>
            <a:p>
              <a:pPr marL="242926" lvl="1" indent="-242926">
                <a:lnSpc>
                  <a:spcPts val="1489"/>
                </a:lnSpc>
                <a:spcBef>
                  <a:spcPts val="219"/>
                </a:spcBef>
                <a:spcAft>
                  <a:spcPts val="0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Significant decrease in payroll costs has been achieved since 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2012, 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with the total payroll costs decreasing by </a:t>
              </a:r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~6.5% </a:t>
              </a:r>
              <a:r>
                <a:rPr lang="en-GB" sz="1200" dirty="0" err="1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p.a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</a:rPr>
                <a:t> (lower payroll and related costs as a result of compliance to L.4024/2011)</a:t>
              </a:r>
              <a:endParaRPr lang="en-GB" sz="1200" dirty="0">
                <a:solidFill>
                  <a:schemeClr val="accent5">
                    <a:lumMod val="50000"/>
                  </a:schemeClr>
                </a:solidFill>
                <a:latin typeface="Arial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gray">
            <a:xfrm>
              <a:off x="5664402" y="1248223"/>
              <a:ext cx="3974936" cy="336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73152" rIns="45720" bIns="45720" anchor="ctr">
              <a:spAutoFit/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700" b="1" dirty="0">
                  <a:solidFill>
                    <a:schemeClr val="accent5">
                      <a:lumMod val="50000"/>
                    </a:schemeClr>
                  </a:solidFill>
                  <a:latin typeface="Arial" pitchFamily="34" charset="0"/>
                </a:rPr>
                <a:t>Overview</a:t>
              </a:r>
            </a:p>
          </p:txBody>
        </p:sp>
      </p:grpSp>
      <p:sp>
        <p:nvSpPr>
          <p:cNvPr id="13" name="TextBox 12"/>
          <p:cNvSpPr txBox="1"/>
          <p:nvPr/>
        </p:nvSpPr>
        <p:spPr bwMode="gray">
          <a:xfrm>
            <a:off x="872038" y="5958262"/>
            <a:ext cx="427095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 and Annual Financial Statements 2012, 2013,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2014,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2015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881718" y="6163369"/>
            <a:ext cx="4270951" cy="335107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Note:</a:t>
            </a:r>
          </a:p>
          <a:p>
            <a:pPr marL="97846" indent="-97846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AutoNum type="arabicPeriod"/>
            </a:pPr>
            <a:r>
              <a:rPr lang="en-US" sz="700" spc="-11" dirty="0" smtClean="0">
                <a:solidFill>
                  <a:prstClr val="black"/>
                </a:solidFill>
                <a:latin typeface="Arial" pitchFamily="34" charset="0"/>
              </a:rPr>
              <a:t>Excluding </a:t>
            </a:r>
            <a:r>
              <a:rPr lang="en-US" sz="700" spc="-11" dirty="0">
                <a:solidFill>
                  <a:prstClr val="black"/>
                </a:solidFill>
                <a:latin typeface="Arial" pitchFamily="34" charset="0"/>
              </a:rPr>
              <a:t>personnel compensation provisions</a:t>
            </a:r>
          </a:p>
        </p:txBody>
      </p:sp>
      <p:graphicFrame>
        <p:nvGraphicFramePr>
          <p:cNvPr id="15" name="Chart 23"/>
          <p:cNvGraphicFramePr/>
          <p:nvPr>
            <p:extLst>
              <p:ext uri="{D42A27DB-BD31-4B8C-83A1-F6EECF244321}">
                <p14:modId xmlns:p14="http://schemas.microsoft.com/office/powerpoint/2010/main" val="113818592"/>
              </p:ext>
            </p:extLst>
          </p:nvPr>
        </p:nvGraphicFramePr>
        <p:xfrm>
          <a:off x="5994309" y="5162047"/>
          <a:ext cx="4345229" cy="1433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Rectangle 15"/>
          <p:cNvSpPr>
            <a:spLocks noChangeArrowheads="1"/>
          </p:cNvSpPr>
          <p:nvPr/>
        </p:nvSpPr>
        <p:spPr bwMode="gray">
          <a:xfrm>
            <a:off x="5994309" y="4718870"/>
            <a:ext cx="434522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Headcount</a:t>
            </a:r>
          </a:p>
        </p:txBody>
      </p:sp>
    </p:spTree>
    <p:extLst>
      <p:ext uri="{BB962C8B-B14F-4D97-AF65-F5344CB8AC3E}">
        <p14:creationId xmlns:p14="http://schemas.microsoft.com/office/powerpoint/2010/main" val="30994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35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8950"/>
            <a:ext cx="9574763" cy="553438"/>
          </a:xfr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100" dirty="0" smtClean="0">
                <a:latin typeface="+mn-lt"/>
              </a:rPr>
              <a:t>Agenda</a:t>
            </a:r>
            <a:endParaRPr lang="en-US" sz="4100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257399" y="2082009"/>
            <a:ext cx="9165319" cy="624742"/>
            <a:chOff x="240362" y="2286848"/>
            <a:chExt cx="9165319" cy="624742"/>
          </a:xfrm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Operations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Overview (Conventional Cargo)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257399" y="2845739"/>
            <a:ext cx="9165327" cy="624741"/>
            <a:chOff x="240362" y="2910180"/>
            <a:chExt cx="9165327" cy="624741"/>
          </a:xfrm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Financial Overview</a:t>
              </a: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257399" y="1318284"/>
            <a:ext cx="9170052" cy="624737"/>
            <a:chOff x="240362" y="1663516"/>
            <a:chExt cx="9170052" cy="624737"/>
          </a:xfrm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300" b="1" dirty="0">
                  <a:solidFill>
                    <a:prstClr val="black"/>
                  </a:solidFill>
                  <a:latin typeface="Arial" pitchFamily="34" charset="0"/>
                </a:rPr>
                <a:t>Overview of the Opportunity</a:t>
              </a: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257399" y="3609468"/>
            <a:ext cx="9165327" cy="624739"/>
            <a:chOff x="240362" y="3533512"/>
            <a:chExt cx="9165327" cy="624739"/>
          </a:xfrm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Business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Plan &amp; Master Plan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Overview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36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987038" y="94222"/>
            <a:ext cx="9448959" cy="609398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Initiatives to Further Develop the Port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6083136" y="1414595"/>
            <a:ext cx="5723382" cy="363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476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MS Gloriola II Std Light" panose="02000000000000000000" pitchFamily="2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5800" indent="-2476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9048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MS Gloriola II Std Light" panose="02000000000000000000" pitchFamily="2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5pPr>
            <a:lvl6pPr marL="1162050" indent="-219075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3399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7pPr>
            <a:lvl8pPr marL="27971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8pPr>
            <a:lvl9pPr marL="32543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9pPr>
          </a:lstStyle>
          <a:p>
            <a:pPr>
              <a:lnSpc>
                <a:spcPts val="1808"/>
              </a:lnSpc>
              <a:spcBef>
                <a:spcPts val="638"/>
              </a:spcBef>
              <a:buClr>
                <a:srgbClr val="296CB5"/>
              </a:buClr>
            </a:pPr>
            <a:r>
              <a:rPr lang="en-US" sz="1400" b="1" kern="0" dirty="0">
                <a:solidFill>
                  <a:schemeClr val="accent5">
                    <a:lumMod val="50000"/>
                  </a:schemeClr>
                </a:solidFill>
              </a:rPr>
              <a:t>Conventional </a:t>
            </a:r>
            <a:r>
              <a:rPr lang="en-US" sz="1400" b="1" kern="0" dirty="0" smtClean="0">
                <a:solidFill>
                  <a:schemeClr val="accent5">
                    <a:lumMod val="50000"/>
                  </a:schemeClr>
                </a:solidFill>
              </a:rPr>
              <a:t>Cargo Terminals</a:t>
            </a:r>
            <a:endParaRPr lang="en-US" sz="1400" b="1" kern="0" dirty="0">
              <a:solidFill>
                <a:schemeClr val="accent5">
                  <a:lumMod val="50000"/>
                </a:schemeClr>
              </a:solidFill>
            </a:endParaRP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Expansion of the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east side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of Pier 6 (quay 24) by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350m until 2021 developing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deeper quays (16m depth) and offering additional capacity, reaching in total 8 mn. tons of bulk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cargo,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in order to serve larger bulk carrier vessels of more than 100,000 metric tons transportation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capacity</a:t>
            </a:r>
            <a:endParaRPr lang="en-GB" sz="14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Acquisition of modern handling and storing equipment, offering enhanced dust management capabilities - enclosed conveyors, sheds, metal warehouse for special handling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cargo</a:t>
            </a:r>
            <a:endParaRPr lang="en-GB" sz="14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Capacity development for loading / unloading bulk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cargo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on trains and transportation with block &amp; shuttle trains directly from the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Terminals</a:t>
            </a:r>
            <a:endParaRPr lang="en-GB" sz="14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Option to combine and extend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piers 4 and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5 into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 larger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pier,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with expanded storage capacity and increased pier head depth (15m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), upon sufficient demand</a:t>
            </a:r>
            <a:endParaRPr lang="en-GB" sz="14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Aim is to increase volume of “in transit”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cargo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given close proximity and accessibility to SE Europe and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Balkans</a:t>
            </a:r>
          </a:p>
        </p:txBody>
      </p:sp>
      <p:grpSp>
        <p:nvGrpSpPr>
          <p:cNvPr id="11" name="Group 18"/>
          <p:cNvGrpSpPr/>
          <p:nvPr/>
        </p:nvGrpSpPr>
        <p:grpSpPr bwMode="gray">
          <a:xfrm>
            <a:off x="4877034" y="5329976"/>
            <a:ext cx="1086307" cy="1212494"/>
            <a:chOff x="3783140" y="2650299"/>
            <a:chExt cx="1069848" cy="1069848"/>
          </a:xfrm>
        </p:grpSpPr>
        <p:sp>
          <p:nvSpPr>
            <p:cNvPr id="12" name="Oval 29"/>
            <p:cNvSpPr/>
            <p:nvPr/>
          </p:nvSpPr>
          <p:spPr bwMode="gray">
            <a:xfrm>
              <a:off x="4317828" y="2984547"/>
              <a:ext cx="89" cy="400970"/>
            </a:xfrm>
            <a:prstGeom prst="ellipse">
              <a:avLst/>
            </a:prstGeom>
            <a:solidFill>
              <a:srgbClr val="296C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chemeClr val="accent5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13" name="Picture 2" descr="\\msad\root\ap\apbo\io\USERS\paulot\Desktop\New folder\edited upper lef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83140" y="2650299"/>
              <a:ext cx="1069848" cy="106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20"/>
          <p:cNvGrpSpPr/>
          <p:nvPr/>
        </p:nvGrpSpPr>
        <p:grpSpPr bwMode="gray">
          <a:xfrm>
            <a:off x="10358924" y="5356872"/>
            <a:ext cx="1086307" cy="1212494"/>
            <a:chOff x="8487213" y="2651505"/>
            <a:chExt cx="1069848" cy="1069848"/>
          </a:xfrm>
        </p:grpSpPr>
        <p:sp>
          <p:nvSpPr>
            <p:cNvPr id="15" name="Oval 44"/>
            <p:cNvSpPr/>
            <p:nvPr/>
          </p:nvSpPr>
          <p:spPr bwMode="gray">
            <a:xfrm>
              <a:off x="9020315" y="2984547"/>
              <a:ext cx="89" cy="400970"/>
            </a:xfrm>
            <a:prstGeom prst="ellipse">
              <a:avLst/>
            </a:prstGeom>
            <a:solidFill>
              <a:srgbClr val="296C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chemeClr val="accent5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16" name="Picture 5" descr="\\msad\root\ap\apbo\io\USERS\paulot\Desktop\New folder\ediotedupper righ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487213" y="2651505"/>
              <a:ext cx="1069848" cy="106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838200" y="895656"/>
            <a:ext cx="11028404" cy="4907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GB" sz="12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ThPA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SA approved a </a:t>
            </a:r>
            <a:r>
              <a:rPr lang="en-GB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25-year Master 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Plan and a </a:t>
            </a:r>
            <a:r>
              <a:rPr lang="en-GB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5-year Business Plan</a:t>
            </a:r>
            <a:r>
              <a:rPr lang="en-GB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 Key Proposals </a:t>
            </a:r>
            <a:r>
              <a:rPr lang="en-GB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are the following:</a:t>
            </a:r>
            <a:endParaRPr lang="en-GB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987038" y="1414595"/>
            <a:ext cx="4897394" cy="426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476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MS Gloriola II Std Light" panose="02000000000000000000" pitchFamily="2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5800" indent="-2476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9048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MS Gloriola II Std Light" panose="02000000000000000000" pitchFamily="2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5pPr>
            <a:lvl6pPr marL="1162050" indent="-219075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3399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7pPr>
            <a:lvl8pPr marL="27971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8pPr>
            <a:lvl9pPr marL="32543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9pPr>
          </a:lstStyle>
          <a:p>
            <a:pPr>
              <a:lnSpc>
                <a:spcPts val="1808"/>
              </a:lnSpc>
              <a:spcBef>
                <a:spcPts val="638"/>
              </a:spcBef>
              <a:buClr>
                <a:srgbClr val="296CB5"/>
              </a:buClr>
            </a:pPr>
            <a:r>
              <a:rPr lang="en-US" sz="1400" b="1" kern="0" dirty="0">
                <a:solidFill>
                  <a:schemeClr val="accent5">
                    <a:lumMod val="50000"/>
                  </a:schemeClr>
                </a:solidFill>
              </a:rPr>
              <a:t>Container </a:t>
            </a:r>
            <a:r>
              <a:rPr lang="en-US" sz="1400" b="1" kern="0" dirty="0" smtClean="0">
                <a:solidFill>
                  <a:schemeClr val="accent5">
                    <a:lumMod val="50000"/>
                  </a:schemeClr>
                </a:solidFill>
              </a:rPr>
              <a:t>Terminal</a:t>
            </a:r>
            <a:endParaRPr lang="en-US" sz="1400" b="1" kern="0" dirty="0">
              <a:solidFill>
                <a:schemeClr val="accent5">
                  <a:lumMod val="50000"/>
                </a:schemeClr>
              </a:solidFill>
            </a:endParaRP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 err="1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ThPA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SA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will be completing the Container Terminal expansion in </a:t>
            </a: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2021</a:t>
            </a: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west side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of Pier 6 (quay 26) will be expanded by 650 m and will be capable of handling 1.36 MM TEU per year</a:t>
            </a: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Aim </a:t>
            </a: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is:</a:t>
            </a:r>
          </a:p>
          <a:p>
            <a:pPr marL="384631" lvl="2" indent="-192315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To develop new, deeper quays (16m </a:t>
            </a:r>
            <a:r>
              <a:rPr lang="en-GB" sz="1400" dirty="0" smtClean="0">
                <a:solidFill>
                  <a:schemeClr val="accent5">
                    <a:lumMod val="50000"/>
                  </a:schemeClr>
                </a:solidFill>
              </a:rPr>
              <a:t>depth </a:t>
            </a:r>
            <a:r>
              <a:rPr lang="en-GB" sz="1400" dirty="0" err="1" smtClean="0">
                <a:solidFill>
                  <a:schemeClr val="accent5">
                    <a:lumMod val="50000"/>
                  </a:schemeClr>
                </a:solidFill>
              </a:rPr>
              <a:t>LWL</a:t>
            </a:r>
            <a:r>
              <a:rPr lang="en-GB" sz="1400" baseline="30000" dirty="0" smtClean="0">
                <a:solidFill>
                  <a:schemeClr val="accent5">
                    <a:lumMod val="50000"/>
                  </a:schemeClr>
                </a:solidFill>
              </a:rPr>
              <a:t>(1)</a:t>
            </a:r>
            <a:r>
              <a:rPr lang="en-GB" sz="1400" dirty="0" smtClean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and increase capacity to 1.36 MM TEU per year</a:t>
            </a:r>
          </a:p>
          <a:p>
            <a:pPr marL="384631" lvl="2" indent="-192315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To acquire modern, high-performance handling and storing equipment in order to be able to serve larger containerships</a:t>
            </a:r>
          </a:p>
          <a:p>
            <a:pPr marL="384631" lvl="2" indent="-192315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To serve </a:t>
            </a:r>
            <a:r>
              <a:rPr lang="en-GB" sz="1400" dirty="0" smtClean="0">
                <a:solidFill>
                  <a:schemeClr val="accent5">
                    <a:lumMod val="50000"/>
                  </a:schemeClr>
                </a:solidFill>
              </a:rPr>
              <a:t>direct calls and bigger vessels</a:t>
            </a:r>
          </a:p>
          <a:p>
            <a:pPr marL="384631" lvl="2" indent="-192315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400" dirty="0" smtClean="0">
                <a:solidFill>
                  <a:schemeClr val="accent5">
                    <a:lumMod val="50000"/>
                  </a:schemeClr>
                </a:solidFill>
              </a:rPr>
              <a:t>To provide berth window to liner services</a:t>
            </a:r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384631" lvl="2" indent="-192315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400" dirty="0">
                <a:solidFill>
                  <a:schemeClr val="accent5">
                    <a:lumMod val="50000"/>
                  </a:schemeClr>
                </a:solidFill>
              </a:rPr>
              <a:t>To develop capacity for loading / unloading containers on trains and transportation with block &amp; shuttle trains directly from the Container </a:t>
            </a:r>
            <a:r>
              <a:rPr lang="en-GB" sz="1400" dirty="0" smtClean="0">
                <a:solidFill>
                  <a:schemeClr val="accent5">
                    <a:lumMod val="50000"/>
                  </a:schemeClr>
                </a:solidFill>
              </a:rPr>
              <a:t>Terminal</a:t>
            </a:r>
            <a:endParaRPr lang="en-GB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187257" lvl="1" indent="-187257">
              <a:lnSpc>
                <a:spcPts val="1594"/>
              </a:lnSpc>
              <a:spcBef>
                <a:spcPts val="143"/>
              </a:spcBef>
              <a:spcAft>
                <a:spcPts val="16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4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Direct Access for Trucks with modern gate processes</a:t>
            </a:r>
          </a:p>
        </p:txBody>
      </p:sp>
    </p:spTree>
    <p:extLst>
      <p:ext uri="{BB962C8B-B14F-4D97-AF65-F5344CB8AC3E}">
        <p14:creationId xmlns:p14="http://schemas.microsoft.com/office/powerpoint/2010/main" val="1821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37</a:t>
            </a:fld>
            <a:endParaRPr lang="el-GR"/>
          </a:p>
        </p:txBody>
      </p:sp>
      <p:grpSp>
        <p:nvGrpSpPr>
          <p:cNvPr id="8" name="Group 21"/>
          <p:cNvGrpSpPr/>
          <p:nvPr/>
        </p:nvGrpSpPr>
        <p:grpSpPr bwMode="gray">
          <a:xfrm>
            <a:off x="4929566" y="5583259"/>
            <a:ext cx="987552" cy="1002061"/>
            <a:chOff x="8480863" y="4939057"/>
            <a:chExt cx="1069848" cy="1069848"/>
          </a:xfrm>
        </p:grpSpPr>
        <p:sp>
          <p:nvSpPr>
            <p:cNvPr id="9" name="Oval 45"/>
            <p:cNvSpPr/>
            <p:nvPr/>
          </p:nvSpPr>
          <p:spPr bwMode="gray">
            <a:xfrm>
              <a:off x="9020315" y="5275684"/>
              <a:ext cx="89" cy="400970"/>
            </a:xfrm>
            <a:prstGeom prst="ellipse">
              <a:avLst/>
            </a:prstGeom>
            <a:solidFill>
              <a:srgbClr val="296C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</a:endParaRPr>
            </a:p>
          </p:txBody>
        </p:sp>
        <p:pic>
          <p:nvPicPr>
            <p:cNvPr id="10" name="Picture 6" descr="\\msad\root\ap\apbo\io\USERS\paulot\Desktop\New folder\edited lower righ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480863" y="4939057"/>
              <a:ext cx="1069848" cy="106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1269325" y="954279"/>
            <a:ext cx="4134966" cy="554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476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MS Gloriola II Std Light" panose="02000000000000000000" pitchFamily="2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5800" indent="-2476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9048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MS Gloriola II Std Light" panose="02000000000000000000" pitchFamily="2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5pPr>
            <a:lvl6pPr marL="1162050" indent="-219075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3399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7pPr>
            <a:lvl8pPr marL="27971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8pPr>
            <a:lvl9pPr marL="32543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9pPr>
          </a:lstStyle>
          <a:p>
            <a:pPr>
              <a:lnSpc>
                <a:spcPts val="1594"/>
              </a:lnSpc>
              <a:spcBef>
                <a:spcPts val="238"/>
              </a:spcBef>
              <a:buClr>
                <a:srgbClr val="296CB5"/>
              </a:buClr>
            </a:pPr>
            <a:r>
              <a:rPr lang="en-US" sz="1200" b="1" kern="0" dirty="0" smtClean="0">
                <a:solidFill>
                  <a:schemeClr val="accent5">
                    <a:lumMod val="50000"/>
                  </a:schemeClr>
                </a:solidFill>
              </a:rPr>
              <a:t>Passenger Terminals</a:t>
            </a:r>
            <a:endParaRPr lang="en-US" sz="1200" b="1" kern="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1" indent="0">
              <a:lnSpc>
                <a:spcPts val="1383"/>
              </a:lnSpc>
              <a:spcBef>
                <a:spcPts val="400"/>
              </a:spcBef>
              <a:spcAft>
                <a:spcPts val="0"/>
              </a:spcAft>
              <a:buClr>
                <a:srgbClr val="FF9900"/>
              </a:buClr>
              <a:buSzPct val="85000"/>
              <a:buNone/>
            </a:pPr>
            <a:r>
              <a:rPr lang="en-GB" sz="1200" b="1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Cruise</a:t>
            </a:r>
            <a:endParaRPr lang="en-GB" sz="1200" kern="0" dirty="0" smtClean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87257" lvl="1" indent="-187257">
              <a:lnSpc>
                <a:spcPts val="1383"/>
              </a:lnSpc>
              <a:spcBef>
                <a:spcPts val="163"/>
              </a:spcBef>
              <a:spcAft>
                <a:spcPts val="6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main goal is to position Thessaloniki as a major destination and “home” port, included in main cruise routes in the Eastern Mediterranean, which will boost passenger traffic and arrivals of larger cruise ships</a:t>
            </a:r>
          </a:p>
          <a:p>
            <a:pPr marL="187257" lvl="1" indent="-187257">
              <a:lnSpc>
                <a:spcPts val="1383"/>
              </a:lnSpc>
              <a:spcBef>
                <a:spcPts val="163"/>
              </a:spcBef>
              <a:spcAft>
                <a:spcPts val="4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Optimal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utilization of the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existent passenger terminal and the current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port infrastructure in the basin between piers 1 and 2</a:t>
            </a:r>
          </a:p>
          <a:p>
            <a:pPr marL="187257" lvl="1" indent="-187257">
              <a:lnSpc>
                <a:spcPts val="1383"/>
              </a:lnSpc>
              <a:spcBef>
                <a:spcPts val="163"/>
              </a:spcBef>
              <a:spcAft>
                <a:spcPts val="4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Development of a new modern cruise passenger terminal in pier 2</a:t>
            </a:r>
          </a:p>
          <a:p>
            <a:pPr marL="187257" lvl="1" indent="-187257">
              <a:lnSpc>
                <a:spcPts val="1383"/>
              </a:lnSpc>
              <a:spcBef>
                <a:spcPts val="163"/>
              </a:spcBef>
              <a:spcAft>
                <a:spcPts val="4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Efficient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integration of cruise terminal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to passengers’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transport chains (cooperation with the airport and the rail station of Thessaloniki)</a:t>
            </a:r>
          </a:p>
          <a:p>
            <a:pPr marL="187257" lvl="1" indent="-187257">
              <a:lnSpc>
                <a:spcPts val="1383"/>
              </a:lnSpc>
              <a:spcBef>
                <a:spcPts val="163"/>
              </a:spcBef>
              <a:spcAft>
                <a:spcPts val="6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err="1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Exploite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business opportunities with cruise companies       (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terminals’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concession, development of new services etc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.)</a:t>
            </a:r>
            <a:endParaRPr lang="en-GB" sz="1200" b="1" kern="0" dirty="0" smtClean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lvl="1" indent="0">
              <a:lnSpc>
                <a:spcPts val="1383"/>
              </a:lnSpc>
              <a:spcBef>
                <a:spcPts val="13"/>
              </a:spcBef>
              <a:spcAft>
                <a:spcPts val="0"/>
              </a:spcAft>
              <a:buClr>
                <a:srgbClr val="FF9900"/>
              </a:buClr>
              <a:buSzPct val="85000"/>
              <a:buNone/>
            </a:pPr>
            <a:r>
              <a:rPr lang="en-GB" sz="1200" b="1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RO-</a:t>
            </a:r>
            <a:r>
              <a:rPr lang="en-GB" sz="1200" b="1" kern="0" dirty="0" err="1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Pax</a:t>
            </a:r>
            <a:r>
              <a:rPr lang="en-GB" sz="1200" b="1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International Service</a:t>
            </a:r>
          </a:p>
          <a:p>
            <a:pPr marL="187257" lvl="1" indent="-187257">
              <a:lnSpc>
                <a:spcPts val="1383"/>
              </a:lnSpc>
              <a:spcBef>
                <a:spcPts val="163"/>
              </a:spcBef>
              <a:spcAft>
                <a:spcPts val="6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Development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of Ro-Pax service line connecting Thessaloniki to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Izmir,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as well as potential connections between Thessaloniki and Black Sea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ports</a:t>
            </a:r>
          </a:p>
          <a:p>
            <a:pPr marL="0" lvl="1" indent="0">
              <a:lnSpc>
                <a:spcPts val="1383"/>
              </a:lnSpc>
              <a:spcBef>
                <a:spcPts val="13"/>
              </a:spcBef>
              <a:spcAft>
                <a:spcPts val="0"/>
              </a:spcAft>
              <a:buClr>
                <a:srgbClr val="FF9900"/>
              </a:buClr>
              <a:buSzPct val="85000"/>
              <a:buNone/>
            </a:pPr>
            <a:r>
              <a:rPr lang="en-GB" sz="1200" b="1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Coastal Service</a:t>
            </a:r>
            <a:endParaRPr lang="en-GB" sz="1200" b="1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87257" lvl="1" indent="-187257">
              <a:lnSpc>
                <a:spcPts val="1383"/>
              </a:lnSpc>
              <a:spcBef>
                <a:spcPts val="163"/>
              </a:spcBef>
              <a:spcAft>
                <a:spcPts val="4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Re-launch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of ferry routes to and from Aegean Sea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islands</a:t>
            </a:r>
          </a:p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6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Enhance and improve services to coastal </a:t>
            </a:r>
            <a:b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passengers</a:t>
            </a:r>
            <a:endParaRPr lang="en-GB" sz="12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187257" lvl="1" indent="-187257">
              <a:lnSpc>
                <a:spcPts val="1383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endParaRPr lang="en-GB" sz="12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 bwMode="gray">
          <a:xfrm>
            <a:off x="838200" y="166302"/>
            <a:ext cx="9918777" cy="830997"/>
          </a:xfr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Key Initiatives to Further Develop the Port </a:t>
            </a:r>
            <a:r>
              <a:rPr lang="en-US" sz="1600" dirty="0"/>
              <a:t>(Cont’d)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gray">
          <a:xfrm>
            <a:off x="6088977" y="954279"/>
            <a:ext cx="4153309" cy="554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ct val="75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SzPct val="12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4476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MS Gloriola II Std Light" panose="02000000000000000000" pitchFamily="2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5800" indent="-2476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9048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MS Gloriola II Std Light" panose="02000000000000000000" pitchFamily="2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5pPr>
            <a:lvl6pPr marL="1162050" indent="-219075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3399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7pPr>
            <a:lvl8pPr marL="27971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8pPr>
            <a:lvl9pPr marL="32543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9pPr>
          </a:lstStyle>
          <a:p>
            <a:pPr>
              <a:lnSpc>
                <a:spcPts val="1808"/>
              </a:lnSpc>
              <a:spcBef>
                <a:spcPts val="638"/>
              </a:spcBef>
              <a:buClr>
                <a:srgbClr val="296CB5"/>
              </a:buClr>
            </a:pPr>
            <a:r>
              <a:rPr lang="en-US" sz="1200" b="1" kern="0" dirty="0">
                <a:solidFill>
                  <a:schemeClr val="accent5">
                    <a:lumMod val="50000"/>
                  </a:schemeClr>
                </a:solidFill>
              </a:rPr>
              <a:t>Other</a:t>
            </a:r>
          </a:p>
          <a:p>
            <a:pPr marL="187257" lvl="1" indent="-187257">
              <a:lnSpc>
                <a:spcPts val="1594"/>
              </a:lnSpc>
              <a:spcBef>
                <a:spcPts val="213"/>
              </a:spcBef>
              <a:spcAft>
                <a:spcPts val="4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Renovation of the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protected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building of the old passenger terminal</a:t>
            </a:r>
          </a:p>
          <a:p>
            <a:pPr marL="187257" lvl="1" indent="-187257">
              <a:lnSpc>
                <a:spcPts val="1594"/>
              </a:lnSpc>
              <a:spcBef>
                <a:spcPts val="213"/>
              </a:spcBef>
              <a:spcAft>
                <a:spcPts val="4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Development of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piers 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1 and 2, adjacent to the city center, for commercial, touristic and cultural activities relevant to port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operations</a:t>
            </a:r>
          </a:p>
          <a:p>
            <a:pPr marL="384631" lvl="2" indent="-192315">
              <a:lnSpc>
                <a:spcPts val="1594"/>
              </a:lnSpc>
              <a:spcBef>
                <a:spcPts val="213"/>
              </a:spcBef>
              <a:spcAft>
                <a:spcPts val="400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Relative investments will fully comply with legal requirements regarding the "historic character” of the area and without disrupting port </a:t>
            </a:r>
            <a:r>
              <a:rPr lang="en-GB" sz="1200" dirty="0" smtClean="0">
                <a:solidFill>
                  <a:schemeClr val="accent5">
                    <a:lumMod val="50000"/>
                  </a:schemeClr>
                </a:solidFill>
              </a:rPr>
              <a:t>activities</a:t>
            </a:r>
          </a:p>
          <a:p>
            <a:pPr marL="384631" lvl="2" indent="-192315">
              <a:lnSpc>
                <a:spcPts val="1594"/>
              </a:lnSpc>
              <a:spcBef>
                <a:spcPts val="213"/>
              </a:spcBef>
              <a:spcAft>
                <a:spcPts val="400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0" lvl="2" indent="0">
              <a:lnSpc>
                <a:spcPts val="1808"/>
              </a:lnSpc>
              <a:spcBef>
                <a:spcPts val="638"/>
              </a:spcBef>
              <a:buClr>
                <a:srgbClr val="296CB5"/>
              </a:buClr>
              <a:buSzPct val="85000"/>
              <a:buNone/>
            </a:pPr>
            <a:r>
              <a:rPr lang="en-US" sz="1200" b="1" kern="0" dirty="0" smtClean="0">
                <a:solidFill>
                  <a:schemeClr val="accent5">
                    <a:lumMod val="50000"/>
                  </a:schemeClr>
                </a:solidFill>
              </a:rPr>
              <a:t>Smart Port</a:t>
            </a:r>
            <a:endParaRPr lang="en-US" sz="1200" b="1" kern="0" dirty="0">
              <a:solidFill>
                <a:schemeClr val="accent5">
                  <a:lumMod val="50000"/>
                </a:schemeClr>
              </a:solidFill>
            </a:endParaRPr>
          </a:p>
          <a:p>
            <a:pPr marL="187257" lvl="1" indent="-187257">
              <a:lnSpc>
                <a:spcPts val="1594"/>
              </a:lnSpc>
              <a:spcBef>
                <a:spcPts val="213"/>
              </a:spcBef>
              <a:spcAft>
                <a:spcPts val="4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kern="0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ThPA</a:t>
            </a:r>
            <a:r>
              <a:rPr lang="en-GB" sz="1200" kern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aspires to become a Smart Port that will have the following </a:t>
            </a:r>
            <a:r>
              <a:rPr lang="en-GB" sz="1200" kern="0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characteristics:</a:t>
            </a:r>
          </a:p>
          <a:p>
            <a:pPr marL="384631" lvl="2" indent="-192315">
              <a:lnSpc>
                <a:spcPts val="1594"/>
              </a:lnSpc>
              <a:spcBef>
                <a:spcPts val="213"/>
              </a:spcBef>
              <a:spcAft>
                <a:spcPts val="400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Environmentally friendly</a:t>
            </a:r>
          </a:p>
          <a:p>
            <a:pPr marL="384631" lvl="2" indent="-192315">
              <a:lnSpc>
                <a:spcPts val="1594"/>
              </a:lnSpc>
              <a:spcBef>
                <a:spcPts val="213"/>
              </a:spcBef>
              <a:spcAft>
                <a:spcPts val="400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IT integrated operations</a:t>
            </a:r>
          </a:p>
          <a:p>
            <a:pPr marL="384631" lvl="2" indent="-192315">
              <a:lnSpc>
                <a:spcPts val="1594"/>
              </a:lnSpc>
              <a:spcBef>
                <a:spcPts val="213"/>
              </a:spcBef>
              <a:spcAft>
                <a:spcPts val="400"/>
              </a:spcAft>
              <a:buClr>
                <a:srgbClr val="FFC000"/>
              </a:buClr>
              <a:buSzPct val="85000"/>
              <a:buFont typeface="Arial" panose="020B0604020202020204" pitchFamily="34" charset="0"/>
              <a:buChar char="-"/>
            </a:pP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Energy Efficiency</a:t>
            </a:r>
          </a:p>
          <a:p>
            <a:pPr marL="187257" lvl="1" indent="-187257">
              <a:lnSpc>
                <a:spcPts val="1594"/>
              </a:lnSpc>
              <a:spcBef>
                <a:spcPts val="2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endParaRPr lang="en-GB" sz="1200" kern="0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5" name="Group 19"/>
          <p:cNvGrpSpPr/>
          <p:nvPr/>
        </p:nvGrpSpPr>
        <p:grpSpPr bwMode="gray">
          <a:xfrm>
            <a:off x="9748729" y="5478161"/>
            <a:ext cx="987552" cy="1102267"/>
            <a:chOff x="3783139" y="4939724"/>
            <a:chExt cx="1069848" cy="1069848"/>
          </a:xfrm>
        </p:grpSpPr>
        <p:sp>
          <p:nvSpPr>
            <p:cNvPr id="16" name="Oval 33"/>
            <p:cNvSpPr/>
            <p:nvPr/>
          </p:nvSpPr>
          <p:spPr bwMode="gray">
            <a:xfrm>
              <a:off x="4317827" y="5275684"/>
              <a:ext cx="89" cy="400970"/>
            </a:xfrm>
            <a:prstGeom prst="ellipse">
              <a:avLst/>
            </a:prstGeom>
            <a:solidFill>
              <a:srgbClr val="296CB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</a:endParaRPr>
            </a:p>
          </p:txBody>
        </p:sp>
        <p:pic>
          <p:nvPicPr>
            <p:cNvPr id="17" name="Picture 3" descr="\\msad\root\ap\apbo\io\USERS\paulot\Desktop\New folder\edited lower lef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83139" y="4939724"/>
              <a:ext cx="1069848" cy="106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567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38</a:t>
            </a:fld>
            <a:endParaRPr lang="el-GR"/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1093413" y="129249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Traffic Forecasts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gray">
          <a:xfrm>
            <a:off x="1117093" y="738647"/>
            <a:ext cx="4821033" cy="70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Throughput</a:t>
            </a:r>
            <a:endParaRPr lang="en-GB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1700" b="1" dirty="0">
              <a:solidFill>
                <a:srgbClr val="296CB5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 bwMode="gray">
          <a:xfrm>
            <a:off x="1093413" y="6271468"/>
            <a:ext cx="4649461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Management, Annual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Financial Statements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2015,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2017-2021 Business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Plan</a:t>
            </a:r>
            <a:endParaRPr lang="en-US" sz="700" dirty="0">
              <a:solidFill>
                <a:prstClr val="black"/>
              </a:solidFill>
              <a:latin typeface="Arial" pitchFamily="34" charset="0"/>
            </a:endParaRPr>
          </a:p>
        </p:txBody>
      </p:sp>
      <p:graphicFrame>
        <p:nvGraphicFramePr>
          <p:cNvPr id="10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61352"/>
              </p:ext>
            </p:extLst>
          </p:nvPr>
        </p:nvGraphicFramePr>
        <p:xfrm>
          <a:off x="1093413" y="1215620"/>
          <a:ext cx="10099921" cy="4889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8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90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9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90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90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901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0901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10901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99462">
                <a:tc>
                  <a:txBody>
                    <a:bodyPr/>
                    <a:lstStyle/>
                    <a:p>
                      <a:r>
                        <a:rPr lang="en-US" sz="1100" i="0" dirty="0" smtClean="0"/>
                        <a:t>Market</a:t>
                      </a:r>
                      <a:endParaRPr lang="en-GB" sz="1100" i="0" dirty="0"/>
                    </a:p>
                  </a:txBody>
                  <a:tcPr marL="92847" marR="92847" marT="51816" marB="51816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i="0" dirty="0" smtClean="0"/>
                        <a:t>2015A</a:t>
                      </a:r>
                      <a:endParaRPr lang="en-GB" sz="1100" i="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0" dirty="0" smtClean="0"/>
                        <a:t>2016E</a:t>
                      </a:r>
                      <a:endParaRPr lang="en-GB" sz="1100" i="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0" dirty="0" smtClean="0"/>
                        <a:t>2017E</a:t>
                      </a:r>
                      <a:endParaRPr lang="en-GB" sz="1100" i="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0" dirty="0" smtClean="0"/>
                        <a:t>2018E</a:t>
                      </a:r>
                      <a:endParaRPr lang="en-GB" sz="1100" i="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0" dirty="0" smtClean="0"/>
                        <a:t>2019E</a:t>
                      </a:r>
                      <a:endParaRPr lang="en-GB" sz="1100" i="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0" dirty="0" smtClean="0"/>
                        <a:t>2020E</a:t>
                      </a:r>
                      <a:endParaRPr lang="en-GB" sz="1100" i="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0" dirty="0" smtClean="0"/>
                        <a:t>2021E</a:t>
                      </a:r>
                      <a:endParaRPr lang="en-GB" sz="1100" i="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US" sz="1100" b="1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Throughput (‘000 </a:t>
                      </a:r>
                      <a:r>
                        <a:rPr lang="en-GB" sz="1100" b="1" i="0" dirty="0" err="1" smtClean="0">
                          <a:solidFill>
                            <a:schemeClr val="tx1"/>
                          </a:solidFill>
                        </a:rPr>
                        <a:t>TEUs</a:t>
                      </a:r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352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366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380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393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411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444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501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Growth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1" baseline="0" dirty="0" smtClean="0">
                          <a:solidFill>
                            <a:schemeClr val="tx1"/>
                          </a:solidFill>
                        </a:rPr>
                        <a:t>0.6%</a:t>
                      </a: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i="1" baseline="0" dirty="0" smtClean="0">
                          <a:solidFill>
                            <a:schemeClr val="tx1"/>
                          </a:solidFill>
                        </a:rPr>
                        <a:t>4.0%</a:t>
                      </a: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4.0%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3.3%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4.7%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7.9%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12.9%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Conventional Cargo</a:t>
                      </a:r>
                      <a:endParaRPr lang="en-GB" sz="1100" b="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Bulk (MM Tonnes)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3.6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3.3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3.9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4.4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4.5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4.6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4.7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Growth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(12.6%)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(10.3%)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18.2%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14.0%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2.4%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2.4%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2.4%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General (MM Tonnes)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/>
                        <a:t>0.4</a:t>
                      </a:r>
                      <a:endParaRPr lang="en-GB" sz="1100" b="1" i="0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/>
                        <a:t>0.5</a:t>
                      </a:r>
                      <a:endParaRPr lang="en-GB" sz="1100" b="1" i="0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/>
                        <a:t>0.6</a:t>
                      </a:r>
                      <a:endParaRPr lang="en-GB" sz="1100" b="1" i="0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/>
                        <a:t>0.6</a:t>
                      </a:r>
                      <a:endParaRPr lang="en-GB" sz="1100" b="1" i="0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/>
                        <a:t>0.6</a:t>
                      </a:r>
                      <a:endParaRPr lang="en-GB" sz="1100" b="1" i="0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/>
                        <a:t>0.6</a:t>
                      </a:r>
                      <a:endParaRPr lang="en-GB" sz="1100" b="1" i="0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/>
                        <a:t>0.7</a:t>
                      </a:r>
                      <a:endParaRPr lang="en-GB" sz="1100" b="1" i="0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pPr marL="0" marR="0" indent="0" algn="l" defTabSz="9718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Growth</a:t>
                      </a: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/>
                        <a:t>(36.7%)</a:t>
                      </a:r>
                      <a:endParaRPr lang="en-GB" sz="1100" b="0" i="1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/>
                        <a:t>21.3%</a:t>
                      </a:r>
                      <a:endParaRPr lang="en-GB" sz="1100" b="0" i="1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/>
                        <a:t>9.2%</a:t>
                      </a:r>
                      <a:endParaRPr lang="en-GB" sz="1100" b="0" i="1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/>
                        <a:t>12.2%</a:t>
                      </a:r>
                      <a:endParaRPr lang="en-GB" sz="1100" b="0" i="1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/>
                        <a:t>2.2%</a:t>
                      </a:r>
                      <a:endParaRPr lang="en-GB" sz="1100" b="0" i="1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/>
                        <a:t>2.2%</a:t>
                      </a:r>
                      <a:endParaRPr lang="en-GB" sz="1100" b="0" i="1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/>
                        <a:t>0.7%</a:t>
                      </a:r>
                      <a:endParaRPr lang="en-GB" sz="1100" b="0" i="1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b="1" dirty="0" smtClean="0"/>
                        <a:t>Passenger</a:t>
                      </a:r>
                      <a:endParaRPr lang="en-GB" sz="1100" b="1" i="1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1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100" b="1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b="1" i="1" dirty="0"/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Ferry (‘000 </a:t>
                      </a:r>
                      <a:r>
                        <a:rPr lang="en-GB" sz="1100" b="1" i="0" dirty="0" err="1" smtClean="0">
                          <a:solidFill>
                            <a:schemeClr val="tx1"/>
                          </a:solidFill>
                        </a:rPr>
                        <a:t>pax</a:t>
                      </a:r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7411">
                <a:tc>
                  <a:txBody>
                    <a:bodyPr/>
                    <a:lstStyle/>
                    <a:p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Growth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pPr marL="0" marR="0" indent="0" algn="l" defTabSz="9718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Cruise (‘000 </a:t>
                      </a:r>
                      <a:r>
                        <a:rPr lang="en-GB" sz="1100" b="1" i="0" dirty="0" err="1" smtClean="0">
                          <a:solidFill>
                            <a:schemeClr val="tx1"/>
                          </a:solidFill>
                        </a:rPr>
                        <a:t>pax</a:t>
                      </a:r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en-GB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Growth</a:t>
                      </a:r>
                      <a:endParaRPr lang="en-GB" sz="110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33.7%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6.2%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3.4%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73.3%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46.2%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31.6%</a:t>
                      </a:r>
                      <a:endParaRPr lang="en-GB" sz="1100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Ro-</a:t>
                      </a:r>
                      <a:r>
                        <a:rPr lang="en-GB" sz="1100" b="1" i="0" dirty="0" err="1" smtClean="0">
                          <a:solidFill>
                            <a:schemeClr val="tx1"/>
                          </a:solidFill>
                        </a:rPr>
                        <a:t>Pax</a:t>
                      </a:r>
                      <a:r>
                        <a:rPr lang="en-GB" sz="1100" b="1" i="0" baseline="0" dirty="0" smtClean="0">
                          <a:solidFill>
                            <a:schemeClr val="tx1"/>
                          </a:solidFill>
                        </a:rPr>
                        <a:t>/Ro-Ro (‘000 vehicles)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baseline="0" dirty="0" smtClean="0">
                          <a:solidFill>
                            <a:schemeClr val="tx1"/>
                          </a:solidFill>
                        </a:rPr>
                        <a:t>2.8</a:t>
                      </a: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i="0" baseline="0" dirty="0" smtClean="0">
                          <a:solidFill>
                            <a:schemeClr val="tx1"/>
                          </a:solidFill>
                        </a:rPr>
                        <a:t>2.9</a:t>
                      </a: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15.1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23.3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24.5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28.7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1" i="0" dirty="0" smtClean="0">
                          <a:solidFill>
                            <a:schemeClr val="tx1"/>
                          </a:solidFill>
                        </a:rPr>
                        <a:t>33.9</a:t>
                      </a:r>
                      <a:endParaRPr lang="en-GB" sz="11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99462">
                <a:tc>
                  <a:txBody>
                    <a:bodyPr/>
                    <a:lstStyle/>
                    <a:p>
                      <a:pPr marL="0" marR="0" indent="0" algn="l" defTabSz="9718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dirty="0" smtClean="0">
                          <a:solidFill>
                            <a:schemeClr val="tx1"/>
                          </a:solidFill>
                        </a:rPr>
                        <a:t>Growth</a:t>
                      </a:r>
                    </a:p>
                  </a:txBody>
                  <a:tcPr marL="92847" marR="92847" marT="51816" marB="51816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1" baseline="0" dirty="0" smtClean="0">
                          <a:solidFill>
                            <a:schemeClr val="tx1"/>
                          </a:solidFill>
                        </a:rPr>
                        <a:t>(18.2%)</a:t>
                      </a: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1" baseline="0" dirty="0" smtClean="0">
                          <a:solidFill>
                            <a:schemeClr val="tx1"/>
                          </a:solidFill>
                        </a:rPr>
                        <a:t>6.0%</a:t>
                      </a: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416.8%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54.2%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5.1%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17.2%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100" b="0" i="1" dirty="0" smtClean="0">
                          <a:solidFill>
                            <a:schemeClr val="tx1"/>
                          </a:solidFill>
                        </a:rPr>
                        <a:t>18.2%</a:t>
                      </a:r>
                      <a:endParaRPr lang="en-GB" sz="1100" b="0" i="1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44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39</a:t>
            </a:fld>
            <a:endParaRPr lang="el-GR"/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1032825" y="-62627"/>
            <a:ext cx="9806811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2pPr>
            <a:lvl3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3pPr>
            <a:lvl4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4pPr>
            <a:lvl5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41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Key Investments Planned for 2016</a:t>
            </a:r>
            <a:endParaRPr lang="en-GB" sz="41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gray">
          <a:xfrm>
            <a:off x="1032825" y="568315"/>
            <a:ext cx="4821033" cy="70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Investments Overview</a:t>
            </a:r>
            <a:endParaRPr lang="en-GB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17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 bwMode="gray">
          <a:xfrm>
            <a:off x="1291931" y="5887775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 smtClean="0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 SA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Management,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Annual Financial Statements of 2015, 2017-2021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Business Plan</a:t>
            </a:r>
          </a:p>
        </p:txBody>
      </p:sp>
      <p:graphicFrame>
        <p:nvGraphicFramePr>
          <p:cNvPr id="10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18414"/>
              </p:ext>
            </p:extLst>
          </p:nvPr>
        </p:nvGraphicFramePr>
        <p:xfrm>
          <a:off x="1032825" y="986710"/>
          <a:ext cx="10472479" cy="5354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0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06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012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Investment</a:t>
                      </a:r>
                      <a:endParaRPr lang="en-GB" sz="1100" dirty="0"/>
                    </a:p>
                  </a:txBody>
                  <a:tcPr marL="92847" marR="92847" marT="51816" marB="51816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Cost (€ ‘000)</a:t>
                      </a:r>
                      <a:endParaRPr lang="en-GB" sz="110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/>
                        <a:t>Terminal</a:t>
                      </a:r>
                      <a:endParaRPr lang="en-GB" sz="1100" dirty="0"/>
                    </a:p>
                  </a:txBody>
                  <a:tcPr marL="92847" marR="92847" marT="51816" marB="51816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01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Procurement of 2 Rail  Mounted Cranes (60t) for Quay 21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3,400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Conventional Port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1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Procurement of 6 Tractors and 6 Trailers for the Container Terminal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800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01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Upgrade of Gantry Cranes motion control system (G/G 3 &amp; 4, PLC, Drives &amp; trolley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25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Dredging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660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Conventional Port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01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Procurement of 2 FrontLifts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457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Container and Trucks integrated gate control system for the Container Terminal(OCR camera portal)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457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Construction of new and reconstruction of existing rainwater drainage and sewage network in specific port areas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Conventional Port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01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Dredging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440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012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Procurement of 2 FrontLifts with 37TN lifting capacity 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Conventional Port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DBE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25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Imporvement of Container Terminal Lighting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457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Construction of new and reconstruction of existing rainwater drainage and sewage network in specific port areas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025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Passenger Port Construction Works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Passenger Terminal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25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Procurement of 3 Open Top Spreaders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025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Procurement of 4 grabs for 32tn and 25tn cranes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Conventional Port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0254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Procurement of Automotive and Mechanical sweepers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287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Conventional Port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025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Container Terminal Bay Plan System 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Container</a:t>
                      </a:r>
                      <a:endParaRPr lang="en-GB" sz="1100" b="0" i="0" dirty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0254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Reconstruction of Electrical Grid and Crane Rails of Quay 21 </a:t>
                      </a:r>
                    </a:p>
                  </a:txBody>
                  <a:tcPr marL="9525" marR="9525" marT="9525" marB="0" anchor="ctr">
                    <a:lnL w="31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1809" rtl="0" eaLnBrk="1" fontAlgn="ctr" latinLnBrk="0" hangingPunct="1"/>
                      <a:r>
                        <a:rPr lang="en-GB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240</a:t>
                      </a:r>
                      <a:endParaRPr lang="en-GB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718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 smtClean="0">
                          <a:solidFill>
                            <a:schemeClr val="tx1"/>
                          </a:solidFill>
                        </a:rPr>
                        <a:t>Conventional Port</a:t>
                      </a:r>
                      <a:endParaRPr lang="en-GB" sz="1100" b="0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2847" marR="92847" marT="51816" marB="51816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 bwMode="gray">
          <a:xfrm>
            <a:off x="1032825" y="6400698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Management</a:t>
            </a:r>
            <a:endParaRPr lang="en-US" sz="700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5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199" y="121212"/>
            <a:ext cx="9584095" cy="552421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4100" dirty="0">
                <a:latin typeface="+mn-lt"/>
              </a:rPr>
              <a:t>Milestones</a:t>
            </a:r>
            <a:endParaRPr lang="en-US" sz="4100" dirty="0">
              <a:latin typeface="+mn-lt"/>
            </a:endParaRPr>
          </a:p>
        </p:txBody>
      </p:sp>
      <p:sp>
        <p:nvSpPr>
          <p:cNvPr id="8" name="Rectangle 36"/>
          <p:cNvSpPr/>
          <p:nvPr/>
        </p:nvSpPr>
        <p:spPr bwMode="gray">
          <a:xfrm>
            <a:off x="801274" y="551987"/>
            <a:ext cx="60223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1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1923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9" name="Rectangle 39"/>
          <p:cNvSpPr/>
          <p:nvPr>
            <p:custDataLst>
              <p:tags r:id="rId1"/>
            </p:custDataLst>
          </p:nvPr>
        </p:nvSpPr>
        <p:spPr bwMode="gray">
          <a:xfrm>
            <a:off x="2810780" y="379619"/>
            <a:ext cx="7298788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Establishment of the “Board of the Free Zone of Thessaloniki”</a:t>
            </a:r>
          </a:p>
        </p:txBody>
      </p:sp>
      <p:sp>
        <p:nvSpPr>
          <p:cNvPr id="10" name="Rectangle 42"/>
          <p:cNvSpPr/>
          <p:nvPr/>
        </p:nvSpPr>
        <p:spPr bwMode="gray">
          <a:xfrm>
            <a:off x="1803146" y="908513"/>
            <a:ext cx="60223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1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1953</a:t>
            </a:r>
          </a:p>
        </p:txBody>
      </p:sp>
      <p:sp>
        <p:nvSpPr>
          <p:cNvPr id="11" name="Rectangle 43"/>
          <p:cNvSpPr/>
          <p:nvPr>
            <p:custDataLst>
              <p:tags r:id="rId2"/>
            </p:custDataLst>
          </p:nvPr>
        </p:nvSpPr>
        <p:spPr bwMode="gray">
          <a:xfrm>
            <a:off x="3708994" y="767093"/>
            <a:ext cx="7179224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Merger between “Board of the Free Zone of Thessaloniki” and “Thessaloniki Port Fund”</a:t>
            </a:r>
          </a:p>
        </p:txBody>
      </p:sp>
      <p:sp>
        <p:nvSpPr>
          <p:cNvPr id="12" name="Rectangle 89"/>
          <p:cNvSpPr/>
          <p:nvPr/>
        </p:nvSpPr>
        <p:spPr bwMode="gray">
          <a:xfrm>
            <a:off x="2615623" y="1449860"/>
            <a:ext cx="602230" cy="74523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1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1970</a:t>
            </a:r>
          </a:p>
        </p:txBody>
      </p:sp>
      <p:sp>
        <p:nvSpPr>
          <p:cNvPr id="13" name="Rectangle 90"/>
          <p:cNvSpPr/>
          <p:nvPr>
            <p:custDataLst>
              <p:tags r:id="rId3"/>
            </p:custDataLst>
          </p:nvPr>
        </p:nvSpPr>
        <p:spPr bwMode="gray">
          <a:xfrm>
            <a:off x="4255209" y="1440334"/>
            <a:ext cx="671475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Port Management transferred to Thessaloniki Port Authority </a:t>
            </a:r>
            <a:r>
              <a:rPr lang="en-GB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(</a:t>
            </a:r>
            <a:r>
              <a:rPr lang="en-GB" sz="1300" kern="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ThPA</a:t>
            </a:r>
            <a:r>
              <a:rPr lang="en-GB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)</a:t>
            </a:r>
            <a:endParaRPr lang="en-GB" sz="1300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92"/>
          <p:cNvSpPr/>
          <p:nvPr/>
        </p:nvSpPr>
        <p:spPr bwMode="gray">
          <a:xfrm>
            <a:off x="3026775" y="2537955"/>
            <a:ext cx="60223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1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1999</a:t>
            </a:r>
          </a:p>
        </p:txBody>
      </p:sp>
      <p:sp>
        <p:nvSpPr>
          <p:cNvPr id="15" name="Rectangle 93"/>
          <p:cNvSpPr/>
          <p:nvPr>
            <p:custDataLst>
              <p:tags r:id="rId4"/>
            </p:custDataLst>
          </p:nvPr>
        </p:nvSpPr>
        <p:spPr bwMode="gray">
          <a:xfrm>
            <a:off x="4746330" y="2510241"/>
            <a:ext cx="561402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The </a:t>
            </a:r>
            <a:r>
              <a:rPr lang="en-GB" sz="1300" kern="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ThPA</a:t>
            </a:r>
            <a:r>
              <a:rPr lang="en-GB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Public Entity is incorporated as a </a:t>
            </a:r>
            <a:r>
              <a:rPr lang="en-GB" sz="1300" kern="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Societe</a:t>
            </a:r>
            <a:r>
              <a:rPr lang="en-GB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GB" sz="1300" kern="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Anonyme</a:t>
            </a:r>
            <a:r>
              <a:rPr lang="en-GB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(S.A</a:t>
            </a: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16" name="Rectangle 95"/>
          <p:cNvSpPr/>
          <p:nvPr/>
        </p:nvSpPr>
        <p:spPr bwMode="gray">
          <a:xfrm>
            <a:off x="3026775" y="3676028"/>
            <a:ext cx="60223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1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2001</a:t>
            </a:r>
          </a:p>
        </p:txBody>
      </p:sp>
      <p:sp>
        <p:nvSpPr>
          <p:cNvPr id="17" name="Rectangle 96"/>
          <p:cNvSpPr/>
          <p:nvPr>
            <p:custDataLst>
              <p:tags r:id="rId5"/>
            </p:custDataLst>
          </p:nvPr>
        </p:nvSpPr>
        <p:spPr bwMode="gray">
          <a:xfrm>
            <a:off x="4746330" y="3726862"/>
            <a:ext cx="5476968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300" kern="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ThPA</a:t>
            </a:r>
            <a:r>
              <a:rPr lang="en-GB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SA </a:t>
            </a: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listed on the Athens Stock Exchange</a:t>
            </a:r>
          </a:p>
        </p:txBody>
      </p:sp>
      <p:sp>
        <p:nvSpPr>
          <p:cNvPr id="18" name="Rectangle 111"/>
          <p:cNvSpPr/>
          <p:nvPr/>
        </p:nvSpPr>
        <p:spPr bwMode="gray">
          <a:xfrm>
            <a:off x="1803146" y="5252872"/>
            <a:ext cx="60223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1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2014</a:t>
            </a:r>
          </a:p>
        </p:txBody>
      </p:sp>
      <p:sp>
        <p:nvSpPr>
          <p:cNvPr id="19" name="Rectangle 112"/>
          <p:cNvSpPr/>
          <p:nvPr>
            <p:custDataLst>
              <p:tags r:id="rId6"/>
            </p:custDataLst>
          </p:nvPr>
        </p:nvSpPr>
        <p:spPr bwMode="gray">
          <a:xfrm>
            <a:off x="4551514" y="4513485"/>
            <a:ext cx="5638801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HRADF receives a 23.3% stake in </a:t>
            </a:r>
            <a:r>
              <a:rPr lang="en-GB" sz="1300" kern="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THPA</a:t>
            </a:r>
            <a:r>
              <a:rPr lang="en-GB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SA </a:t>
            </a: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from the Hellenic Republic</a:t>
            </a:r>
          </a:p>
        </p:txBody>
      </p:sp>
      <p:cxnSp>
        <p:nvCxnSpPr>
          <p:cNvPr id="20" name="Straight Connector 14"/>
          <p:cNvCxnSpPr/>
          <p:nvPr/>
        </p:nvCxnSpPr>
        <p:spPr bwMode="gray">
          <a:xfrm flipH="1">
            <a:off x="1674918" y="739290"/>
            <a:ext cx="1005840" cy="1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38"/>
          <p:cNvCxnSpPr/>
          <p:nvPr/>
        </p:nvCxnSpPr>
        <p:spPr bwMode="gray">
          <a:xfrm flipH="1">
            <a:off x="3543402" y="1795443"/>
            <a:ext cx="731520" cy="2883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40"/>
          <p:cNvCxnSpPr/>
          <p:nvPr/>
        </p:nvCxnSpPr>
        <p:spPr bwMode="gray">
          <a:xfrm flipH="1">
            <a:off x="4013878" y="2878630"/>
            <a:ext cx="731520" cy="2883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41"/>
          <p:cNvCxnSpPr/>
          <p:nvPr/>
        </p:nvCxnSpPr>
        <p:spPr bwMode="gray">
          <a:xfrm flipH="1">
            <a:off x="4013878" y="4081174"/>
            <a:ext cx="731520" cy="2883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46"/>
          <p:cNvCxnSpPr/>
          <p:nvPr/>
        </p:nvCxnSpPr>
        <p:spPr bwMode="gray">
          <a:xfrm flipH="1">
            <a:off x="3543402" y="4870045"/>
            <a:ext cx="1008112" cy="313919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48"/>
          <p:cNvCxnSpPr/>
          <p:nvPr/>
        </p:nvCxnSpPr>
        <p:spPr bwMode="gray">
          <a:xfrm flipH="1">
            <a:off x="2751314" y="1116059"/>
            <a:ext cx="914400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gray">
          <a:xfrm>
            <a:off x="2615623" y="4753998"/>
            <a:ext cx="60223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1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400" b="1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2012</a:t>
            </a:r>
          </a:p>
        </p:txBody>
      </p:sp>
      <p:cxnSp>
        <p:nvCxnSpPr>
          <p:cNvPr id="27" name="Straight Connector 27"/>
          <p:cNvCxnSpPr>
            <a:stCxn id="41" idx="1"/>
          </p:cNvCxnSpPr>
          <p:nvPr/>
        </p:nvCxnSpPr>
        <p:spPr bwMode="gray">
          <a:xfrm flipH="1" flipV="1">
            <a:off x="3543403" y="5183964"/>
            <a:ext cx="699106" cy="23314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30"/>
          <p:cNvSpPr/>
          <p:nvPr>
            <p:custDataLst>
              <p:tags r:id="rId7"/>
            </p:custDataLst>
          </p:nvPr>
        </p:nvSpPr>
        <p:spPr bwMode="gray">
          <a:xfrm>
            <a:off x="2810780" y="5901443"/>
            <a:ext cx="7298788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US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Phase B' of </a:t>
            </a:r>
            <a:r>
              <a:rPr lang="en-US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Privatization </a:t>
            </a:r>
            <a:r>
              <a:rPr lang="en-US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Process</a:t>
            </a:r>
            <a:endParaRPr lang="en-GB" sz="1300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31"/>
          <p:cNvCxnSpPr/>
          <p:nvPr/>
        </p:nvCxnSpPr>
        <p:spPr bwMode="gray">
          <a:xfrm flipH="1">
            <a:off x="1674918" y="6279583"/>
            <a:ext cx="1005840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0" name="Group 3"/>
          <p:cNvGrpSpPr/>
          <p:nvPr/>
        </p:nvGrpSpPr>
        <p:grpSpPr>
          <a:xfrm>
            <a:off x="1348113" y="705528"/>
            <a:ext cx="2583497" cy="5532120"/>
            <a:chOff x="601663" y="1423988"/>
            <a:chExt cx="2583497" cy="5618162"/>
          </a:xfrm>
        </p:grpSpPr>
        <p:sp>
          <p:nvSpPr>
            <p:cNvPr id="31" name="Freeform 12"/>
            <p:cNvSpPr>
              <a:spLocks/>
            </p:cNvSpPr>
            <p:nvPr/>
          </p:nvSpPr>
          <p:spPr bwMode="auto">
            <a:xfrm>
              <a:off x="601663" y="1423988"/>
              <a:ext cx="1281061" cy="541337"/>
            </a:xfrm>
            <a:custGeom>
              <a:avLst/>
              <a:gdLst>
                <a:gd name="T0" fmla="*/ 439 w 441"/>
                <a:gd name="T1" fmla="*/ 128 h 167"/>
                <a:gd name="T2" fmla="*/ 435 w 441"/>
                <a:gd name="T3" fmla="*/ 140 h 167"/>
                <a:gd name="T4" fmla="*/ 428 w 441"/>
                <a:gd name="T5" fmla="*/ 150 h 167"/>
                <a:gd name="T6" fmla="*/ 381 w 441"/>
                <a:gd name="T7" fmla="*/ 159 h 167"/>
                <a:gd name="T8" fmla="*/ 359 w 441"/>
                <a:gd name="T9" fmla="*/ 116 h 167"/>
                <a:gd name="T10" fmla="*/ 78 w 441"/>
                <a:gd name="T11" fmla="*/ 52 h 167"/>
                <a:gd name="T12" fmla="*/ 40 w 441"/>
                <a:gd name="T13" fmla="*/ 81 h 167"/>
                <a:gd name="T14" fmla="*/ 1 w 441"/>
                <a:gd name="T15" fmla="*/ 52 h 167"/>
                <a:gd name="T16" fmla="*/ 0 w 441"/>
                <a:gd name="T17" fmla="*/ 40 h 167"/>
                <a:gd name="T18" fmla="*/ 2 w 441"/>
                <a:gd name="T19" fmla="*/ 28 h 167"/>
                <a:gd name="T20" fmla="*/ 40 w 441"/>
                <a:gd name="T21" fmla="*/ 0 h 167"/>
                <a:gd name="T22" fmla="*/ 78 w 441"/>
                <a:gd name="T23" fmla="*/ 28 h 167"/>
                <a:gd name="T24" fmla="*/ 370 w 441"/>
                <a:gd name="T25" fmla="*/ 95 h 167"/>
                <a:gd name="T26" fmla="*/ 370 w 441"/>
                <a:gd name="T27" fmla="*/ 95 h 167"/>
                <a:gd name="T28" fmla="*/ 416 w 441"/>
                <a:gd name="T29" fmla="*/ 86 h 167"/>
                <a:gd name="T30" fmla="*/ 439 w 441"/>
                <a:gd name="T31" fmla="*/ 12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1" h="167">
                  <a:moveTo>
                    <a:pt x="439" y="128"/>
                  </a:moveTo>
                  <a:cubicBezTo>
                    <a:pt x="438" y="132"/>
                    <a:pt x="437" y="136"/>
                    <a:pt x="435" y="140"/>
                  </a:cubicBezTo>
                  <a:cubicBezTo>
                    <a:pt x="433" y="144"/>
                    <a:pt x="431" y="147"/>
                    <a:pt x="428" y="150"/>
                  </a:cubicBezTo>
                  <a:cubicBezTo>
                    <a:pt x="416" y="162"/>
                    <a:pt x="397" y="167"/>
                    <a:pt x="381" y="159"/>
                  </a:cubicBezTo>
                  <a:cubicBezTo>
                    <a:pt x="365" y="151"/>
                    <a:pt x="356" y="133"/>
                    <a:pt x="359" y="116"/>
                  </a:cubicBezTo>
                  <a:cubicBezTo>
                    <a:pt x="272" y="79"/>
                    <a:pt x="178" y="57"/>
                    <a:pt x="78" y="52"/>
                  </a:cubicBezTo>
                  <a:cubicBezTo>
                    <a:pt x="73" y="69"/>
                    <a:pt x="58" y="81"/>
                    <a:pt x="40" y="81"/>
                  </a:cubicBezTo>
                  <a:cubicBezTo>
                    <a:pt x="22" y="81"/>
                    <a:pt x="6" y="69"/>
                    <a:pt x="1" y="52"/>
                  </a:cubicBezTo>
                  <a:cubicBezTo>
                    <a:pt x="0" y="48"/>
                    <a:pt x="0" y="44"/>
                    <a:pt x="0" y="40"/>
                  </a:cubicBezTo>
                  <a:cubicBezTo>
                    <a:pt x="0" y="36"/>
                    <a:pt x="0" y="32"/>
                    <a:pt x="2" y="28"/>
                  </a:cubicBezTo>
                  <a:cubicBezTo>
                    <a:pt x="7" y="12"/>
                    <a:pt x="22" y="0"/>
                    <a:pt x="40" y="0"/>
                  </a:cubicBezTo>
                  <a:cubicBezTo>
                    <a:pt x="58" y="0"/>
                    <a:pt x="73" y="12"/>
                    <a:pt x="78" y="28"/>
                  </a:cubicBezTo>
                  <a:cubicBezTo>
                    <a:pt x="181" y="33"/>
                    <a:pt x="279" y="56"/>
                    <a:pt x="370" y="95"/>
                  </a:cubicBezTo>
                  <a:cubicBezTo>
                    <a:pt x="370" y="95"/>
                    <a:pt x="370" y="95"/>
                    <a:pt x="370" y="95"/>
                  </a:cubicBezTo>
                  <a:cubicBezTo>
                    <a:pt x="381" y="82"/>
                    <a:pt x="400" y="78"/>
                    <a:pt x="416" y="86"/>
                  </a:cubicBezTo>
                  <a:cubicBezTo>
                    <a:pt x="432" y="94"/>
                    <a:pt x="441" y="111"/>
                    <a:pt x="439" y="128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CC9B00"/>
                </a:gs>
              </a:gsLst>
              <a:lin ang="5400000" scaled="0"/>
            </a:gra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38100" dir="5400000" sx="97000" sy="97000" algn="t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1677526" y="1722438"/>
              <a:ext cx="1043089" cy="984250"/>
            </a:xfrm>
            <a:custGeom>
              <a:avLst/>
              <a:gdLst>
                <a:gd name="T0" fmla="*/ 350 w 359"/>
                <a:gd name="T1" fmla="*/ 282 h 304"/>
                <a:gd name="T2" fmla="*/ 342 w 359"/>
                <a:gd name="T3" fmla="*/ 291 h 304"/>
                <a:gd name="T4" fmla="*/ 330 w 359"/>
                <a:gd name="T5" fmla="*/ 298 h 304"/>
                <a:gd name="T6" fmla="*/ 285 w 359"/>
                <a:gd name="T7" fmla="*/ 285 h 304"/>
                <a:gd name="T8" fmla="*/ 283 w 359"/>
                <a:gd name="T9" fmla="*/ 238 h 304"/>
                <a:gd name="T10" fmla="*/ 283 w 359"/>
                <a:gd name="T11" fmla="*/ 238 h 304"/>
                <a:gd name="T12" fmla="*/ 281 w 359"/>
                <a:gd name="T13" fmla="*/ 235 h 304"/>
                <a:gd name="T14" fmla="*/ 273 w 359"/>
                <a:gd name="T15" fmla="*/ 227 h 304"/>
                <a:gd name="T16" fmla="*/ 270 w 359"/>
                <a:gd name="T17" fmla="*/ 223 h 304"/>
                <a:gd name="T18" fmla="*/ 261 w 359"/>
                <a:gd name="T19" fmla="*/ 214 h 304"/>
                <a:gd name="T20" fmla="*/ 257 w 359"/>
                <a:gd name="T21" fmla="*/ 209 h 304"/>
                <a:gd name="T22" fmla="*/ 247 w 359"/>
                <a:gd name="T23" fmla="*/ 200 h 304"/>
                <a:gd name="T24" fmla="*/ 244 w 359"/>
                <a:gd name="T25" fmla="*/ 197 h 304"/>
                <a:gd name="T26" fmla="*/ 234 w 359"/>
                <a:gd name="T27" fmla="*/ 187 h 304"/>
                <a:gd name="T28" fmla="*/ 232 w 359"/>
                <a:gd name="T29" fmla="*/ 185 h 304"/>
                <a:gd name="T30" fmla="*/ 220 w 359"/>
                <a:gd name="T31" fmla="*/ 173 h 304"/>
                <a:gd name="T32" fmla="*/ 206 w 359"/>
                <a:gd name="T33" fmla="*/ 161 h 304"/>
                <a:gd name="T34" fmla="*/ 195 w 359"/>
                <a:gd name="T35" fmla="*/ 151 h 304"/>
                <a:gd name="T36" fmla="*/ 181 w 359"/>
                <a:gd name="T37" fmla="*/ 140 h 304"/>
                <a:gd name="T38" fmla="*/ 176 w 359"/>
                <a:gd name="T39" fmla="*/ 136 h 304"/>
                <a:gd name="T40" fmla="*/ 166 w 359"/>
                <a:gd name="T41" fmla="*/ 128 h 304"/>
                <a:gd name="T42" fmla="*/ 157 w 359"/>
                <a:gd name="T43" fmla="*/ 122 h 304"/>
                <a:gd name="T44" fmla="*/ 148 w 359"/>
                <a:gd name="T45" fmla="*/ 115 h 304"/>
                <a:gd name="T46" fmla="*/ 140 w 359"/>
                <a:gd name="T47" fmla="*/ 109 h 304"/>
                <a:gd name="T48" fmla="*/ 132 w 359"/>
                <a:gd name="T49" fmla="*/ 103 h 304"/>
                <a:gd name="T50" fmla="*/ 128 w 359"/>
                <a:gd name="T51" fmla="*/ 100 h 304"/>
                <a:gd name="T52" fmla="*/ 120 w 359"/>
                <a:gd name="T53" fmla="*/ 95 h 304"/>
                <a:gd name="T54" fmla="*/ 58 w 359"/>
                <a:gd name="T55" fmla="*/ 58 h 304"/>
                <a:gd name="T56" fmla="*/ 47 w 359"/>
                <a:gd name="T57" fmla="*/ 52 h 304"/>
                <a:gd name="T58" fmla="*/ 16 w 359"/>
                <a:gd name="T59" fmla="*/ 56 h 304"/>
                <a:gd name="T60" fmla="*/ 0 w 359"/>
                <a:gd name="T61" fmla="*/ 29 h 304"/>
                <a:gd name="T62" fmla="*/ 3 w 359"/>
                <a:gd name="T63" fmla="*/ 18 h 304"/>
                <a:gd name="T64" fmla="*/ 12 w 359"/>
                <a:gd name="T65" fmla="*/ 8 h 304"/>
                <a:gd name="T66" fmla="*/ 41 w 359"/>
                <a:gd name="T67" fmla="*/ 5 h 304"/>
                <a:gd name="T68" fmla="*/ 57 w 359"/>
                <a:gd name="T69" fmla="*/ 30 h 304"/>
                <a:gd name="T70" fmla="*/ 69 w 359"/>
                <a:gd name="T71" fmla="*/ 36 h 304"/>
                <a:gd name="T72" fmla="*/ 85 w 359"/>
                <a:gd name="T73" fmla="*/ 45 h 304"/>
                <a:gd name="T74" fmla="*/ 93 w 359"/>
                <a:gd name="T75" fmla="*/ 50 h 304"/>
                <a:gd name="T76" fmla="*/ 166 w 359"/>
                <a:gd name="T77" fmla="*/ 98 h 304"/>
                <a:gd name="T78" fmla="*/ 172 w 359"/>
                <a:gd name="T79" fmla="*/ 102 h 304"/>
                <a:gd name="T80" fmla="*/ 191 w 359"/>
                <a:gd name="T81" fmla="*/ 117 h 304"/>
                <a:gd name="T82" fmla="*/ 199 w 359"/>
                <a:gd name="T83" fmla="*/ 123 h 304"/>
                <a:gd name="T84" fmla="*/ 207 w 359"/>
                <a:gd name="T85" fmla="*/ 130 h 304"/>
                <a:gd name="T86" fmla="*/ 216 w 359"/>
                <a:gd name="T87" fmla="*/ 137 h 304"/>
                <a:gd name="T88" fmla="*/ 224 w 359"/>
                <a:gd name="T89" fmla="*/ 145 h 304"/>
                <a:gd name="T90" fmla="*/ 233 w 359"/>
                <a:gd name="T91" fmla="*/ 152 h 304"/>
                <a:gd name="T92" fmla="*/ 240 w 359"/>
                <a:gd name="T93" fmla="*/ 158 h 304"/>
                <a:gd name="T94" fmla="*/ 266 w 359"/>
                <a:gd name="T95" fmla="*/ 184 h 304"/>
                <a:gd name="T96" fmla="*/ 273 w 359"/>
                <a:gd name="T97" fmla="*/ 191 h 304"/>
                <a:gd name="T98" fmla="*/ 278 w 359"/>
                <a:gd name="T99" fmla="*/ 196 h 304"/>
                <a:gd name="T100" fmla="*/ 283 w 359"/>
                <a:gd name="T101" fmla="*/ 201 h 304"/>
                <a:gd name="T102" fmla="*/ 284 w 359"/>
                <a:gd name="T103" fmla="*/ 203 h 304"/>
                <a:gd name="T104" fmla="*/ 295 w 359"/>
                <a:gd name="T105" fmla="*/ 215 h 304"/>
                <a:gd name="T106" fmla="*/ 302 w 359"/>
                <a:gd name="T107" fmla="*/ 222 h 304"/>
                <a:gd name="T108" fmla="*/ 348 w 359"/>
                <a:gd name="T109" fmla="*/ 235 h 304"/>
                <a:gd name="T110" fmla="*/ 350 w 359"/>
                <a:gd name="T111" fmla="*/ 282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59" h="304">
                  <a:moveTo>
                    <a:pt x="350" y="282"/>
                  </a:moveTo>
                  <a:cubicBezTo>
                    <a:pt x="348" y="286"/>
                    <a:pt x="345" y="289"/>
                    <a:pt x="342" y="291"/>
                  </a:cubicBezTo>
                  <a:cubicBezTo>
                    <a:pt x="338" y="294"/>
                    <a:pt x="334" y="296"/>
                    <a:pt x="330" y="298"/>
                  </a:cubicBezTo>
                  <a:cubicBezTo>
                    <a:pt x="315" y="304"/>
                    <a:pt x="296" y="299"/>
                    <a:pt x="285" y="285"/>
                  </a:cubicBezTo>
                  <a:cubicBezTo>
                    <a:pt x="274" y="271"/>
                    <a:pt x="273" y="252"/>
                    <a:pt x="283" y="238"/>
                  </a:cubicBezTo>
                  <a:cubicBezTo>
                    <a:pt x="283" y="238"/>
                    <a:pt x="283" y="238"/>
                    <a:pt x="283" y="238"/>
                  </a:cubicBezTo>
                  <a:cubicBezTo>
                    <a:pt x="282" y="237"/>
                    <a:pt x="281" y="236"/>
                    <a:pt x="281" y="235"/>
                  </a:cubicBezTo>
                  <a:cubicBezTo>
                    <a:pt x="278" y="233"/>
                    <a:pt x="276" y="230"/>
                    <a:pt x="273" y="227"/>
                  </a:cubicBezTo>
                  <a:cubicBezTo>
                    <a:pt x="272" y="226"/>
                    <a:pt x="271" y="225"/>
                    <a:pt x="270" y="223"/>
                  </a:cubicBezTo>
                  <a:cubicBezTo>
                    <a:pt x="267" y="220"/>
                    <a:pt x="264" y="217"/>
                    <a:pt x="261" y="214"/>
                  </a:cubicBezTo>
                  <a:cubicBezTo>
                    <a:pt x="259" y="212"/>
                    <a:pt x="258" y="211"/>
                    <a:pt x="257" y="209"/>
                  </a:cubicBezTo>
                  <a:cubicBezTo>
                    <a:pt x="254" y="206"/>
                    <a:pt x="250" y="203"/>
                    <a:pt x="247" y="200"/>
                  </a:cubicBezTo>
                  <a:cubicBezTo>
                    <a:pt x="246" y="199"/>
                    <a:pt x="245" y="198"/>
                    <a:pt x="244" y="197"/>
                  </a:cubicBezTo>
                  <a:cubicBezTo>
                    <a:pt x="241" y="193"/>
                    <a:pt x="237" y="190"/>
                    <a:pt x="234" y="187"/>
                  </a:cubicBezTo>
                  <a:cubicBezTo>
                    <a:pt x="233" y="186"/>
                    <a:pt x="233" y="185"/>
                    <a:pt x="232" y="185"/>
                  </a:cubicBezTo>
                  <a:cubicBezTo>
                    <a:pt x="228" y="181"/>
                    <a:pt x="224" y="177"/>
                    <a:pt x="220" y="173"/>
                  </a:cubicBezTo>
                  <a:cubicBezTo>
                    <a:pt x="215" y="169"/>
                    <a:pt x="211" y="165"/>
                    <a:pt x="206" y="161"/>
                  </a:cubicBezTo>
                  <a:cubicBezTo>
                    <a:pt x="202" y="158"/>
                    <a:pt x="199" y="155"/>
                    <a:pt x="195" y="151"/>
                  </a:cubicBezTo>
                  <a:cubicBezTo>
                    <a:pt x="190" y="148"/>
                    <a:pt x="186" y="144"/>
                    <a:pt x="181" y="140"/>
                  </a:cubicBezTo>
                  <a:cubicBezTo>
                    <a:pt x="180" y="139"/>
                    <a:pt x="178" y="137"/>
                    <a:pt x="176" y="136"/>
                  </a:cubicBezTo>
                  <a:cubicBezTo>
                    <a:pt x="173" y="133"/>
                    <a:pt x="169" y="131"/>
                    <a:pt x="166" y="128"/>
                  </a:cubicBezTo>
                  <a:cubicBezTo>
                    <a:pt x="163" y="126"/>
                    <a:pt x="160" y="124"/>
                    <a:pt x="157" y="122"/>
                  </a:cubicBezTo>
                  <a:cubicBezTo>
                    <a:pt x="154" y="119"/>
                    <a:pt x="151" y="117"/>
                    <a:pt x="148" y="115"/>
                  </a:cubicBezTo>
                  <a:cubicBezTo>
                    <a:pt x="145" y="113"/>
                    <a:pt x="143" y="111"/>
                    <a:pt x="140" y="109"/>
                  </a:cubicBezTo>
                  <a:cubicBezTo>
                    <a:pt x="137" y="107"/>
                    <a:pt x="135" y="105"/>
                    <a:pt x="132" y="103"/>
                  </a:cubicBezTo>
                  <a:cubicBezTo>
                    <a:pt x="131" y="102"/>
                    <a:pt x="129" y="101"/>
                    <a:pt x="128" y="100"/>
                  </a:cubicBezTo>
                  <a:cubicBezTo>
                    <a:pt x="125" y="99"/>
                    <a:pt x="123" y="97"/>
                    <a:pt x="120" y="95"/>
                  </a:cubicBezTo>
                  <a:cubicBezTo>
                    <a:pt x="100" y="82"/>
                    <a:pt x="80" y="69"/>
                    <a:pt x="58" y="58"/>
                  </a:cubicBezTo>
                  <a:cubicBezTo>
                    <a:pt x="54" y="56"/>
                    <a:pt x="51" y="54"/>
                    <a:pt x="47" y="52"/>
                  </a:cubicBezTo>
                  <a:cubicBezTo>
                    <a:pt x="39" y="59"/>
                    <a:pt x="27" y="61"/>
                    <a:pt x="16" y="56"/>
                  </a:cubicBezTo>
                  <a:cubicBezTo>
                    <a:pt x="6" y="51"/>
                    <a:pt x="0" y="40"/>
                    <a:pt x="0" y="29"/>
                  </a:cubicBezTo>
                  <a:cubicBezTo>
                    <a:pt x="1" y="26"/>
                    <a:pt x="1" y="22"/>
                    <a:pt x="3" y="18"/>
                  </a:cubicBezTo>
                  <a:cubicBezTo>
                    <a:pt x="5" y="14"/>
                    <a:pt x="8" y="10"/>
                    <a:pt x="12" y="8"/>
                  </a:cubicBezTo>
                  <a:cubicBezTo>
                    <a:pt x="20" y="2"/>
                    <a:pt x="31" y="0"/>
                    <a:pt x="41" y="5"/>
                  </a:cubicBezTo>
                  <a:cubicBezTo>
                    <a:pt x="51" y="10"/>
                    <a:pt x="57" y="19"/>
                    <a:pt x="57" y="30"/>
                  </a:cubicBezTo>
                  <a:cubicBezTo>
                    <a:pt x="61" y="32"/>
                    <a:pt x="65" y="34"/>
                    <a:pt x="69" y="36"/>
                  </a:cubicBezTo>
                  <a:cubicBezTo>
                    <a:pt x="74" y="39"/>
                    <a:pt x="80" y="42"/>
                    <a:pt x="85" y="45"/>
                  </a:cubicBezTo>
                  <a:cubicBezTo>
                    <a:pt x="88" y="47"/>
                    <a:pt x="90" y="48"/>
                    <a:pt x="93" y="50"/>
                  </a:cubicBezTo>
                  <a:cubicBezTo>
                    <a:pt x="118" y="64"/>
                    <a:pt x="143" y="80"/>
                    <a:pt x="166" y="98"/>
                  </a:cubicBezTo>
                  <a:cubicBezTo>
                    <a:pt x="168" y="99"/>
                    <a:pt x="170" y="101"/>
                    <a:pt x="172" y="102"/>
                  </a:cubicBezTo>
                  <a:cubicBezTo>
                    <a:pt x="179" y="107"/>
                    <a:pt x="185" y="112"/>
                    <a:pt x="191" y="117"/>
                  </a:cubicBezTo>
                  <a:cubicBezTo>
                    <a:pt x="194" y="119"/>
                    <a:pt x="196" y="121"/>
                    <a:pt x="199" y="123"/>
                  </a:cubicBezTo>
                  <a:cubicBezTo>
                    <a:pt x="202" y="125"/>
                    <a:pt x="205" y="128"/>
                    <a:pt x="207" y="130"/>
                  </a:cubicBezTo>
                  <a:cubicBezTo>
                    <a:pt x="210" y="132"/>
                    <a:pt x="213" y="135"/>
                    <a:pt x="216" y="137"/>
                  </a:cubicBezTo>
                  <a:cubicBezTo>
                    <a:pt x="219" y="140"/>
                    <a:pt x="222" y="142"/>
                    <a:pt x="224" y="145"/>
                  </a:cubicBezTo>
                  <a:cubicBezTo>
                    <a:pt x="227" y="147"/>
                    <a:pt x="230" y="150"/>
                    <a:pt x="233" y="152"/>
                  </a:cubicBezTo>
                  <a:cubicBezTo>
                    <a:pt x="235" y="154"/>
                    <a:pt x="237" y="156"/>
                    <a:pt x="240" y="158"/>
                  </a:cubicBezTo>
                  <a:cubicBezTo>
                    <a:pt x="249" y="167"/>
                    <a:pt x="257" y="175"/>
                    <a:pt x="266" y="184"/>
                  </a:cubicBezTo>
                  <a:cubicBezTo>
                    <a:pt x="268" y="186"/>
                    <a:pt x="271" y="188"/>
                    <a:pt x="273" y="191"/>
                  </a:cubicBezTo>
                  <a:cubicBezTo>
                    <a:pt x="275" y="193"/>
                    <a:pt x="277" y="195"/>
                    <a:pt x="278" y="196"/>
                  </a:cubicBezTo>
                  <a:cubicBezTo>
                    <a:pt x="280" y="198"/>
                    <a:pt x="281" y="200"/>
                    <a:pt x="283" y="201"/>
                  </a:cubicBezTo>
                  <a:cubicBezTo>
                    <a:pt x="283" y="202"/>
                    <a:pt x="284" y="202"/>
                    <a:pt x="284" y="203"/>
                  </a:cubicBezTo>
                  <a:cubicBezTo>
                    <a:pt x="288" y="207"/>
                    <a:pt x="292" y="211"/>
                    <a:pt x="295" y="215"/>
                  </a:cubicBezTo>
                  <a:cubicBezTo>
                    <a:pt x="298" y="217"/>
                    <a:pt x="300" y="220"/>
                    <a:pt x="302" y="222"/>
                  </a:cubicBezTo>
                  <a:cubicBezTo>
                    <a:pt x="318" y="216"/>
                    <a:pt x="337" y="221"/>
                    <a:pt x="348" y="235"/>
                  </a:cubicBezTo>
                  <a:cubicBezTo>
                    <a:pt x="359" y="249"/>
                    <a:pt x="359" y="268"/>
                    <a:pt x="350" y="282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100000">
                  <a:srgbClr val="C00000"/>
                </a:gs>
              </a:gsLst>
              <a:lin ang="5400000" scaled="0"/>
            </a:gra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38100" dir="5400000" sx="97000" sy="97000" algn="t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3" name="Freeform 9"/>
            <p:cNvSpPr>
              <a:spLocks/>
            </p:cNvSpPr>
            <p:nvPr/>
          </p:nvSpPr>
          <p:spPr bwMode="auto">
            <a:xfrm>
              <a:off x="2511143" y="2466975"/>
              <a:ext cx="674017" cy="1301750"/>
            </a:xfrm>
            <a:custGeom>
              <a:avLst/>
              <a:gdLst>
                <a:gd name="T0" fmla="*/ 210 w 232"/>
                <a:gd name="T1" fmla="*/ 396 h 402"/>
                <a:gd name="T2" fmla="*/ 198 w 232"/>
                <a:gd name="T3" fmla="*/ 401 h 402"/>
                <a:gd name="T4" fmla="*/ 185 w 232"/>
                <a:gd name="T5" fmla="*/ 402 h 402"/>
                <a:gd name="T6" fmla="*/ 150 w 232"/>
                <a:gd name="T7" fmla="*/ 370 h 402"/>
                <a:gd name="T8" fmla="*/ 168 w 232"/>
                <a:gd name="T9" fmla="*/ 327 h 402"/>
                <a:gd name="T10" fmla="*/ 166 w 232"/>
                <a:gd name="T11" fmla="*/ 318 h 402"/>
                <a:gd name="T12" fmla="*/ 163 w 232"/>
                <a:gd name="T13" fmla="*/ 309 h 402"/>
                <a:gd name="T14" fmla="*/ 161 w 232"/>
                <a:gd name="T15" fmla="*/ 301 h 402"/>
                <a:gd name="T16" fmla="*/ 148 w 232"/>
                <a:gd name="T17" fmla="*/ 265 h 402"/>
                <a:gd name="T18" fmla="*/ 143 w 232"/>
                <a:gd name="T19" fmla="*/ 250 h 402"/>
                <a:gd name="T20" fmla="*/ 132 w 232"/>
                <a:gd name="T21" fmla="*/ 223 h 402"/>
                <a:gd name="T22" fmla="*/ 128 w 232"/>
                <a:gd name="T23" fmla="*/ 215 h 402"/>
                <a:gd name="T24" fmla="*/ 125 w 232"/>
                <a:gd name="T25" fmla="*/ 207 h 402"/>
                <a:gd name="T26" fmla="*/ 121 w 232"/>
                <a:gd name="T27" fmla="*/ 199 h 402"/>
                <a:gd name="T28" fmla="*/ 117 w 232"/>
                <a:gd name="T29" fmla="*/ 191 h 402"/>
                <a:gd name="T30" fmla="*/ 87 w 232"/>
                <a:gd name="T31" fmla="*/ 135 h 402"/>
                <a:gd name="T32" fmla="*/ 83 w 232"/>
                <a:gd name="T33" fmla="*/ 128 h 402"/>
                <a:gd name="T34" fmla="*/ 78 w 232"/>
                <a:gd name="T35" fmla="*/ 120 h 402"/>
                <a:gd name="T36" fmla="*/ 69 w 232"/>
                <a:gd name="T37" fmla="*/ 105 h 402"/>
                <a:gd name="T38" fmla="*/ 64 w 232"/>
                <a:gd name="T39" fmla="*/ 97 h 402"/>
                <a:gd name="T40" fmla="*/ 58 w 232"/>
                <a:gd name="T41" fmla="*/ 88 h 402"/>
                <a:gd name="T42" fmla="*/ 49 w 232"/>
                <a:gd name="T43" fmla="*/ 75 h 402"/>
                <a:gd name="T44" fmla="*/ 43 w 232"/>
                <a:gd name="T45" fmla="*/ 68 h 402"/>
                <a:gd name="T46" fmla="*/ 36 w 232"/>
                <a:gd name="T47" fmla="*/ 57 h 402"/>
                <a:gd name="T48" fmla="*/ 8 w 232"/>
                <a:gd name="T49" fmla="*/ 47 h 402"/>
                <a:gd name="T50" fmla="*/ 4 w 232"/>
                <a:gd name="T51" fmla="*/ 18 h 402"/>
                <a:gd name="T52" fmla="*/ 12 w 232"/>
                <a:gd name="T53" fmla="*/ 8 h 402"/>
                <a:gd name="T54" fmla="*/ 23 w 232"/>
                <a:gd name="T55" fmla="*/ 2 h 402"/>
                <a:gd name="T56" fmla="*/ 52 w 232"/>
                <a:gd name="T57" fmla="*/ 12 h 402"/>
                <a:gd name="T58" fmla="*/ 55 w 232"/>
                <a:gd name="T59" fmla="*/ 42 h 402"/>
                <a:gd name="T60" fmla="*/ 63 w 232"/>
                <a:gd name="T61" fmla="*/ 52 h 402"/>
                <a:gd name="T62" fmla="*/ 68 w 232"/>
                <a:gd name="T63" fmla="*/ 60 h 402"/>
                <a:gd name="T64" fmla="*/ 79 w 232"/>
                <a:gd name="T65" fmla="*/ 75 h 402"/>
                <a:gd name="T66" fmla="*/ 84 w 232"/>
                <a:gd name="T67" fmla="*/ 83 h 402"/>
                <a:gd name="T68" fmla="*/ 103 w 232"/>
                <a:gd name="T69" fmla="*/ 112 h 402"/>
                <a:gd name="T70" fmla="*/ 107 w 232"/>
                <a:gd name="T71" fmla="*/ 119 h 402"/>
                <a:gd name="T72" fmla="*/ 116 w 232"/>
                <a:gd name="T73" fmla="*/ 135 h 402"/>
                <a:gd name="T74" fmla="*/ 119 w 232"/>
                <a:gd name="T75" fmla="*/ 141 h 402"/>
                <a:gd name="T76" fmla="*/ 159 w 232"/>
                <a:gd name="T77" fmla="*/ 223 h 402"/>
                <a:gd name="T78" fmla="*/ 162 w 232"/>
                <a:gd name="T79" fmla="*/ 230 h 402"/>
                <a:gd name="T80" fmla="*/ 176 w 232"/>
                <a:gd name="T81" fmla="*/ 266 h 402"/>
                <a:gd name="T82" fmla="*/ 178 w 232"/>
                <a:gd name="T83" fmla="*/ 275 h 402"/>
                <a:gd name="T84" fmla="*/ 185 w 232"/>
                <a:gd name="T85" fmla="*/ 295 h 402"/>
                <a:gd name="T86" fmla="*/ 188 w 232"/>
                <a:gd name="T87" fmla="*/ 303 h 402"/>
                <a:gd name="T88" fmla="*/ 189 w 232"/>
                <a:gd name="T89" fmla="*/ 309 h 402"/>
                <a:gd name="T90" fmla="*/ 191 w 232"/>
                <a:gd name="T91" fmla="*/ 316 h 402"/>
                <a:gd name="T92" fmla="*/ 193 w 232"/>
                <a:gd name="T93" fmla="*/ 321 h 402"/>
                <a:gd name="T94" fmla="*/ 228 w 232"/>
                <a:gd name="T95" fmla="*/ 353 h 402"/>
                <a:gd name="T96" fmla="*/ 210 w 232"/>
                <a:gd name="T97" fmla="*/ 39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2" h="402">
                  <a:moveTo>
                    <a:pt x="210" y="396"/>
                  </a:moveTo>
                  <a:cubicBezTo>
                    <a:pt x="206" y="398"/>
                    <a:pt x="202" y="400"/>
                    <a:pt x="198" y="401"/>
                  </a:cubicBezTo>
                  <a:cubicBezTo>
                    <a:pt x="194" y="402"/>
                    <a:pt x="190" y="402"/>
                    <a:pt x="185" y="402"/>
                  </a:cubicBezTo>
                  <a:cubicBezTo>
                    <a:pt x="169" y="400"/>
                    <a:pt x="154" y="388"/>
                    <a:pt x="150" y="370"/>
                  </a:cubicBezTo>
                  <a:cubicBezTo>
                    <a:pt x="146" y="353"/>
                    <a:pt x="154" y="336"/>
                    <a:pt x="168" y="327"/>
                  </a:cubicBezTo>
                  <a:cubicBezTo>
                    <a:pt x="168" y="324"/>
                    <a:pt x="167" y="321"/>
                    <a:pt x="166" y="318"/>
                  </a:cubicBezTo>
                  <a:cubicBezTo>
                    <a:pt x="165" y="315"/>
                    <a:pt x="164" y="312"/>
                    <a:pt x="163" y="309"/>
                  </a:cubicBezTo>
                  <a:cubicBezTo>
                    <a:pt x="162" y="307"/>
                    <a:pt x="162" y="304"/>
                    <a:pt x="161" y="301"/>
                  </a:cubicBezTo>
                  <a:cubicBezTo>
                    <a:pt x="157" y="289"/>
                    <a:pt x="153" y="277"/>
                    <a:pt x="148" y="265"/>
                  </a:cubicBezTo>
                  <a:cubicBezTo>
                    <a:pt x="147" y="260"/>
                    <a:pt x="145" y="255"/>
                    <a:pt x="143" y="250"/>
                  </a:cubicBezTo>
                  <a:cubicBezTo>
                    <a:pt x="139" y="241"/>
                    <a:pt x="136" y="232"/>
                    <a:pt x="132" y="223"/>
                  </a:cubicBezTo>
                  <a:cubicBezTo>
                    <a:pt x="131" y="220"/>
                    <a:pt x="130" y="218"/>
                    <a:pt x="128" y="215"/>
                  </a:cubicBezTo>
                  <a:cubicBezTo>
                    <a:pt x="127" y="213"/>
                    <a:pt x="126" y="210"/>
                    <a:pt x="125" y="207"/>
                  </a:cubicBezTo>
                  <a:cubicBezTo>
                    <a:pt x="124" y="205"/>
                    <a:pt x="122" y="202"/>
                    <a:pt x="121" y="199"/>
                  </a:cubicBezTo>
                  <a:cubicBezTo>
                    <a:pt x="120" y="196"/>
                    <a:pt x="118" y="194"/>
                    <a:pt x="117" y="191"/>
                  </a:cubicBezTo>
                  <a:cubicBezTo>
                    <a:pt x="108" y="172"/>
                    <a:pt x="98" y="153"/>
                    <a:pt x="87" y="135"/>
                  </a:cubicBezTo>
                  <a:cubicBezTo>
                    <a:pt x="86" y="133"/>
                    <a:pt x="84" y="130"/>
                    <a:pt x="83" y="128"/>
                  </a:cubicBezTo>
                  <a:cubicBezTo>
                    <a:pt x="81" y="125"/>
                    <a:pt x="80" y="122"/>
                    <a:pt x="78" y="120"/>
                  </a:cubicBezTo>
                  <a:cubicBezTo>
                    <a:pt x="75" y="115"/>
                    <a:pt x="72" y="110"/>
                    <a:pt x="69" y="105"/>
                  </a:cubicBezTo>
                  <a:cubicBezTo>
                    <a:pt x="67" y="102"/>
                    <a:pt x="65" y="100"/>
                    <a:pt x="64" y="97"/>
                  </a:cubicBezTo>
                  <a:cubicBezTo>
                    <a:pt x="62" y="94"/>
                    <a:pt x="60" y="91"/>
                    <a:pt x="58" y="88"/>
                  </a:cubicBezTo>
                  <a:cubicBezTo>
                    <a:pt x="55" y="84"/>
                    <a:pt x="52" y="79"/>
                    <a:pt x="49" y="75"/>
                  </a:cubicBezTo>
                  <a:cubicBezTo>
                    <a:pt x="47" y="72"/>
                    <a:pt x="45" y="70"/>
                    <a:pt x="43" y="68"/>
                  </a:cubicBezTo>
                  <a:cubicBezTo>
                    <a:pt x="41" y="64"/>
                    <a:pt x="38" y="61"/>
                    <a:pt x="36" y="57"/>
                  </a:cubicBezTo>
                  <a:cubicBezTo>
                    <a:pt x="26" y="59"/>
                    <a:pt x="15" y="56"/>
                    <a:pt x="8" y="47"/>
                  </a:cubicBezTo>
                  <a:cubicBezTo>
                    <a:pt x="1" y="39"/>
                    <a:pt x="0" y="27"/>
                    <a:pt x="4" y="18"/>
                  </a:cubicBezTo>
                  <a:cubicBezTo>
                    <a:pt x="6" y="14"/>
                    <a:pt x="9" y="10"/>
                    <a:pt x="12" y="8"/>
                  </a:cubicBezTo>
                  <a:cubicBezTo>
                    <a:pt x="16" y="5"/>
                    <a:pt x="20" y="3"/>
                    <a:pt x="23" y="2"/>
                  </a:cubicBezTo>
                  <a:cubicBezTo>
                    <a:pt x="34" y="0"/>
                    <a:pt x="45" y="3"/>
                    <a:pt x="52" y="12"/>
                  </a:cubicBezTo>
                  <a:cubicBezTo>
                    <a:pt x="59" y="21"/>
                    <a:pt x="60" y="33"/>
                    <a:pt x="55" y="42"/>
                  </a:cubicBezTo>
                  <a:cubicBezTo>
                    <a:pt x="58" y="45"/>
                    <a:pt x="60" y="49"/>
                    <a:pt x="63" y="52"/>
                  </a:cubicBezTo>
                  <a:cubicBezTo>
                    <a:pt x="65" y="55"/>
                    <a:pt x="67" y="57"/>
                    <a:pt x="68" y="60"/>
                  </a:cubicBezTo>
                  <a:cubicBezTo>
                    <a:pt x="72" y="65"/>
                    <a:pt x="75" y="70"/>
                    <a:pt x="79" y="75"/>
                  </a:cubicBezTo>
                  <a:cubicBezTo>
                    <a:pt x="81" y="78"/>
                    <a:pt x="82" y="80"/>
                    <a:pt x="84" y="83"/>
                  </a:cubicBezTo>
                  <a:cubicBezTo>
                    <a:pt x="90" y="92"/>
                    <a:pt x="97" y="102"/>
                    <a:pt x="103" y="112"/>
                  </a:cubicBezTo>
                  <a:cubicBezTo>
                    <a:pt x="104" y="114"/>
                    <a:pt x="105" y="117"/>
                    <a:pt x="107" y="119"/>
                  </a:cubicBezTo>
                  <a:cubicBezTo>
                    <a:pt x="110" y="124"/>
                    <a:pt x="113" y="130"/>
                    <a:pt x="116" y="135"/>
                  </a:cubicBezTo>
                  <a:cubicBezTo>
                    <a:pt x="117" y="137"/>
                    <a:pt x="118" y="139"/>
                    <a:pt x="119" y="141"/>
                  </a:cubicBezTo>
                  <a:cubicBezTo>
                    <a:pt x="134" y="167"/>
                    <a:pt x="147" y="195"/>
                    <a:pt x="159" y="223"/>
                  </a:cubicBezTo>
                  <a:cubicBezTo>
                    <a:pt x="160" y="225"/>
                    <a:pt x="161" y="228"/>
                    <a:pt x="162" y="230"/>
                  </a:cubicBezTo>
                  <a:cubicBezTo>
                    <a:pt x="167" y="242"/>
                    <a:pt x="171" y="254"/>
                    <a:pt x="176" y="266"/>
                  </a:cubicBezTo>
                  <a:cubicBezTo>
                    <a:pt x="177" y="269"/>
                    <a:pt x="177" y="272"/>
                    <a:pt x="178" y="275"/>
                  </a:cubicBezTo>
                  <a:cubicBezTo>
                    <a:pt x="181" y="281"/>
                    <a:pt x="183" y="288"/>
                    <a:pt x="185" y="295"/>
                  </a:cubicBezTo>
                  <a:cubicBezTo>
                    <a:pt x="186" y="297"/>
                    <a:pt x="187" y="300"/>
                    <a:pt x="188" y="303"/>
                  </a:cubicBezTo>
                  <a:cubicBezTo>
                    <a:pt x="188" y="305"/>
                    <a:pt x="189" y="307"/>
                    <a:pt x="189" y="309"/>
                  </a:cubicBezTo>
                  <a:cubicBezTo>
                    <a:pt x="190" y="311"/>
                    <a:pt x="191" y="314"/>
                    <a:pt x="191" y="316"/>
                  </a:cubicBezTo>
                  <a:cubicBezTo>
                    <a:pt x="192" y="318"/>
                    <a:pt x="192" y="320"/>
                    <a:pt x="193" y="321"/>
                  </a:cubicBezTo>
                  <a:cubicBezTo>
                    <a:pt x="210" y="323"/>
                    <a:pt x="224" y="335"/>
                    <a:pt x="228" y="353"/>
                  </a:cubicBezTo>
                  <a:cubicBezTo>
                    <a:pt x="232" y="370"/>
                    <a:pt x="224" y="387"/>
                    <a:pt x="210" y="396"/>
                  </a:cubicBezTo>
                  <a:close/>
                </a:path>
              </a:pathLst>
            </a:custGeom>
            <a:gradFill>
              <a:gsLst>
                <a:gs pos="0">
                  <a:srgbClr val="A162D0"/>
                </a:gs>
                <a:gs pos="100000">
                  <a:srgbClr val="612A8A"/>
                </a:gs>
              </a:gsLst>
              <a:lin ang="5400000" scaled="0"/>
            </a:gra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38100" dir="5400000" sx="97000" sy="97000" algn="t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auto">
            <a:xfrm>
              <a:off x="2935788" y="3541713"/>
              <a:ext cx="249372" cy="1417637"/>
            </a:xfrm>
            <a:custGeom>
              <a:avLst/>
              <a:gdLst>
                <a:gd name="T0" fmla="*/ 82 w 86"/>
                <a:gd name="T1" fmla="*/ 406 h 438"/>
                <a:gd name="T2" fmla="*/ 47 w 86"/>
                <a:gd name="T3" fmla="*/ 438 h 438"/>
                <a:gd name="T4" fmla="*/ 34 w 86"/>
                <a:gd name="T5" fmla="*/ 437 h 438"/>
                <a:gd name="T6" fmla="*/ 22 w 86"/>
                <a:gd name="T7" fmla="*/ 432 h 438"/>
                <a:gd name="T8" fmla="*/ 4 w 86"/>
                <a:gd name="T9" fmla="*/ 389 h 438"/>
                <a:gd name="T10" fmla="*/ 39 w 86"/>
                <a:gd name="T11" fmla="*/ 357 h 438"/>
                <a:gd name="T12" fmla="*/ 39 w 86"/>
                <a:gd name="T13" fmla="*/ 357 h 438"/>
                <a:gd name="T14" fmla="*/ 40 w 86"/>
                <a:gd name="T15" fmla="*/ 352 h 438"/>
                <a:gd name="T16" fmla="*/ 42 w 86"/>
                <a:gd name="T17" fmla="*/ 343 h 438"/>
                <a:gd name="T18" fmla="*/ 42 w 86"/>
                <a:gd name="T19" fmla="*/ 340 h 438"/>
                <a:gd name="T20" fmla="*/ 44 w 86"/>
                <a:gd name="T21" fmla="*/ 331 h 438"/>
                <a:gd name="T22" fmla="*/ 46 w 86"/>
                <a:gd name="T23" fmla="*/ 313 h 438"/>
                <a:gd name="T24" fmla="*/ 47 w 86"/>
                <a:gd name="T25" fmla="*/ 304 h 438"/>
                <a:gd name="T26" fmla="*/ 51 w 86"/>
                <a:gd name="T27" fmla="*/ 254 h 438"/>
                <a:gd name="T28" fmla="*/ 51 w 86"/>
                <a:gd name="T29" fmla="*/ 249 h 438"/>
                <a:gd name="T30" fmla="*/ 52 w 86"/>
                <a:gd name="T31" fmla="*/ 244 h 438"/>
                <a:gd name="T32" fmla="*/ 52 w 86"/>
                <a:gd name="T33" fmla="*/ 235 h 438"/>
                <a:gd name="T34" fmla="*/ 52 w 86"/>
                <a:gd name="T35" fmla="*/ 214 h 438"/>
                <a:gd name="T36" fmla="*/ 52 w 86"/>
                <a:gd name="T37" fmla="*/ 203 h 438"/>
                <a:gd name="T38" fmla="*/ 52 w 86"/>
                <a:gd name="T39" fmla="*/ 192 h 438"/>
                <a:gd name="T40" fmla="*/ 52 w 86"/>
                <a:gd name="T41" fmla="*/ 182 h 438"/>
                <a:gd name="T42" fmla="*/ 51 w 86"/>
                <a:gd name="T43" fmla="*/ 172 h 438"/>
                <a:gd name="T44" fmla="*/ 50 w 86"/>
                <a:gd name="T45" fmla="*/ 159 h 438"/>
                <a:gd name="T46" fmla="*/ 49 w 86"/>
                <a:gd name="T47" fmla="*/ 147 h 438"/>
                <a:gd name="T48" fmla="*/ 48 w 86"/>
                <a:gd name="T49" fmla="*/ 132 h 438"/>
                <a:gd name="T50" fmla="*/ 46 w 86"/>
                <a:gd name="T51" fmla="*/ 114 h 438"/>
                <a:gd name="T52" fmla="*/ 41 w 86"/>
                <a:gd name="T53" fmla="*/ 79 h 438"/>
                <a:gd name="T54" fmla="*/ 39 w 86"/>
                <a:gd name="T55" fmla="*/ 70 h 438"/>
                <a:gd name="T56" fmla="*/ 37 w 86"/>
                <a:gd name="T57" fmla="*/ 56 h 438"/>
                <a:gd name="T58" fmla="*/ 16 w 86"/>
                <a:gd name="T59" fmla="*/ 35 h 438"/>
                <a:gd name="T60" fmla="*/ 25 w 86"/>
                <a:gd name="T61" fmla="*/ 6 h 438"/>
                <a:gd name="T62" fmla="*/ 37 w 86"/>
                <a:gd name="T63" fmla="*/ 1 h 438"/>
                <a:gd name="T64" fmla="*/ 50 w 86"/>
                <a:gd name="T65" fmla="*/ 1 h 438"/>
                <a:gd name="T66" fmla="*/ 71 w 86"/>
                <a:gd name="T67" fmla="*/ 22 h 438"/>
                <a:gd name="T68" fmla="*/ 61 w 86"/>
                <a:gd name="T69" fmla="*/ 50 h 438"/>
                <a:gd name="T70" fmla="*/ 64 w 86"/>
                <a:gd name="T71" fmla="*/ 64 h 438"/>
                <a:gd name="T72" fmla="*/ 72 w 86"/>
                <a:gd name="T73" fmla="*/ 119 h 438"/>
                <a:gd name="T74" fmla="*/ 73 w 86"/>
                <a:gd name="T75" fmla="*/ 128 h 438"/>
                <a:gd name="T76" fmla="*/ 74 w 86"/>
                <a:gd name="T77" fmla="*/ 138 h 438"/>
                <a:gd name="T78" fmla="*/ 75 w 86"/>
                <a:gd name="T79" fmla="*/ 147 h 438"/>
                <a:gd name="T80" fmla="*/ 75 w 86"/>
                <a:gd name="T81" fmla="*/ 157 h 438"/>
                <a:gd name="T82" fmla="*/ 76 w 86"/>
                <a:gd name="T83" fmla="*/ 175 h 438"/>
                <a:gd name="T84" fmla="*/ 77 w 86"/>
                <a:gd name="T85" fmla="*/ 192 h 438"/>
                <a:gd name="T86" fmla="*/ 77 w 86"/>
                <a:gd name="T87" fmla="*/ 203 h 438"/>
                <a:gd name="T88" fmla="*/ 77 w 86"/>
                <a:gd name="T89" fmla="*/ 214 h 438"/>
                <a:gd name="T90" fmla="*/ 73 w 86"/>
                <a:gd name="T91" fmla="*/ 299 h 438"/>
                <a:gd name="T92" fmla="*/ 71 w 86"/>
                <a:gd name="T93" fmla="*/ 317 h 438"/>
                <a:gd name="T94" fmla="*/ 64 w 86"/>
                <a:gd name="T95" fmla="*/ 363 h 438"/>
                <a:gd name="T96" fmla="*/ 82 w 86"/>
                <a:gd name="T97" fmla="*/ 406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" h="438">
                  <a:moveTo>
                    <a:pt x="82" y="406"/>
                  </a:moveTo>
                  <a:cubicBezTo>
                    <a:pt x="78" y="424"/>
                    <a:pt x="64" y="436"/>
                    <a:pt x="47" y="438"/>
                  </a:cubicBezTo>
                  <a:cubicBezTo>
                    <a:pt x="43" y="438"/>
                    <a:pt x="38" y="438"/>
                    <a:pt x="34" y="437"/>
                  </a:cubicBezTo>
                  <a:cubicBezTo>
                    <a:pt x="30" y="436"/>
                    <a:pt x="26" y="434"/>
                    <a:pt x="22" y="432"/>
                  </a:cubicBezTo>
                  <a:cubicBezTo>
                    <a:pt x="8" y="423"/>
                    <a:pt x="0" y="406"/>
                    <a:pt x="4" y="389"/>
                  </a:cubicBezTo>
                  <a:cubicBezTo>
                    <a:pt x="8" y="371"/>
                    <a:pt x="22" y="359"/>
                    <a:pt x="39" y="357"/>
                  </a:cubicBezTo>
                  <a:cubicBezTo>
                    <a:pt x="39" y="357"/>
                    <a:pt x="39" y="357"/>
                    <a:pt x="39" y="357"/>
                  </a:cubicBezTo>
                  <a:cubicBezTo>
                    <a:pt x="40" y="356"/>
                    <a:pt x="40" y="354"/>
                    <a:pt x="40" y="352"/>
                  </a:cubicBezTo>
                  <a:cubicBezTo>
                    <a:pt x="41" y="349"/>
                    <a:pt x="41" y="346"/>
                    <a:pt x="42" y="343"/>
                  </a:cubicBezTo>
                  <a:cubicBezTo>
                    <a:pt x="42" y="342"/>
                    <a:pt x="42" y="341"/>
                    <a:pt x="42" y="340"/>
                  </a:cubicBezTo>
                  <a:cubicBezTo>
                    <a:pt x="43" y="337"/>
                    <a:pt x="43" y="334"/>
                    <a:pt x="44" y="331"/>
                  </a:cubicBezTo>
                  <a:cubicBezTo>
                    <a:pt x="45" y="325"/>
                    <a:pt x="45" y="319"/>
                    <a:pt x="46" y="313"/>
                  </a:cubicBezTo>
                  <a:cubicBezTo>
                    <a:pt x="46" y="310"/>
                    <a:pt x="47" y="307"/>
                    <a:pt x="47" y="304"/>
                  </a:cubicBezTo>
                  <a:cubicBezTo>
                    <a:pt x="49" y="288"/>
                    <a:pt x="50" y="271"/>
                    <a:pt x="51" y="254"/>
                  </a:cubicBezTo>
                  <a:cubicBezTo>
                    <a:pt x="51" y="252"/>
                    <a:pt x="51" y="250"/>
                    <a:pt x="51" y="249"/>
                  </a:cubicBezTo>
                  <a:cubicBezTo>
                    <a:pt x="51" y="247"/>
                    <a:pt x="52" y="245"/>
                    <a:pt x="52" y="244"/>
                  </a:cubicBezTo>
                  <a:cubicBezTo>
                    <a:pt x="52" y="241"/>
                    <a:pt x="52" y="238"/>
                    <a:pt x="52" y="235"/>
                  </a:cubicBezTo>
                  <a:cubicBezTo>
                    <a:pt x="52" y="228"/>
                    <a:pt x="52" y="221"/>
                    <a:pt x="52" y="214"/>
                  </a:cubicBezTo>
                  <a:cubicBezTo>
                    <a:pt x="52" y="210"/>
                    <a:pt x="52" y="207"/>
                    <a:pt x="52" y="203"/>
                  </a:cubicBezTo>
                  <a:cubicBezTo>
                    <a:pt x="52" y="199"/>
                    <a:pt x="52" y="196"/>
                    <a:pt x="52" y="192"/>
                  </a:cubicBezTo>
                  <a:cubicBezTo>
                    <a:pt x="52" y="189"/>
                    <a:pt x="52" y="185"/>
                    <a:pt x="52" y="182"/>
                  </a:cubicBezTo>
                  <a:cubicBezTo>
                    <a:pt x="51" y="179"/>
                    <a:pt x="51" y="175"/>
                    <a:pt x="51" y="172"/>
                  </a:cubicBezTo>
                  <a:cubicBezTo>
                    <a:pt x="51" y="167"/>
                    <a:pt x="51" y="163"/>
                    <a:pt x="50" y="159"/>
                  </a:cubicBezTo>
                  <a:cubicBezTo>
                    <a:pt x="50" y="155"/>
                    <a:pt x="50" y="151"/>
                    <a:pt x="49" y="147"/>
                  </a:cubicBezTo>
                  <a:cubicBezTo>
                    <a:pt x="49" y="142"/>
                    <a:pt x="49" y="137"/>
                    <a:pt x="48" y="132"/>
                  </a:cubicBezTo>
                  <a:cubicBezTo>
                    <a:pt x="47" y="126"/>
                    <a:pt x="47" y="120"/>
                    <a:pt x="46" y="114"/>
                  </a:cubicBezTo>
                  <a:cubicBezTo>
                    <a:pt x="45" y="102"/>
                    <a:pt x="43" y="91"/>
                    <a:pt x="41" y="79"/>
                  </a:cubicBezTo>
                  <a:cubicBezTo>
                    <a:pt x="41" y="76"/>
                    <a:pt x="40" y="73"/>
                    <a:pt x="39" y="70"/>
                  </a:cubicBezTo>
                  <a:cubicBezTo>
                    <a:pt x="39" y="65"/>
                    <a:pt x="38" y="60"/>
                    <a:pt x="37" y="56"/>
                  </a:cubicBezTo>
                  <a:cubicBezTo>
                    <a:pt x="27" y="53"/>
                    <a:pt x="18" y="45"/>
                    <a:pt x="16" y="35"/>
                  </a:cubicBezTo>
                  <a:cubicBezTo>
                    <a:pt x="13" y="24"/>
                    <a:pt x="17" y="13"/>
                    <a:pt x="25" y="6"/>
                  </a:cubicBezTo>
                  <a:cubicBezTo>
                    <a:pt x="29" y="4"/>
                    <a:pt x="33" y="2"/>
                    <a:pt x="37" y="1"/>
                  </a:cubicBezTo>
                  <a:cubicBezTo>
                    <a:pt x="41" y="0"/>
                    <a:pt x="46" y="0"/>
                    <a:pt x="50" y="1"/>
                  </a:cubicBezTo>
                  <a:cubicBezTo>
                    <a:pt x="60" y="3"/>
                    <a:pt x="68" y="11"/>
                    <a:pt x="71" y="22"/>
                  </a:cubicBezTo>
                  <a:cubicBezTo>
                    <a:pt x="73" y="33"/>
                    <a:pt x="69" y="43"/>
                    <a:pt x="61" y="50"/>
                  </a:cubicBezTo>
                  <a:cubicBezTo>
                    <a:pt x="62" y="55"/>
                    <a:pt x="63" y="59"/>
                    <a:pt x="64" y="64"/>
                  </a:cubicBezTo>
                  <a:cubicBezTo>
                    <a:pt x="67" y="82"/>
                    <a:pt x="70" y="101"/>
                    <a:pt x="72" y="119"/>
                  </a:cubicBezTo>
                  <a:cubicBezTo>
                    <a:pt x="72" y="122"/>
                    <a:pt x="73" y="125"/>
                    <a:pt x="73" y="128"/>
                  </a:cubicBezTo>
                  <a:cubicBezTo>
                    <a:pt x="73" y="131"/>
                    <a:pt x="74" y="134"/>
                    <a:pt x="74" y="138"/>
                  </a:cubicBezTo>
                  <a:cubicBezTo>
                    <a:pt x="74" y="141"/>
                    <a:pt x="74" y="144"/>
                    <a:pt x="75" y="147"/>
                  </a:cubicBezTo>
                  <a:cubicBezTo>
                    <a:pt x="75" y="150"/>
                    <a:pt x="75" y="153"/>
                    <a:pt x="75" y="157"/>
                  </a:cubicBezTo>
                  <a:cubicBezTo>
                    <a:pt x="76" y="163"/>
                    <a:pt x="76" y="169"/>
                    <a:pt x="76" y="175"/>
                  </a:cubicBezTo>
                  <a:cubicBezTo>
                    <a:pt x="77" y="181"/>
                    <a:pt x="77" y="186"/>
                    <a:pt x="77" y="192"/>
                  </a:cubicBezTo>
                  <a:cubicBezTo>
                    <a:pt x="77" y="195"/>
                    <a:pt x="77" y="199"/>
                    <a:pt x="77" y="203"/>
                  </a:cubicBezTo>
                  <a:cubicBezTo>
                    <a:pt x="77" y="206"/>
                    <a:pt x="77" y="210"/>
                    <a:pt x="77" y="214"/>
                  </a:cubicBezTo>
                  <a:cubicBezTo>
                    <a:pt x="77" y="242"/>
                    <a:pt x="76" y="271"/>
                    <a:pt x="73" y="299"/>
                  </a:cubicBezTo>
                  <a:cubicBezTo>
                    <a:pt x="72" y="305"/>
                    <a:pt x="72" y="311"/>
                    <a:pt x="71" y="317"/>
                  </a:cubicBezTo>
                  <a:cubicBezTo>
                    <a:pt x="69" y="332"/>
                    <a:pt x="67" y="348"/>
                    <a:pt x="64" y="363"/>
                  </a:cubicBezTo>
                  <a:cubicBezTo>
                    <a:pt x="78" y="372"/>
                    <a:pt x="86" y="389"/>
                    <a:pt x="82" y="406"/>
                  </a:cubicBezTo>
                  <a:close/>
                </a:path>
              </a:pathLst>
            </a:custGeom>
            <a:gradFill>
              <a:gsLst>
                <a:gs pos="0">
                  <a:srgbClr val="478BD5"/>
                </a:gs>
                <a:gs pos="100000">
                  <a:schemeClr val="accent1">
                    <a:lumMod val="50000"/>
                  </a:schemeClr>
                </a:gs>
              </a:gsLst>
              <a:lin ang="5400000" scaled="0"/>
            </a:gra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38100" dir="5400000" sx="97000" sy="97000" algn="t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5" name="Freeform 8"/>
            <p:cNvSpPr>
              <a:spLocks/>
            </p:cNvSpPr>
            <p:nvPr/>
          </p:nvSpPr>
          <p:spPr bwMode="auto">
            <a:xfrm>
              <a:off x="2469818" y="4740275"/>
              <a:ext cx="676867" cy="1304925"/>
            </a:xfrm>
            <a:custGeom>
              <a:avLst/>
              <a:gdLst>
                <a:gd name="T0" fmla="*/ 210 w 233"/>
                <a:gd name="T1" fmla="*/ 56 h 403"/>
                <a:gd name="T2" fmla="*/ 204 w 233"/>
                <a:gd name="T3" fmla="*/ 77 h 403"/>
                <a:gd name="T4" fmla="*/ 199 w 233"/>
                <a:gd name="T5" fmla="*/ 95 h 403"/>
                <a:gd name="T6" fmla="*/ 189 w 233"/>
                <a:gd name="T7" fmla="*/ 124 h 403"/>
                <a:gd name="T8" fmla="*/ 183 w 233"/>
                <a:gd name="T9" fmla="*/ 141 h 403"/>
                <a:gd name="T10" fmla="*/ 175 w 233"/>
                <a:gd name="T11" fmla="*/ 161 h 403"/>
                <a:gd name="T12" fmla="*/ 166 w 233"/>
                <a:gd name="T13" fmla="*/ 182 h 403"/>
                <a:gd name="T14" fmla="*/ 154 w 233"/>
                <a:gd name="T15" fmla="*/ 208 h 403"/>
                <a:gd name="T16" fmla="*/ 138 w 233"/>
                <a:gd name="T17" fmla="*/ 240 h 403"/>
                <a:gd name="T18" fmla="*/ 129 w 233"/>
                <a:gd name="T19" fmla="*/ 255 h 403"/>
                <a:gd name="T20" fmla="*/ 93 w 233"/>
                <a:gd name="T21" fmla="*/ 314 h 403"/>
                <a:gd name="T22" fmla="*/ 82 w 233"/>
                <a:gd name="T23" fmla="*/ 329 h 403"/>
                <a:gd name="T24" fmla="*/ 77 w 233"/>
                <a:gd name="T25" fmla="*/ 337 h 403"/>
                <a:gd name="T26" fmla="*/ 29 w 233"/>
                <a:gd name="T27" fmla="*/ 397 h 403"/>
                <a:gd name="T28" fmla="*/ 10 w 233"/>
                <a:gd name="T29" fmla="*/ 381 h 403"/>
                <a:gd name="T30" fmla="*/ 57 w 233"/>
                <a:gd name="T31" fmla="*/ 321 h 403"/>
                <a:gd name="T32" fmla="*/ 59 w 233"/>
                <a:gd name="T33" fmla="*/ 319 h 403"/>
                <a:gd name="T34" fmla="*/ 78 w 233"/>
                <a:gd name="T35" fmla="*/ 292 h 403"/>
                <a:gd name="T36" fmla="*/ 95 w 233"/>
                <a:gd name="T37" fmla="*/ 265 h 403"/>
                <a:gd name="T38" fmla="*/ 104 w 233"/>
                <a:gd name="T39" fmla="*/ 250 h 403"/>
                <a:gd name="T40" fmla="*/ 111 w 233"/>
                <a:gd name="T41" fmla="*/ 237 h 403"/>
                <a:gd name="T42" fmla="*/ 131 w 233"/>
                <a:gd name="T43" fmla="*/ 198 h 403"/>
                <a:gd name="T44" fmla="*/ 134 w 233"/>
                <a:gd name="T45" fmla="*/ 191 h 403"/>
                <a:gd name="T46" fmla="*/ 146 w 233"/>
                <a:gd name="T47" fmla="*/ 165 h 403"/>
                <a:gd name="T48" fmla="*/ 152 w 233"/>
                <a:gd name="T49" fmla="*/ 150 h 403"/>
                <a:gd name="T50" fmla="*/ 158 w 233"/>
                <a:gd name="T51" fmla="*/ 136 h 403"/>
                <a:gd name="T52" fmla="*/ 164 w 233"/>
                <a:gd name="T53" fmla="*/ 120 h 403"/>
                <a:gd name="T54" fmla="*/ 177 w 233"/>
                <a:gd name="T55" fmla="*/ 80 h 403"/>
                <a:gd name="T56" fmla="*/ 182 w 233"/>
                <a:gd name="T57" fmla="*/ 62 h 403"/>
                <a:gd name="T58" fmla="*/ 176 w 233"/>
                <a:gd name="T59" fmla="*/ 22 h 403"/>
                <a:gd name="T60" fmla="*/ 209 w 233"/>
                <a:gd name="T61" fmla="*/ 1 h 403"/>
                <a:gd name="T62" fmla="*/ 231 w 233"/>
                <a:gd name="T63" fmla="*/ 35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3" h="403">
                  <a:moveTo>
                    <a:pt x="231" y="35"/>
                  </a:moveTo>
                  <a:cubicBezTo>
                    <a:pt x="228" y="46"/>
                    <a:pt x="220" y="54"/>
                    <a:pt x="210" y="56"/>
                  </a:cubicBezTo>
                  <a:cubicBezTo>
                    <a:pt x="209" y="60"/>
                    <a:pt x="208" y="64"/>
                    <a:pt x="207" y="68"/>
                  </a:cubicBezTo>
                  <a:cubicBezTo>
                    <a:pt x="206" y="71"/>
                    <a:pt x="205" y="74"/>
                    <a:pt x="204" y="77"/>
                  </a:cubicBezTo>
                  <a:cubicBezTo>
                    <a:pt x="203" y="80"/>
                    <a:pt x="203" y="82"/>
                    <a:pt x="202" y="85"/>
                  </a:cubicBezTo>
                  <a:cubicBezTo>
                    <a:pt x="201" y="88"/>
                    <a:pt x="200" y="92"/>
                    <a:pt x="199" y="95"/>
                  </a:cubicBezTo>
                  <a:cubicBezTo>
                    <a:pt x="198" y="98"/>
                    <a:pt x="197" y="101"/>
                    <a:pt x="196" y="104"/>
                  </a:cubicBezTo>
                  <a:cubicBezTo>
                    <a:pt x="194" y="111"/>
                    <a:pt x="191" y="118"/>
                    <a:pt x="189" y="124"/>
                  </a:cubicBezTo>
                  <a:cubicBezTo>
                    <a:pt x="188" y="127"/>
                    <a:pt x="187" y="129"/>
                    <a:pt x="187" y="131"/>
                  </a:cubicBezTo>
                  <a:cubicBezTo>
                    <a:pt x="185" y="134"/>
                    <a:pt x="184" y="138"/>
                    <a:pt x="183" y="141"/>
                  </a:cubicBezTo>
                  <a:cubicBezTo>
                    <a:pt x="182" y="143"/>
                    <a:pt x="181" y="146"/>
                    <a:pt x="180" y="148"/>
                  </a:cubicBezTo>
                  <a:cubicBezTo>
                    <a:pt x="178" y="152"/>
                    <a:pt x="177" y="157"/>
                    <a:pt x="175" y="161"/>
                  </a:cubicBezTo>
                  <a:cubicBezTo>
                    <a:pt x="174" y="164"/>
                    <a:pt x="172" y="167"/>
                    <a:pt x="171" y="170"/>
                  </a:cubicBezTo>
                  <a:cubicBezTo>
                    <a:pt x="169" y="174"/>
                    <a:pt x="168" y="178"/>
                    <a:pt x="166" y="182"/>
                  </a:cubicBezTo>
                  <a:cubicBezTo>
                    <a:pt x="163" y="188"/>
                    <a:pt x="160" y="195"/>
                    <a:pt x="157" y="202"/>
                  </a:cubicBezTo>
                  <a:cubicBezTo>
                    <a:pt x="156" y="204"/>
                    <a:pt x="155" y="206"/>
                    <a:pt x="154" y="208"/>
                  </a:cubicBezTo>
                  <a:cubicBezTo>
                    <a:pt x="150" y="217"/>
                    <a:pt x="145" y="225"/>
                    <a:pt x="141" y="234"/>
                  </a:cubicBezTo>
                  <a:cubicBezTo>
                    <a:pt x="140" y="236"/>
                    <a:pt x="139" y="238"/>
                    <a:pt x="138" y="240"/>
                  </a:cubicBezTo>
                  <a:cubicBezTo>
                    <a:pt x="137" y="241"/>
                    <a:pt x="136" y="243"/>
                    <a:pt x="136" y="244"/>
                  </a:cubicBezTo>
                  <a:cubicBezTo>
                    <a:pt x="134" y="248"/>
                    <a:pt x="132" y="251"/>
                    <a:pt x="129" y="255"/>
                  </a:cubicBezTo>
                  <a:cubicBezTo>
                    <a:pt x="128" y="257"/>
                    <a:pt x="127" y="259"/>
                    <a:pt x="126" y="262"/>
                  </a:cubicBezTo>
                  <a:cubicBezTo>
                    <a:pt x="115" y="279"/>
                    <a:pt x="104" y="297"/>
                    <a:pt x="93" y="314"/>
                  </a:cubicBezTo>
                  <a:cubicBezTo>
                    <a:pt x="91" y="316"/>
                    <a:pt x="89" y="319"/>
                    <a:pt x="88" y="322"/>
                  </a:cubicBezTo>
                  <a:cubicBezTo>
                    <a:pt x="86" y="324"/>
                    <a:pt x="84" y="327"/>
                    <a:pt x="82" y="329"/>
                  </a:cubicBezTo>
                  <a:cubicBezTo>
                    <a:pt x="81" y="332"/>
                    <a:pt x="79" y="334"/>
                    <a:pt x="77" y="337"/>
                  </a:cubicBezTo>
                  <a:cubicBezTo>
                    <a:pt x="77" y="337"/>
                    <a:pt x="77" y="337"/>
                    <a:pt x="77" y="337"/>
                  </a:cubicBezTo>
                  <a:cubicBezTo>
                    <a:pt x="86" y="351"/>
                    <a:pt x="86" y="370"/>
                    <a:pt x="75" y="384"/>
                  </a:cubicBezTo>
                  <a:cubicBezTo>
                    <a:pt x="64" y="398"/>
                    <a:pt x="45" y="403"/>
                    <a:pt x="29" y="397"/>
                  </a:cubicBezTo>
                  <a:cubicBezTo>
                    <a:pt x="25" y="395"/>
                    <a:pt x="22" y="393"/>
                    <a:pt x="18" y="391"/>
                  </a:cubicBezTo>
                  <a:cubicBezTo>
                    <a:pt x="15" y="388"/>
                    <a:pt x="12" y="385"/>
                    <a:pt x="10" y="381"/>
                  </a:cubicBezTo>
                  <a:cubicBezTo>
                    <a:pt x="0" y="367"/>
                    <a:pt x="1" y="348"/>
                    <a:pt x="12" y="334"/>
                  </a:cubicBezTo>
                  <a:cubicBezTo>
                    <a:pt x="23" y="320"/>
                    <a:pt x="42" y="315"/>
                    <a:pt x="57" y="321"/>
                  </a:cubicBezTo>
                  <a:cubicBezTo>
                    <a:pt x="58" y="321"/>
                    <a:pt x="58" y="321"/>
                    <a:pt x="58" y="321"/>
                  </a:cubicBezTo>
                  <a:cubicBezTo>
                    <a:pt x="58" y="320"/>
                    <a:pt x="59" y="320"/>
                    <a:pt x="59" y="319"/>
                  </a:cubicBezTo>
                  <a:cubicBezTo>
                    <a:pt x="60" y="318"/>
                    <a:pt x="60" y="318"/>
                    <a:pt x="60" y="317"/>
                  </a:cubicBezTo>
                  <a:cubicBezTo>
                    <a:pt x="66" y="309"/>
                    <a:pt x="72" y="300"/>
                    <a:pt x="78" y="292"/>
                  </a:cubicBezTo>
                  <a:cubicBezTo>
                    <a:pt x="78" y="292"/>
                    <a:pt x="78" y="292"/>
                    <a:pt x="78" y="292"/>
                  </a:cubicBezTo>
                  <a:cubicBezTo>
                    <a:pt x="84" y="283"/>
                    <a:pt x="90" y="274"/>
                    <a:pt x="95" y="265"/>
                  </a:cubicBezTo>
                  <a:cubicBezTo>
                    <a:pt x="98" y="260"/>
                    <a:pt x="100" y="256"/>
                    <a:pt x="103" y="251"/>
                  </a:cubicBezTo>
                  <a:cubicBezTo>
                    <a:pt x="103" y="251"/>
                    <a:pt x="103" y="251"/>
                    <a:pt x="104" y="250"/>
                  </a:cubicBezTo>
                  <a:cubicBezTo>
                    <a:pt x="106" y="246"/>
                    <a:pt x="108" y="242"/>
                    <a:pt x="110" y="238"/>
                  </a:cubicBezTo>
                  <a:cubicBezTo>
                    <a:pt x="111" y="238"/>
                    <a:pt x="111" y="237"/>
                    <a:pt x="111" y="237"/>
                  </a:cubicBezTo>
                  <a:cubicBezTo>
                    <a:pt x="116" y="228"/>
                    <a:pt x="121" y="218"/>
                    <a:pt x="126" y="209"/>
                  </a:cubicBezTo>
                  <a:cubicBezTo>
                    <a:pt x="128" y="205"/>
                    <a:pt x="129" y="202"/>
                    <a:pt x="131" y="198"/>
                  </a:cubicBezTo>
                  <a:cubicBezTo>
                    <a:pt x="131" y="198"/>
                    <a:pt x="132" y="197"/>
                    <a:pt x="132" y="196"/>
                  </a:cubicBezTo>
                  <a:cubicBezTo>
                    <a:pt x="133" y="195"/>
                    <a:pt x="134" y="193"/>
                    <a:pt x="134" y="191"/>
                  </a:cubicBezTo>
                  <a:cubicBezTo>
                    <a:pt x="136" y="187"/>
                    <a:pt x="138" y="183"/>
                    <a:pt x="140" y="179"/>
                  </a:cubicBezTo>
                  <a:cubicBezTo>
                    <a:pt x="142" y="175"/>
                    <a:pt x="144" y="170"/>
                    <a:pt x="146" y="165"/>
                  </a:cubicBezTo>
                  <a:cubicBezTo>
                    <a:pt x="146" y="165"/>
                    <a:pt x="146" y="165"/>
                    <a:pt x="146" y="165"/>
                  </a:cubicBezTo>
                  <a:cubicBezTo>
                    <a:pt x="148" y="160"/>
                    <a:pt x="150" y="155"/>
                    <a:pt x="152" y="150"/>
                  </a:cubicBezTo>
                  <a:cubicBezTo>
                    <a:pt x="153" y="150"/>
                    <a:pt x="153" y="149"/>
                    <a:pt x="153" y="148"/>
                  </a:cubicBezTo>
                  <a:cubicBezTo>
                    <a:pt x="155" y="144"/>
                    <a:pt x="156" y="140"/>
                    <a:pt x="158" y="136"/>
                  </a:cubicBezTo>
                  <a:cubicBezTo>
                    <a:pt x="159" y="134"/>
                    <a:pt x="159" y="133"/>
                    <a:pt x="160" y="132"/>
                  </a:cubicBezTo>
                  <a:cubicBezTo>
                    <a:pt x="161" y="128"/>
                    <a:pt x="163" y="124"/>
                    <a:pt x="164" y="120"/>
                  </a:cubicBezTo>
                  <a:cubicBezTo>
                    <a:pt x="166" y="115"/>
                    <a:pt x="167" y="111"/>
                    <a:pt x="169" y="106"/>
                  </a:cubicBezTo>
                  <a:cubicBezTo>
                    <a:pt x="172" y="97"/>
                    <a:pt x="175" y="88"/>
                    <a:pt x="177" y="80"/>
                  </a:cubicBezTo>
                  <a:cubicBezTo>
                    <a:pt x="178" y="77"/>
                    <a:pt x="179" y="74"/>
                    <a:pt x="180" y="71"/>
                  </a:cubicBezTo>
                  <a:cubicBezTo>
                    <a:pt x="181" y="68"/>
                    <a:pt x="182" y="65"/>
                    <a:pt x="182" y="62"/>
                  </a:cubicBezTo>
                  <a:cubicBezTo>
                    <a:pt x="183" y="58"/>
                    <a:pt x="185" y="55"/>
                    <a:pt x="186" y="51"/>
                  </a:cubicBezTo>
                  <a:cubicBezTo>
                    <a:pt x="177" y="44"/>
                    <a:pt x="173" y="33"/>
                    <a:pt x="176" y="22"/>
                  </a:cubicBezTo>
                  <a:cubicBezTo>
                    <a:pt x="178" y="12"/>
                    <a:pt x="187" y="4"/>
                    <a:pt x="197" y="1"/>
                  </a:cubicBezTo>
                  <a:cubicBezTo>
                    <a:pt x="201" y="0"/>
                    <a:pt x="205" y="0"/>
                    <a:pt x="209" y="1"/>
                  </a:cubicBezTo>
                  <a:cubicBezTo>
                    <a:pt x="214" y="2"/>
                    <a:pt x="218" y="4"/>
                    <a:pt x="221" y="7"/>
                  </a:cubicBezTo>
                  <a:cubicBezTo>
                    <a:pt x="229" y="14"/>
                    <a:pt x="233" y="24"/>
                    <a:pt x="231" y="35"/>
                  </a:cubicBezTo>
                  <a:close/>
                </a:path>
              </a:pathLst>
            </a:custGeom>
            <a:solidFill>
              <a:srgbClr val="94C3E0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38100" dir="5400000" sx="97000" sy="97000" algn="t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6" name="Freeform 7"/>
            <p:cNvSpPr>
              <a:spLocks/>
            </p:cNvSpPr>
            <p:nvPr/>
          </p:nvSpPr>
          <p:spPr bwMode="auto">
            <a:xfrm>
              <a:off x="1636202" y="5805488"/>
              <a:ext cx="1048789" cy="984250"/>
            </a:xfrm>
            <a:custGeom>
              <a:avLst/>
              <a:gdLst>
                <a:gd name="T0" fmla="*/ 325 w 361"/>
                <a:gd name="T1" fmla="*/ 57 h 304"/>
                <a:gd name="T2" fmla="*/ 304 w 361"/>
                <a:gd name="T3" fmla="*/ 81 h 304"/>
                <a:gd name="T4" fmla="*/ 292 w 361"/>
                <a:gd name="T5" fmla="*/ 94 h 304"/>
                <a:gd name="T6" fmla="*/ 279 w 361"/>
                <a:gd name="T7" fmla="*/ 107 h 304"/>
                <a:gd name="T8" fmla="*/ 264 w 361"/>
                <a:gd name="T9" fmla="*/ 122 h 304"/>
                <a:gd name="T10" fmla="*/ 249 w 361"/>
                <a:gd name="T11" fmla="*/ 136 h 304"/>
                <a:gd name="T12" fmla="*/ 234 w 361"/>
                <a:gd name="T13" fmla="*/ 150 h 304"/>
                <a:gd name="T14" fmla="*/ 201 w 361"/>
                <a:gd name="T15" fmla="*/ 177 h 304"/>
                <a:gd name="T16" fmla="*/ 189 w 361"/>
                <a:gd name="T17" fmla="*/ 186 h 304"/>
                <a:gd name="T18" fmla="*/ 155 w 361"/>
                <a:gd name="T19" fmla="*/ 210 h 304"/>
                <a:gd name="T20" fmla="*/ 132 w 361"/>
                <a:gd name="T21" fmla="*/ 225 h 304"/>
                <a:gd name="T22" fmla="*/ 120 w 361"/>
                <a:gd name="T23" fmla="*/ 233 h 304"/>
                <a:gd name="T24" fmla="*/ 109 w 361"/>
                <a:gd name="T25" fmla="*/ 239 h 304"/>
                <a:gd name="T26" fmla="*/ 83 w 361"/>
                <a:gd name="T27" fmla="*/ 254 h 304"/>
                <a:gd name="T28" fmla="*/ 14 w 361"/>
                <a:gd name="T29" fmla="*/ 288 h 304"/>
                <a:gd name="T30" fmla="*/ 3 w 361"/>
                <a:gd name="T31" fmla="*/ 266 h 304"/>
                <a:gd name="T32" fmla="*/ 72 w 361"/>
                <a:gd name="T33" fmla="*/ 232 h 304"/>
                <a:gd name="T34" fmla="*/ 85 w 361"/>
                <a:gd name="T35" fmla="*/ 225 h 304"/>
                <a:gd name="T36" fmla="*/ 97 w 361"/>
                <a:gd name="T37" fmla="*/ 218 h 304"/>
                <a:gd name="T38" fmla="*/ 120 w 361"/>
                <a:gd name="T39" fmla="*/ 204 h 304"/>
                <a:gd name="T40" fmla="*/ 140 w 361"/>
                <a:gd name="T41" fmla="*/ 191 h 304"/>
                <a:gd name="T42" fmla="*/ 164 w 361"/>
                <a:gd name="T43" fmla="*/ 174 h 304"/>
                <a:gd name="T44" fmla="*/ 176 w 361"/>
                <a:gd name="T45" fmla="*/ 165 h 304"/>
                <a:gd name="T46" fmla="*/ 187 w 361"/>
                <a:gd name="T47" fmla="*/ 156 h 304"/>
                <a:gd name="T48" fmla="*/ 201 w 361"/>
                <a:gd name="T49" fmla="*/ 145 h 304"/>
                <a:gd name="T50" fmla="*/ 209 w 361"/>
                <a:gd name="T51" fmla="*/ 139 h 304"/>
                <a:gd name="T52" fmla="*/ 232 w 361"/>
                <a:gd name="T53" fmla="*/ 118 h 304"/>
                <a:gd name="T54" fmla="*/ 245 w 361"/>
                <a:gd name="T55" fmla="*/ 107 h 304"/>
                <a:gd name="T56" fmla="*/ 260 w 361"/>
                <a:gd name="T57" fmla="*/ 92 h 304"/>
                <a:gd name="T58" fmla="*/ 285 w 361"/>
                <a:gd name="T59" fmla="*/ 66 h 304"/>
                <a:gd name="T60" fmla="*/ 306 w 361"/>
                <a:gd name="T61" fmla="*/ 42 h 304"/>
                <a:gd name="T62" fmla="*/ 338 w 361"/>
                <a:gd name="T63" fmla="*/ 2 h 304"/>
                <a:gd name="T64" fmla="*/ 357 w 361"/>
                <a:gd name="T65" fmla="*/ 17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1" h="304">
                  <a:moveTo>
                    <a:pt x="353" y="47"/>
                  </a:moveTo>
                  <a:cubicBezTo>
                    <a:pt x="347" y="56"/>
                    <a:pt x="335" y="59"/>
                    <a:pt x="325" y="57"/>
                  </a:cubicBezTo>
                  <a:cubicBezTo>
                    <a:pt x="322" y="61"/>
                    <a:pt x="319" y="64"/>
                    <a:pt x="316" y="68"/>
                  </a:cubicBezTo>
                  <a:cubicBezTo>
                    <a:pt x="312" y="72"/>
                    <a:pt x="308" y="76"/>
                    <a:pt x="304" y="81"/>
                  </a:cubicBezTo>
                  <a:cubicBezTo>
                    <a:pt x="304" y="81"/>
                    <a:pt x="303" y="82"/>
                    <a:pt x="303" y="83"/>
                  </a:cubicBezTo>
                  <a:cubicBezTo>
                    <a:pt x="299" y="86"/>
                    <a:pt x="295" y="90"/>
                    <a:pt x="292" y="94"/>
                  </a:cubicBezTo>
                  <a:cubicBezTo>
                    <a:pt x="291" y="95"/>
                    <a:pt x="290" y="96"/>
                    <a:pt x="289" y="97"/>
                  </a:cubicBezTo>
                  <a:cubicBezTo>
                    <a:pt x="286" y="100"/>
                    <a:pt x="282" y="104"/>
                    <a:pt x="279" y="107"/>
                  </a:cubicBezTo>
                  <a:cubicBezTo>
                    <a:pt x="278" y="108"/>
                    <a:pt x="278" y="109"/>
                    <a:pt x="277" y="109"/>
                  </a:cubicBezTo>
                  <a:cubicBezTo>
                    <a:pt x="273" y="114"/>
                    <a:pt x="268" y="118"/>
                    <a:pt x="264" y="122"/>
                  </a:cubicBezTo>
                  <a:cubicBezTo>
                    <a:pt x="260" y="126"/>
                    <a:pt x="255" y="130"/>
                    <a:pt x="251" y="134"/>
                  </a:cubicBezTo>
                  <a:cubicBezTo>
                    <a:pt x="250" y="135"/>
                    <a:pt x="250" y="135"/>
                    <a:pt x="249" y="136"/>
                  </a:cubicBezTo>
                  <a:cubicBezTo>
                    <a:pt x="247" y="138"/>
                    <a:pt x="244" y="141"/>
                    <a:pt x="241" y="143"/>
                  </a:cubicBezTo>
                  <a:cubicBezTo>
                    <a:pt x="239" y="145"/>
                    <a:pt x="236" y="147"/>
                    <a:pt x="234" y="150"/>
                  </a:cubicBezTo>
                  <a:cubicBezTo>
                    <a:pt x="226" y="156"/>
                    <a:pt x="219" y="162"/>
                    <a:pt x="211" y="169"/>
                  </a:cubicBezTo>
                  <a:cubicBezTo>
                    <a:pt x="208" y="171"/>
                    <a:pt x="204" y="174"/>
                    <a:pt x="201" y="177"/>
                  </a:cubicBezTo>
                  <a:cubicBezTo>
                    <a:pt x="198" y="179"/>
                    <a:pt x="196" y="181"/>
                    <a:pt x="193" y="183"/>
                  </a:cubicBezTo>
                  <a:cubicBezTo>
                    <a:pt x="191" y="184"/>
                    <a:pt x="190" y="185"/>
                    <a:pt x="189" y="186"/>
                  </a:cubicBezTo>
                  <a:cubicBezTo>
                    <a:pt x="185" y="189"/>
                    <a:pt x="182" y="191"/>
                    <a:pt x="179" y="193"/>
                  </a:cubicBezTo>
                  <a:cubicBezTo>
                    <a:pt x="171" y="199"/>
                    <a:pt x="163" y="205"/>
                    <a:pt x="155" y="210"/>
                  </a:cubicBezTo>
                  <a:cubicBezTo>
                    <a:pt x="151" y="213"/>
                    <a:pt x="147" y="215"/>
                    <a:pt x="143" y="218"/>
                  </a:cubicBezTo>
                  <a:cubicBezTo>
                    <a:pt x="140" y="220"/>
                    <a:pt x="136" y="223"/>
                    <a:pt x="132" y="225"/>
                  </a:cubicBezTo>
                  <a:cubicBezTo>
                    <a:pt x="132" y="225"/>
                    <a:pt x="131" y="226"/>
                    <a:pt x="131" y="226"/>
                  </a:cubicBezTo>
                  <a:cubicBezTo>
                    <a:pt x="127" y="228"/>
                    <a:pt x="123" y="231"/>
                    <a:pt x="120" y="233"/>
                  </a:cubicBezTo>
                  <a:cubicBezTo>
                    <a:pt x="120" y="233"/>
                    <a:pt x="119" y="233"/>
                    <a:pt x="119" y="233"/>
                  </a:cubicBezTo>
                  <a:cubicBezTo>
                    <a:pt x="116" y="235"/>
                    <a:pt x="112" y="237"/>
                    <a:pt x="109" y="239"/>
                  </a:cubicBezTo>
                  <a:cubicBezTo>
                    <a:pt x="104" y="242"/>
                    <a:pt x="99" y="245"/>
                    <a:pt x="94" y="248"/>
                  </a:cubicBezTo>
                  <a:cubicBezTo>
                    <a:pt x="90" y="250"/>
                    <a:pt x="87" y="252"/>
                    <a:pt x="83" y="254"/>
                  </a:cubicBezTo>
                  <a:cubicBezTo>
                    <a:pt x="85" y="271"/>
                    <a:pt x="76" y="288"/>
                    <a:pt x="60" y="296"/>
                  </a:cubicBezTo>
                  <a:cubicBezTo>
                    <a:pt x="44" y="304"/>
                    <a:pt x="25" y="300"/>
                    <a:pt x="14" y="288"/>
                  </a:cubicBezTo>
                  <a:cubicBezTo>
                    <a:pt x="11" y="285"/>
                    <a:pt x="8" y="281"/>
                    <a:pt x="6" y="277"/>
                  </a:cubicBezTo>
                  <a:cubicBezTo>
                    <a:pt x="5" y="273"/>
                    <a:pt x="3" y="270"/>
                    <a:pt x="3" y="266"/>
                  </a:cubicBezTo>
                  <a:cubicBezTo>
                    <a:pt x="0" y="249"/>
                    <a:pt x="9" y="231"/>
                    <a:pt x="25" y="223"/>
                  </a:cubicBezTo>
                  <a:cubicBezTo>
                    <a:pt x="42" y="215"/>
                    <a:pt x="61" y="220"/>
                    <a:pt x="72" y="232"/>
                  </a:cubicBezTo>
                  <a:cubicBezTo>
                    <a:pt x="72" y="232"/>
                    <a:pt x="72" y="232"/>
                    <a:pt x="72" y="232"/>
                  </a:cubicBezTo>
                  <a:cubicBezTo>
                    <a:pt x="76" y="230"/>
                    <a:pt x="81" y="228"/>
                    <a:pt x="85" y="225"/>
                  </a:cubicBezTo>
                  <a:cubicBezTo>
                    <a:pt x="89" y="223"/>
                    <a:pt x="92" y="221"/>
                    <a:pt x="96" y="219"/>
                  </a:cubicBezTo>
                  <a:cubicBezTo>
                    <a:pt x="96" y="219"/>
                    <a:pt x="96" y="218"/>
                    <a:pt x="97" y="218"/>
                  </a:cubicBezTo>
                  <a:cubicBezTo>
                    <a:pt x="104" y="214"/>
                    <a:pt x="112" y="209"/>
                    <a:pt x="119" y="205"/>
                  </a:cubicBezTo>
                  <a:cubicBezTo>
                    <a:pt x="119" y="204"/>
                    <a:pt x="120" y="204"/>
                    <a:pt x="120" y="204"/>
                  </a:cubicBezTo>
                  <a:cubicBezTo>
                    <a:pt x="124" y="202"/>
                    <a:pt x="128" y="199"/>
                    <a:pt x="132" y="196"/>
                  </a:cubicBezTo>
                  <a:cubicBezTo>
                    <a:pt x="134" y="195"/>
                    <a:pt x="137" y="193"/>
                    <a:pt x="140" y="191"/>
                  </a:cubicBezTo>
                  <a:cubicBezTo>
                    <a:pt x="145" y="187"/>
                    <a:pt x="151" y="184"/>
                    <a:pt x="156" y="180"/>
                  </a:cubicBezTo>
                  <a:cubicBezTo>
                    <a:pt x="159" y="178"/>
                    <a:pt x="161" y="176"/>
                    <a:pt x="164" y="174"/>
                  </a:cubicBezTo>
                  <a:cubicBezTo>
                    <a:pt x="164" y="174"/>
                    <a:pt x="165" y="173"/>
                    <a:pt x="165" y="173"/>
                  </a:cubicBezTo>
                  <a:cubicBezTo>
                    <a:pt x="169" y="170"/>
                    <a:pt x="173" y="168"/>
                    <a:pt x="176" y="165"/>
                  </a:cubicBezTo>
                  <a:cubicBezTo>
                    <a:pt x="179" y="162"/>
                    <a:pt x="182" y="160"/>
                    <a:pt x="186" y="158"/>
                  </a:cubicBezTo>
                  <a:cubicBezTo>
                    <a:pt x="186" y="157"/>
                    <a:pt x="187" y="157"/>
                    <a:pt x="187" y="156"/>
                  </a:cubicBezTo>
                  <a:cubicBezTo>
                    <a:pt x="190" y="154"/>
                    <a:pt x="193" y="152"/>
                    <a:pt x="196" y="149"/>
                  </a:cubicBezTo>
                  <a:cubicBezTo>
                    <a:pt x="198" y="148"/>
                    <a:pt x="199" y="147"/>
                    <a:pt x="201" y="145"/>
                  </a:cubicBezTo>
                  <a:cubicBezTo>
                    <a:pt x="203" y="143"/>
                    <a:pt x="206" y="141"/>
                    <a:pt x="208" y="139"/>
                  </a:cubicBezTo>
                  <a:cubicBezTo>
                    <a:pt x="208" y="139"/>
                    <a:pt x="208" y="139"/>
                    <a:pt x="209" y="139"/>
                  </a:cubicBezTo>
                  <a:cubicBezTo>
                    <a:pt x="212" y="136"/>
                    <a:pt x="216" y="132"/>
                    <a:pt x="220" y="129"/>
                  </a:cubicBezTo>
                  <a:cubicBezTo>
                    <a:pt x="224" y="125"/>
                    <a:pt x="228" y="122"/>
                    <a:pt x="232" y="118"/>
                  </a:cubicBezTo>
                  <a:cubicBezTo>
                    <a:pt x="233" y="117"/>
                    <a:pt x="234" y="116"/>
                    <a:pt x="236" y="115"/>
                  </a:cubicBezTo>
                  <a:cubicBezTo>
                    <a:pt x="239" y="112"/>
                    <a:pt x="242" y="109"/>
                    <a:pt x="245" y="107"/>
                  </a:cubicBezTo>
                  <a:cubicBezTo>
                    <a:pt x="246" y="106"/>
                    <a:pt x="247" y="105"/>
                    <a:pt x="248" y="104"/>
                  </a:cubicBezTo>
                  <a:cubicBezTo>
                    <a:pt x="252" y="100"/>
                    <a:pt x="256" y="96"/>
                    <a:pt x="260" y="92"/>
                  </a:cubicBezTo>
                  <a:cubicBezTo>
                    <a:pt x="264" y="88"/>
                    <a:pt x="268" y="83"/>
                    <a:pt x="272" y="79"/>
                  </a:cubicBezTo>
                  <a:cubicBezTo>
                    <a:pt x="277" y="75"/>
                    <a:pt x="281" y="70"/>
                    <a:pt x="285" y="66"/>
                  </a:cubicBezTo>
                  <a:cubicBezTo>
                    <a:pt x="289" y="61"/>
                    <a:pt x="293" y="57"/>
                    <a:pt x="297" y="52"/>
                  </a:cubicBezTo>
                  <a:cubicBezTo>
                    <a:pt x="300" y="49"/>
                    <a:pt x="303" y="45"/>
                    <a:pt x="306" y="42"/>
                  </a:cubicBezTo>
                  <a:cubicBezTo>
                    <a:pt x="301" y="32"/>
                    <a:pt x="302" y="20"/>
                    <a:pt x="309" y="12"/>
                  </a:cubicBezTo>
                  <a:cubicBezTo>
                    <a:pt x="316" y="3"/>
                    <a:pt x="327" y="0"/>
                    <a:pt x="338" y="2"/>
                  </a:cubicBezTo>
                  <a:cubicBezTo>
                    <a:pt x="342" y="3"/>
                    <a:pt x="346" y="5"/>
                    <a:pt x="349" y="7"/>
                  </a:cubicBezTo>
                  <a:cubicBezTo>
                    <a:pt x="352" y="10"/>
                    <a:pt x="355" y="13"/>
                    <a:pt x="357" y="17"/>
                  </a:cubicBezTo>
                  <a:cubicBezTo>
                    <a:pt x="361" y="27"/>
                    <a:pt x="360" y="38"/>
                    <a:pt x="353" y="47"/>
                  </a:cubicBezTo>
                  <a:close/>
                </a:path>
              </a:pathLst>
            </a:custGeom>
            <a:solidFill>
              <a:srgbClr val="00B050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38100" dir="5400000" sx="97000" sy="97000" algn="t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601663" y="6546850"/>
              <a:ext cx="1238311" cy="495300"/>
            </a:xfrm>
            <a:custGeom>
              <a:avLst/>
              <a:gdLst>
                <a:gd name="T0" fmla="*/ 426 w 426"/>
                <a:gd name="T1" fmla="*/ 32 h 153"/>
                <a:gd name="T2" fmla="*/ 410 w 426"/>
                <a:gd name="T3" fmla="*/ 56 h 153"/>
                <a:gd name="T4" fmla="*/ 381 w 426"/>
                <a:gd name="T5" fmla="*/ 53 h 153"/>
                <a:gd name="T6" fmla="*/ 381 w 426"/>
                <a:gd name="T7" fmla="*/ 53 h 153"/>
                <a:gd name="T8" fmla="*/ 370 w 426"/>
                <a:gd name="T9" fmla="*/ 59 h 153"/>
                <a:gd name="T10" fmla="*/ 361 w 426"/>
                <a:gd name="T11" fmla="*/ 62 h 153"/>
                <a:gd name="T12" fmla="*/ 350 w 426"/>
                <a:gd name="T13" fmla="*/ 66 h 153"/>
                <a:gd name="T14" fmla="*/ 344 w 426"/>
                <a:gd name="T15" fmla="*/ 69 h 153"/>
                <a:gd name="T16" fmla="*/ 335 w 426"/>
                <a:gd name="T17" fmla="*/ 72 h 153"/>
                <a:gd name="T18" fmla="*/ 327 w 426"/>
                <a:gd name="T19" fmla="*/ 75 h 153"/>
                <a:gd name="T20" fmla="*/ 292 w 426"/>
                <a:gd name="T21" fmla="*/ 87 h 153"/>
                <a:gd name="T22" fmla="*/ 285 w 426"/>
                <a:gd name="T23" fmla="*/ 89 h 153"/>
                <a:gd name="T24" fmla="*/ 280 w 426"/>
                <a:gd name="T25" fmla="*/ 91 h 153"/>
                <a:gd name="T26" fmla="*/ 270 w 426"/>
                <a:gd name="T27" fmla="*/ 94 h 153"/>
                <a:gd name="T28" fmla="*/ 260 w 426"/>
                <a:gd name="T29" fmla="*/ 97 h 153"/>
                <a:gd name="T30" fmla="*/ 250 w 426"/>
                <a:gd name="T31" fmla="*/ 99 h 153"/>
                <a:gd name="T32" fmla="*/ 241 w 426"/>
                <a:gd name="T33" fmla="*/ 101 h 153"/>
                <a:gd name="T34" fmla="*/ 191 w 426"/>
                <a:gd name="T35" fmla="*/ 112 h 153"/>
                <a:gd name="T36" fmla="*/ 183 w 426"/>
                <a:gd name="T37" fmla="*/ 114 h 153"/>
                <a:gd name="T38" fmla="*/ 174 w 426"/>
                <a:gd name="T39" fmla="*/ 115 h 153"/>
                <a:gd name="T40" fmla="*/ 164 w 426"/>
                <a:gd name="T41" fmla="*/ 117 h 153"/>
                <a:gd name="T42" fmla="*/ 154 w 426"/>
                <a:gd name="T43" fmla="*/ 118 h 153"/>
                <a:gd name="T44" fmla="*/ 145 w 426"/>
                <a:gd name="T45" fmla="*/ 119 h 153"/>
                <a:gd name="T46" fmla="*/ 128 w 426"/>
                <a:gd name="T47" fmla="*/ 121 h 153"/>
                <a:gd name="T48" fmla="*/ 117 w 426"/>
                <a:gd name="T49" fmla="*/ 122 h 153"/>
                <a:gd name="T50" fmla="*/ 99 w 426"/>
                <a:gd name="T51" fmla="*/ 124 h 153"/>
                <a:gd name="T52" fmla="*/ 87 w 426"/>
                <a:gd name="T53" fmla="*/ 125 h 153"/>
                <a:gd name="T54" fmla="*/ 78 w 426"/>
                <a:gd name="T55" fmla="*/ 125 h 153"/>
                <a:gd name="T56" fmla="*/ 40 w 426"/>
                <a:gd name="T57" fmla="*/ 153 h 153"/>
                <a:gd name="T58" fmla="*/ 2 w 426"/>
                <a:gd name="T59" fmla="*/ 125 h 153"/>
                <a:gd name="T60" fmla="*/ 0 w 426"/>
                <a:gd name="T61" fmla="*/ 112 h 153"/>
                <a:gd name="T62" fmla="*/ 1 w 426"/>
                <a:gd name="T63" fmla="*/ 101 h 153"/>
                <a:gd name="T64" fmla="*/ 40 w 426"/>
                <a:gd name="T65" fmla="*/ 72 h 153"/>
                <a:gd name="T66" fmla="*/ 78 w 426"/>
                <a:gd name="T67" fmla="*/ 101 h 153"/>
                <a:gd name="T68" fmla="*/ 78 w 426"/>
                <a:gd name="T69" fmla="*/ 101 h 153"/>
                <a:gd name="T70" fmla="*/ 88 w 426"/>
                <a:gd name="T71" fmla="*/ 101 h 153"/>
                <a:gd name="T72" fmla="*/ 97 w 426"/>
                <a:gd name="T73" fmla="*/ 100 h 153"/>
                <a:gd name="T74" fmla="*/ 102 w 426"/>
                <a:gd name="T75" fmla="*/ 100 h 153"/>
                <a:gd name="T76" fmla="*/ 112 w 426"/>
                <a:gd name="T77" fmla="*/ 99 h 153"/>
                <a:gd name="T78" fmla="*/ 126 w 426"/>
                <a:gd name="T79" fmla="*/ 97 h 153"/>
                <a:gd name="T80" fmla="*/ 143 w 426"/>
                <a:gd name="T81" fmla="*/ 95 h 153"/>
                <a:gd name="T82" fmla="*/ 181 w 426"/>
                <a:gd name="T83" fmla="*/ 90 h 153"/>
                <a:gd name="T84" fmla="*/ 187 w 426"/>
                <a:gd name="T85" fmla="*/ 89 h 153"/>
                <a:gd name="T86" fmla="*/ 194 w 426"/>
                <a:gd name="T87" fmla="*/ 87 h 153"/>
                <a:gd name="T88" fmla="*/ 202 w 426"/>
                <a:gd name="T89" fmla="*/ 86 h 153"/>
                <a:gd name="T90" fmla="*/ 214 w 426"/>
                <a:gd name="T91" fmla="*/ 83 h 153"/>
                <a:gd name="T92" fmla="*/ 223 w 426"/>
                <a:gd name="T93" fmla="*/ 81 h 153"/>
                <a:gd name="T94" fmla="*/ 236 w 426"/>
                <a:gd name="T95" fmla="*/ 78 h 153"/>
                <a:gd name="T96" fmla="*/ 243 w 426"/>
                <a:gd name="T97" fmla="*/ 76 h 153"/>
                <a:gd name="T98" fmla="*/ 263 w 426"/>
                <a:gd name="T99" fmla="*/ 71 h 153"/>
                <a:gd name="T100" fmla="*/ 271 w 426"/>
                <a:gd name="T101" fmla="*/ 69 h 153"/>
                <a:gd name="T102" fmla="*/ 277 w 426"/>
                <a:gd name="T103" fmla="*/ 67 h 153"/>
                <a:gd name="T104" fmla="*/ 284 w 426"/>
                <a:gd name="T105" fmla="*/ 65 h 153"/>
                <a:gd name="T106" fmla="*/ 292 w 426"/>
                <a:gd name="T107" fmla="*/ 62 h 153"/>
                <a:gd name="T108" fmla="*/ 306 w 426"/>
                <a:gd name="T109" fmla="*/ 57 h 153"/>
                <a:gd name="T110" fmla="*/ 310 w 426"/>
                <a:gd name="T111" fmla="*/ 56 h 153"/>
                <a:gd name="T112" fmla="*/ 320 w 426"/>
                <a:gd name="T113" fmla="*/ 52 h 153"/>
                <a:gd name="T114" fmla="*/ 359 w 426"/>
                <a:gd name="T115" fmla="*/ 37 h 153"/>
                <a:gd name="T116" fmla="*/ 370 w 426"/>
                <a:gd name="T117" fmla="*/ 32 h 153"/>
                <a:gd name="T118" fmla="*/ 386 w 426"/>
                <a:gd name="T119" fmla="*/ 5 h 153"/>
                <a:gd name="T120" fmla="*/ 417 w 426"/>
                <a:gd name="T121" fmla="*/ 9 h 153"/>
                <a:gd name="T122" fmla="*/ 423 w 426"/>
                <a:gd name="T123" fmla="*/ 18 h 153"/>
                <a:gd name="T124" fmla="*/ 426 w 426"/>
                <a:gd name="T125" fmla="*/ 32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26" h="153">
                  <a:moveTo>
                    <a:pt x="426" y="32"/>
                  </a:moveTo>
                  <a:cubicBezTo>
                    <a:pt x="425" y="42"/>
                    <a:pt x="420" y="51"/>
                    <a:pt x="410" y="56"/>
                  </a:cubicBezTo>
                  <a:cubicBezTo>
                    <a:pt x="400" y="60"/>
                    <a:pt x="390" y="59"/>
                    <a:pt x="381" y="53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77" y="55"/>
                    <a:pt x="374" y="57"/>
                    <a:pt x="370" y="59"/>
                  </a:cubicBezTo>
                  <a:cubicBezTo>
                    <a:pt x="367" y="60"/>
                    <a:pt x="364" y="61"/>
                    <a:pt x="361" y="62"/>
                  </a:cubicBezTo>
                  <a:cubicBezTo>
                    <a:pt x="357" y="64"/>
                    <a:pt x="354" y="65"/>
                    <a:pt x="350" y="66"/>
                  </a:cubicBezTo>
                  <a:cubicBezTo>
                    <a:pt x="348" y="67"/>
                    <a:pt x="346" y="68"/>
                    <a:pt x="344" y="69"/>
                  </a:cubicBezTo>
                  <a:cubicBezTo>
                    <a:pt x="341" y="70"/>
                    <a:pt x="338" y="71"/>
                    <a:pt x="335" y="72"/>
                  </a:cubicBezTo>
                  <a:cubicBezTo>
                    <a:pt x="333" y="73"/>
                    <a:pt x="330" y="74"/>
                    <a:pt x="327" y="75"/>
                  </a:cubicBezTo>
                  <a:cubicBezTo>
                    <a:pt x="315" y="80"/>
                    <a:pt x="303" y="84"/>
                    <a:pt x="292" y="87"/>
                  </a:cubicBezTo>
                  <a:cubicBezTo>
                    <a:pt x="289" y="88"/>
                    <a:pt x="287" y="89"/>
                    <a:pt x="285" y="89"/>
                  </a:cubicBezTo>
                  <a:cubicBezTo>
                    <a:pt x="283" y="90"/>
                    <a:pt x="281" y="91"/>
                    <a:pt x="280" y="91"/>
                  </a:cubicBezTo>
                  <a:cubicBezTo>
                    <a:pt x="276" y="92"/>
                    <a:pt x="273" y="93"/>
                    <a:pt x="270" y="94"/>
                  </a:cubicBezTo>
                  <a:cubicBezTo>
                    <a:pt x="266" y="95"/>
                    <a:pt x="263" y="96"/>
                    <a:pt x="260" y="97"/>
                  </a:cubicBezTo>
                  <a:cubicBezTo>
                    <a:pt x="256" y="98"/>
                    <a:pt x="253" y="99"/>
                    <a:pt x="250" y="99"/>
                  </a:cubicBezTo>
                  <a:cubicBezTo>
                    <a:pt x="247" y="100"/>
                    <a:pt x="244" y="101"/>
                    <a:pt x="241" y="101"/>
                  </a:cubicBezTo>
                  <a:cubicBezTo>
                    <a:pt x="225" y="106"/>
                    <a:pt x="208" y="109"/>
                    <a:pt x="191" y="112"/>
                  </a:cubicBezTo>
                  <a:cubicBezTo>
                    <a:pt x="188" y="113"/>
                    <a:pt x="185" y="113"/>
                    <a:pt x="183" y="114"/>
                  </a:cubicBezTo>
                  <a:cubicBezTo>
                    <a:pt x="180" y="114"/>
                    <a:pt x="177" y="115"/>
                    <a:pt x="174" y="115"/>
                  </a:cubicBezTo>
                  <a:cubicBezTo>
                    <a:pt x="170" y="116"/>
                    <a:pt x="167" y="116"/>
                    <a:pt x="164" y="117"/>
                  </a:cubicBezTo>
                  <a:cubicBezTo>
                    <a:pt x="161" y="117"/>
                    <a:pt x="158" y="118"/>
                    <a:pt x="154" y="118"/>
                  </a:cubicBezTo>
                  <a:cubicBezTo>
                    <a:pt x="151" y="119"/>
                    <a:pt x="148" y="119"/>
                    <a:pt x="145" y="119"/>
                  </a:cubicBezTo>
                  <a:cubicBezTo>
                    <a:pt x="139" y="120"/>
                    <a:pt x="134" y="121"/>
                    <a:pt x="128" y="121"/>
                  </a:cubicBezTo>
                  <a:cubicBezTo>
                    <a:pt x="124" y="122"/>
                    <a:pt x="120" y="122"/>
                    <a:pt x="117" y="122"/>
                  </a:cubicBezTo>
                  <a:cubicBezTo>
                    <a:pt x="111" y="123"/>
                    <a:pt x="105" y="123"/>
                    <a:pt x="99" y="124"/>
                  </a:cubicBezTo>
                  <a:cubicBezTo>
                    <a:pt x="95" y="124"/>
                    <a:pt x="91" y="124"/>
                    <a:pt x="87" y="125"/>
                  </a:cubicBezTo>
                  <a:cubicBezTo>
                    <a:pt x="84" y="125"/>
                    <a:pt x="81" y="125"/>
                    <a:pt x="78" y="125"/>
                  </a:cubicBezTo>
                  <a:cubicBezTo>
                    <a:pt x="73" y="141"/>
                    <a:pt x="58" y="153"/>
                    <a:pt x="40" y="153"/>
                  </a:cubicBezTo>
                  <a:cubicBezTo>
                    <a:pt x="22" y="153"/>
                    <a:pt x="7" y="141"/>
                    <a:pt x="2" y="125"/>
                  </a:cubicBezTo>
                  <a:cubicBezTo>
                    <a:pt x="0" y="121"/>
                    <a:pt x="0" y="117"/>
                    <a:pt x="0" y="112"/>
                  </a:cubicBezTo>
                  <a:cubicBezTo>
                    <a:pt x="0" y="109"/>
                    <a:pt x="0" y="105"/>
                    <a:pt x="1" y="101"/>
                  </a:cubicBezTo>
                  <a:cubicBezTo>
                    <a:pt x="6" y="84"/>
                    <a:pt x="22" y="72"/>
                    <a:pt x="40" y="72"/>
                  </a:cubicBezTo>
                  <a:cubicBezTo>
                    <a:pt x="58" y="72"/>
                    <a:pt x="74" y="84"/>
                    <a:pt x="78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82" y="101"/>
                    <a:pt x="85" y="101"/>
                    <a:pt x="88" y="101"/>
                  </a:cubicBezTo>
                  <a:cubicBezTo>
                    <a:pt x="91" y="100"/>
                    <a:pt x="94" y="100"/>
                    <a:pt x="97" y="100"/>
                  </a:cubicBezTo>
                  <a:cubicBezTo>
                    <a:pt x="99" y="100"/>
                    <a:pt x="101" y="100"/>
                    <a:pt x="102" y="100"/>
                  </a:cubicBezTo>
                  <a:cubicBezTo>
                    <a:pt x="105" y="99"/>
                    <a:pt x="109" y="99"/>
                    <a:pt x="112" y="99"/>
                  </a:cubicBezTo>
                  <a:cubicBezTo>
                    <a:pt x="116" y="98"/>
                    <a:pt x="121" y="98"/>
                    <a:pt x="126" y="97"/>
                  </a:cubicBezTo>
                  <a:cubicBezTo>
                    <a:pt x="131" y="97"/>
                    <a:pt x="137" y="96"/>
                    <a:pt x="143" y="95"/>
                  </a:cubicBezTo>
                  <a:cubicBezTo>
                    <a:pt x="156" y="94"/>
                    <a:pt x="168" y="92"/>
                    <a:pt x="181" y="90"/>
                  </a:cubicBezTo>
                  <a:cubicBezTo>
                    <a:pt x="183" y="89"/>
                    <a:pt x="185" y="89"/>
                    <a:pt x="187" y="89"/>
                  </a:cubicBezTo>
                  <a:cubicBezTo>
                    <a:pt x="189" y="88"/>
                    <a:pt x="192" y="88"/>
                    <a:pt x="194" y="87"/>
                  </a:cubicBezTo>
                  <a:cubicBezTo>
                    <a:pt x="197" y="87"/>
                    <a:pt x="199" y="86"/>
                    <a:pt x="202" y="86"/>
                  </a:cubicBezTo>
                  <a:cubicBezTo>
                    <a:pt x="206" y="85"/>
                    <a:pt x="210" y="84"/>
                    <a:pt x="214" y="83"/>
                  </a:cubicBezTo>
                  <a:cubicBezTo>
                    <a:pt x="217" y="83"/>
                    <a:pt x="220" y="82"/>
                    <a:pt x="223" y="81"/>
                  </a:cubicBezTo>
                  <a:cubicBezTo>
                    <a:pt x="228" y="80"/>
                    <a:pt x="232" y="79"/>
                    <a:pt x="236" y="78"/>
                  </a:cubicBezTo>
                  <a:cubicBezTo>
                    <a:pt x="239" y="77"/>
                    <a:pt x="241" y="77"/>
                    <a:pt x="243" y="76"/>
                  </a:cubicBezTo>
                  <a:cubicBezTo>
                    <a:pt x="250" y="75"/>
                    <a:pt x="256" y="73"/>
                    <a:pt x="263" y="71"/>
                  </a:cubicBezTo>
                  <a:cubicBezTo>
                    <a:pt x="265" y="70"/>
                    <a:pt x="268" y="69"/>
                    <a:pt x="271" y="69"/>
                  </a:cubicBezTo>
                  <a:cubicBezTo>
                    <a:pt x="273" y="68"/>
                    <a:pt x="275" y="67"/>
                    <a:pt x="277" y="67"/>
                  </a:cubicBezTo>
                  <a:cubicBezTo>
                    <a:pt x="279" y="66"/>
                    <a:pt x="281" y="65"/>
                    <a:pt x="284" y="65"/>
                  </a:cubicBezTo>
                  <a:cubicBezTo>
                    <a:pt x="287" y="64"/>
                    <a:pt x="290" y="63"/>
                    <a:pt x="292" y="62"/>
                  </a:cubicBezTo>
                  <a:cubicBezTo>
                    <a:pt x="297" y="60"/>
                    <a:pt x="302" y="59"/>
                    <a:pt x="306" y="57"/>
                  </a:cubicBezTo>
                  <a:cubicBezTo>
                    <a:pt x="308" y="57"/>
                    <a:pt x="309" y="56"/>
                    <a:pt x="310" y="56"/>
                  </a:cubicBezTo>
                  <a:cubicBezTo>
                    <a:pt x="314" y="55"/>
                    <a:pt x="317" y="53"/>
                    <a:pt x="320" y="52"/>
                  </a:cubicBezTo>
                  <a:cubicBezTo>
                    <a:pt x="333" y="47"/>
                    <a:pt x="346" y="42"/>
                    <a:pt x="359" y="37"/>
                  </a:cubicBezTo>
                  <a:cubicBezTo>
                    <a:pt x="362" y="35"/>
                    <a:pt x="366" y="34"/>
                    <a:pt x="370" y="32"/>
                  </a:cubicBezTo>
                  <a:cubicBezTo>
                    <a:pt x="369" y="21"/>
                    <a:pt x="375" y="10"/>
                    <a:pt x="386" y="5"/>
                  </a:cubicBezTo>
                  <a:cubicBezTo>
                    <a:pt x="396" y="0"/>
                    <a:pt x="408" y="2"/>
                    <a:pt x="417" y="9"/>
                  </a:cubicBezTo>
                  <a:cubicBezTo>
                    <a:pt x="419" y="12"/>
                    <a:pt x="422" y="15"/>
                    <a:pt x="423" y="18"/>
                  </a:cubicBezTo>
                  <a:cubicBezTo>
                    <a:pt x="425" y="23"/>
                    <a:pt x="426" y="27"/>
                    <a:pt x="426" y="32"/>
                  </a:cubicBezTo>
                  <a:close/>
                </a:path>
              </a:pathLst>
            </a:custGeom>
            <a:solidFill>
              <a:srgbClr val="92D050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38100" dir="5400000" sx="97000" sy="97000" algn="t" rotWithShape="0">
                <a:prstClr val="black">
                  <a:alpha val="4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8" name="Rectangle 45"/>
          <p:cNvSpPr/>
          <p:nvPr>
            <p:custDataLst>
              <p:tags r:id="rId8"/>
            </p:custDataLst>
          </p:nvPr>
        </p:nvSpPr>
        <p:spPr bwMode="gray">
          <a:xfrm>
            <a:off x="3708994" y="5533143"/>
            <a:ext cx="7298788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Launch of Tender Process</a:t>
            </a:r>
          </a:p>
        </p:txBody>
      </p:sp>
      <p:cxnSp>
        <p:nvCxnSpPr>
          <p:cNvPr id="39" name="Straight Connector 47"/>
          <p:cNvCxnSpPr/>
          <p:nvPr/>
        </p:nvCxnSpPr>
        <p:spPr bwMode="gray">
          <a:xfrm flipH="1">
            <a:off x="2751314" y="5911283"/>
            <a:ext cx="914400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Rectangle 49"/>
          <p:cNvSpPr/>
          <p:nvPr/>
        </p:nvSpPr>
        <p:spPr bwMode="gray">
          <a:xfrm>
            <a:off x="783971" y="5776747"/>
            <a:ext cx="602230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1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400" b="1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2016</a:t>
            </a:r>
            <a:endParaRPr lang="en-IN" sz="1400" b="1" dirty="0">
              <a:solidFill>
                <a:schemeClr val="accent1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1" name="Rectangle 51"/>
          <p:cNvSpPr/>
          <p:nvPr>
            <p:custDataLst>
              <p:tags r:id="rId9"/>
            </p:custDataLst>
          </p:nvPr>
        </p:nvSpPr>
        <p:spPr bwMode="gray">
          <a:xfrm>
            <a:off x="4242509" y="5060544"/>
            <a:ext cx="7298788" cy="713119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241238" lvl="1" indent="-241238">
              <a:spcBef>
                <a:spcPct val="15000"/>
              </a:spcBef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HRADF receives the remaining shares (51.0%) from the </a:t>
            </a:r>
            <a:r>
              <a:rPr lang="en-GB" sz="130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Hellenic Republic </a:t>
            </a:r>
            <a:r>
              <a:rPr lang="en-GB" sz="13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(total: 74.3%)</a:t>
            </a:r>
          </a:p>
        </p:txBody>
      </p:sp>
      <p:sp>
        <p:nvSpPr>
          <p:cNvPr id="43" name="Rectangle 112"/>
          <p:cNvSpPr/>
          <p:nvPr>
            <p:custDataLst>
              <p:tags r:id="rId10"/>
            </p:custDataLst>
          </p:nvPr>
        </p:nvSpPr>
        <p:spPr bwMode="gray">
          <a:xfrm>
            <a:off x="8175812" y="6323927"/>
            <a:ext cx="3647821" cy="277285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7170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0" lvl="1" algn="r">
              <a:spcBef>
                <a:spcPct val="15000"/>
              </a:spcBef>
              <a:buClr>
                <a:srgbClr val="FF9900"/>
              </a:buClr>
              <a:buSzPct val="85000"/>
            </a:pPr>
            <a:r>
              <a:rPr lang="en-GB" sz="1050" b="1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HRADF </a:t>
            </a:r>
            <a:r>
              <a:rPr lang="en-GB" sz="1050" b="1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= Hellenic Republic Asset Development Fund</a:t>
            </a:r>
            <a:endParaRPr lang="en-GB" sz="1050" b="1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40</a:t>
            </a:fld>
            <a:endParaRPr lang="el-GR"/>
          </a:p>
        </p:txBody>
      </p:sp>
      <p:sp>
        <p:nvSpPr>
          <p:cNvPr id="7" name="1158.4226.828.8244.812"/>
          <p:cNvSpPr/>
          <p:nvPr>
            <p:custDataLst>
              <p:tags r:id="rId1"/>
            </p:custDataLst>
          </p:nvPr>
        </p:nvSpPr>
        <p:spPr bwMode="gray">
          <a:xfrm>
            <a:off x="1466226" y="4582600"/>
            <a:ext cx="6262928" cy="404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Combination and extension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General Cargo piers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4 and 5 into a larger one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(Infrastructure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and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Equipment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)</a:t>
            </a:r>
          </a:p>
        </p:txBody>
      </p:sp>
      <p:sp>
        <p:nvSpPr>
          <p:cNvPr id="8" name="1158.4226.828.8244.812"/>
          <p:cNvSpPr/>
          <p:nvPr>
            <p:custDataLst>
              <p:tags r:id="rId2"/>
            </p:custDataLst>
          </p:nvPr>
        </p:nvSpPr>
        <p:spPr bwMode="gray">
          <a:xfrm>
            <a:off x="1086061" y="4557760"/>
            <a:ext cx="348786" cy="442553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3</a:t>
            </a:r>
          </a:p>
        </p:txBody>
      </p:sp>
      <p:cxnSp>
        <p:nvCxnSpPr>
          <p:cNvPr id="9" name="Straight Connector 96"/>
          <p:cNvCxnSpPr/>
          <p:nvPr/>
        </p:nvCxnSpPr>
        <p:spPr bwMode="gray">
          <a:xfrm>
            <a:off x="1024966" y="4520640"/>
            <a:ext cx="924599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cxnSp>
        <p:nvCxnSpPr>
          <p:cNvPr id="10" name="Straight Connector 102"/>
          <p:cNvCxnSpPr/>
          <p:nvPr/>
        </p:nvCxnSpPr>
        <p:spPr bwMode="gray">
          <a:xfrm>
            <a:off x="1024966" y="5034221"/>
            <a:ext cx="924599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sp>
        <p:nvSpPr>
          <p:cNvPr id="11" name="Title 1"/>
          <p:cNvSpPr txBox="1">
            <a:spLocks/>
          </p:cNvSpPr>
          <p:nvPr/>
        </p:nvSpPr>
        <p:spPr bwMode="gray">
          <a:xfrm>
            <a:off x="869482" y="19570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Summary of Port Development Areas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 bwMode="gray">
          <a:xfrm>
            <a:off x="9020043" y="1303996"/>
            <a:ext cx="1393790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BUDGET (</a:t>
            </a:r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€ MM)</a:t>
            </a:r>
            <a:b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</a:br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2017 – 2021 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1945342" y="1303996"/>
            <a:ext cx="6183595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DESCRIPTION</a:t>
            </a:r>
            <a:endParaRPr lang="en-GB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cxnSp>
        <p:nvCxnSpPr>
          <p:cNvPr id="14" name="Straight Connector 20"/>
          <p:cNvCxnSpPr/>
          <p:nvPr/>
        </p:nvCxnSpPr>
        <p:spPr bwMode="gray">
          <a:xfrm>
            <a:off x="1037861" y="1784336"/>
            <a:ext cx="9245991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sp>
        <p:nvSpPr>
          <p:cNvPr id="15" name="1158.4226.828.8244.812"/>
          <p:cNvSpPr/>
          <p:nvPr>
            <p:custDataLst>
              <p:tags r:id="rId3"/>
            </p:custDataLst>
          </p:nvPr>
        </p:nvSpPr>
        <p:spPr bwMode="gray">
          <a:xfrm>
            <a:off x="1458454" y="1882434"/>
            <a:ext cx="6262928" cy="404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Expansion of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Container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Terminal Quay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26 (Infrastructure and Equipment)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16" name="1158.4226.828.8244.812"/>
          <p:cNvSpPr/>
          <p:nvPr>
            <p:custDataLst>
              <p:tags r:id="rId4"/>
            </p:custDataLst>
          </p:nvPr>
        </p:nvSpPr>
        <p:spPr bwMode="gray">
          <a:xfrm>
            <a:off x="1082690" y="1863480"/>
            <a:ext cx="348786" cy="442553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1</a:t>
            </a:r>
          </a:p>
        </p:txBody>
      </p:sp>
      <p:sp>
        <p:nvSpPr>
          <p:cNvPr id="17" name="1158.4226.828.8244.812"/>
          <p:cNvSpPr/>
          <p:nvPr>
            <p:custDataLst>
              <p:tags r:id="rId5"/>
            </p:custDataLst>
          </p:nvPr>
        </p:nvSpPr>
        <p:spPr bwMode="gray">
          <a:xfrm>
            <a:off x="1462856" y="3213895"/>
            <a:ext cx="6262928" cy="404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Expansion of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Dry Bulk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Terminal Quay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24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(Infrastructure and Equipment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)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gray">
          <a:xfrm>
            <a:off x="1024966" y="920240"/>
            <a:ext cx="7422228" cy="39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lnSpc>
                <a:spcPts val="957"/>
              </a:lnSpc>
              <a:spcBef>
                <a:spcPts val="0"/>
              </a:spcBef>
              <a:buClr>
                <a:srgbClr val="296CB5"/>
              </a:buClr>
              <a:buSzPct val="90000"/>
            </a:pPr>
            <a:endParaRPr lang="en-GB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  <a:p>
            <a:pPr>
              <a:lnSpc>
                <a:spcPts val="957"/>
              </a:lnSpc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GB" sz="1100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Major Development </a:t>
            </a: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Projects for the first 5 years</a:t>
            </a:r>
            <a:endParaRPr lang="en-GB" sz="1100" i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9" name="1158.4226.828.8244.812"/>
          <p:cNvSpPr/>
          <p:nvPr>
            <p:custDataLst>
              <p:tags r:id="rId6"/>
            </p:custDataLst>
          </p:nvPr>
        </p:nvSpPr>
        <p:spPr bwMode="gray">
          <a:xfrm>
            <a:off x="1082690" y="3194941"/>
            <a:ext cx="348786" cy="442553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2</a:t>
            </a:r>
          </a:p>
        </p:txBody>
      </p:sp>
      <p:sp>
        <p:nvSpPr>
          <p:cNvPr id="20" name="1158.4226.828.8244.812"/>
          <p:cNvSpPr/>
          <p:nvPr>
            <p:custDataLst>
              <p:tags r:id="rId7"/>
            </p:custDataLst>
          </p:nvPr>
        </p:nvSpPr>
        <p:spPr bwMode="gray">
          <a:xfrm>
            <a:off x="1462856" y="5090295"/>
            <a:ext cx="6262928" cy="404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Development of the ferry – coastal terminal in pier 3 (Ro-Pax, Ro-Ro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)(Infrastructure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and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Equipment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)</a:t>
            </a:r>
          </a:p>
        </p:txBody>
      </p:sp>
      <p:sp>
        <p:nvSpPr>
          <p:cNvPr id="21" name="1158.4226.828.8244.812"/>
          <p:cNvSpPr/>
          <p:nvPr>
            <p:custDataLst>
              <p:tags r:id="rId8"/>
            </p:custDataLst>
          </p:nvPr>
        </p:nvSpPr>
        <p:spPr bwMode="gray">
          <a:xfrm>
            <a:off x="1082690" y="5071341"/>
            <a:ext cx="348786" cy="442553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4</a:t>
            </a:r>
          </a:p>
        </p:txBody>
      </p:sp>
      <p:sp>
        <p:nvSpPr>
          <p:cNvPr id="22" name="1158.4226.828.8244.812"/>
          <p:cNvSpPr/>
          <p:nvPr>
            <p:custDataLst>
              <p:tags r:id="rId9"/>
            </p:custDataLst>
          </p:nvPr>
        </p:nvSpPr>
        <p:spPr bwMode="gray">
          <a:xfrm>
            <a:off x="1462856" y="5595545"/>
            <a:ext cx="6262928" cy="4046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Development of the cruise terminal in pier 2, the mega yacht port facility between piers 1 and 2, as well as renovation of the passenger terminal protected building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(Infrastructure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and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Equipment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)</a:t>
            </a:r>
          </a:p>
        </p:txBody>
      </p:sp>
      <p:sp>
        <p:nvSpPr>
          <p:cNvPr id="23" name="1158.4226.828.8244.812"/>
          <p:cNvSpPr/>
          <p:nvPr>
            <p:custDataLst>
              <p:tags r:id="rId10"/>
            </p:custDataLst>
          </p:nvPr>
        </p:nvSpPr>
        <p:spPr bwMode="gray">
          <a:xfrm>
            <a:off x="1082690" y="5576591"/>
            <a:ext cx="348786" cy="442553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5</a:t>
            </a:r>
          </a:p>
        </p:txBody>
      </p:sp>
      <p:cxnSp>
        <p:nvCxnSpPr>
          <p:cNvPr id="24" name="Straight Connector 94"/>
          <p:cNvCxnSpPr/>
          <p:nvPr/>
        </p:nvCxnSpPr>
        <p:spPr bwMode="gray">
          <a:xfrm>
            <a:off x="1024966" y="5547802"/>
            <a:ext cx="924599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cxnSp>
        <p:nvCxnSpPr>
          <p:cNvPr id="25" name="Straight Connector 95"/>
          <p:cNvCxnSpPr/>
          <p:nvPr/>
        </p:nvCxnSpPr>
        <p:spPr bwMode="gray">
          <a:xfrm>
            <a:off x="1024966" y="3152488"/>
            <a:ext cx="924599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cxnSp>
        <p:nvCxnSpPr>
          <p:cNvPr id="26" name="Straight Connector 97"/>
          <p:cNvCxnSpPr/>
          <p:nvPr/>
        </p:nvCxnSpPr>
        <p:spPr bwMode="gray">
          <a:xfrm>
            <a:off x="1024966" y="6051858"/>
            <a:ext cx="924599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sp>
        <p:nvSpPr>
          <p:cNvPr id="27" name="TextBox 26"/>
          <p:cNvSpPr txBox="1"/>
          <p:nvPr/>
        </p:nvSpPr>
        <p:spPr bwMode="gray">
          <a:xfrm>
            <a:off x="1082690" y="6350073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 smtClean="0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 SA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Management,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2017-2021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Business Plan</a:t>
            </a:r>
          </a:p>
        </p:txBody>
      </p:sp>
      <p:sp>
        <p:nvSpPr>
          <p:cNvPr id="28" name="TextBox 27"/>
          <p:cNvSpPr txBox="1"/>
          <p:nvPr/>
        </p:nvSpPr>
        <p:spPr bwMode="gray">
          <a:xfrm>
            <a:off x="9299287" y="1964961"/>
            <a:ext cx="872135" cy="301156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185.9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 bwMode="gray">
          <a:xfrm>
            <a:off x="9299287" y="3291424"/>
            <a:ext cx="872135" cy="301156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107.5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 bwMode="gray">
          <a:xfrm>
            <a:off x="9299287" y="4654270"/>
            <a:ext cx="872135" cy="301156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1.8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 bwMode="gray">
          <a:xfrm>
            <a:off x="9299287" y="5150296"/>
            <a:ext cx="872135" cy="301156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gray">
          <a:xfrm>
            <a:off x="9299287" y="5653498"/>
            <a:ext cx="872135" cy="301156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3.7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gray">
          <a:xfrm>
            <a:off x="7948699" y="1299330"/>
            <a:ext cx="928468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BUSINESS UNIT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4" name="1158.4226.828.8244.812"/>
          <p:cNvSpPr/>
          <p:nvPr>
            <p:custDataLst>
              <p:tags r:id="rId11"/>
            </p:custDataLst>
          </p:nvPr>
        </p:nvSpPr>
        <p:spPr bwMode="gray">
          <a:xfrm>
            <a:off x="7795158" y="1883219"/>
            <a:ext cx="1296842" cy="3993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Container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35" name="1158.4226.828.8244.812"/>
          <p:cNvSpPr/>
          <p:nvPr>
            <p:custDataLst>
              <p:tags r:id="rId12"/>
            </p:custDataLst>
          </p:nvPr>
        </p:nvSpPr>
        <p:spPr bwMode="gray">
          <a:xfrm>
            <a:off x="7795158" y="3218423"/>
            <a:ext cx="1296842" cy="391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Conventional Cargo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36" name="1158.4226.828.8244.812"/>
          <p:cNvSpPr/>
          <p:nvPr>
            <p:custDataLst>
              <p:tags r:id="rId13"/>
            </p:custDataLst>
          </p:nvPr>
        </p:nvSpPr>
        <p:spPr bwMode="gray">
          <a:xfrm>
            <a:off x="7795158" y="4591320"/>
            <a:ext cx="1296842" cy="391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Conventional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Cargo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37" name="1158.4226.828.8244.812"/>
          <p:cNvSpPr/>
          <p:nvPr>
            <p:custDataLst>
              <p:tags r:id="rId14"/>
            </p:custDataLst>
          </p:nvPr>
        </p:nvSpPr>
        <p:spPr bwMode="gray">
          <a:xfrm>
            <a:off x="7795158" y="5099015"/>
            <a:ext cx="1296842" cy="3915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Passenger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38" name="1158.4226.828.8244.812"/>
          <p:cNvSpPr/>
          <p:nvPr>
            <p:custDataLst>
              <p:tags r:id="rId15"/>
            </p:custDataLst>
          </p:nvPr>
        </p:nvSpPr>
        <p:spPr bwMode="gray">
          <a:xfrm>
            <a:off x="7795158" y="5598334"/>
            <a:ext cx="1296842" cy="4033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Passenger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39" name="1158.4226.828.8244.812"/>
          <p:cNvSpPr/>
          <p:nvPr>
            <p:custDataLst>
              <p:tags r:id="rId16"/>
            </p:custDataLst>
          </p:nvPr>
        </p:nvSpPr>
        <p:spPr bwMode="gray">
          <a:xfrm>
            <a:off x="1458454" y="2336017"/>
            <a:ext cx="6262928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Road &amp; Rail works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0" name="1158.4226.828.8244.812"/>
          <p:cNvSpPr/>
          <p:nvPr>
            <p:custDataLst>
              <p:tags r:id="rId17"/>
            </p:custDataLst>
          </p:nvPr>
        </p:nvSpPr>
        <p:spPr bwMode="gray">
          <a:xfrm>
            <a:off x="1458454" y="2543499"/>
            <a:ext cx="6262928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Buildings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1" name="1158.4226.828.8244.812"/>
          <p:cNvSpPr/>
          <p:nvPr>
            <p:custDataLst>
              <p:tags r:id="rId18"/>
            </p:custDataLst>
          </p:nvPr>
        </p:nvSpPr>
        <p:spPr bwMode="gray">
          <a:xfrm>
            <a:off x="1458454" y="2755331"/>
            <a:ext cx="6262928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Marine works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2" name="1158.4226.828.8244.812"/>
          <p:cNvSpPr/>
          <p:nvPr>
            <p:custDataLst>
              <p:tags r:id="rId19"/>
            </p:custDataLst>
          </p:nvPr>
        </p:nvSpPr>
        <p:spPr bwMode="gray">
          <a:xfrm>
            <a:off x="1458454" y="2974406"/>
            <a:ext cx="6262928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Equipment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3" name="1158.4226.828.8244.812"/>
          <p:cNvSpPr/>
          <p:nvPr>
            <p:custDataLst>
              <p:tags r:id="rId20"/>
            </p:custDataLst>
          </p:nvPr>
        </p:nvSpPr>
        <p:spPr bwMode="gray">
          <a:xfrm>
            <a:off x="9469885" y="2336017"/>
            <a:ext cx="578043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4.1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4" name="1158.4226.828.8244.812"/>
          <p:cNvSpPr/>
          <p:nvPr>
            <p:custDataLst>
              <p:tags r:id="rId21"/>
            </p:custDataLst>
          </p:nvPr>
        </p:nvSpPr>
        <p:spPr bwMode="gray">
          <a:xfrm>
            <a:off x="9469885" y="2543499"/>
            <a:ext cx="578043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13.5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5" name="1158.4226.828.8244.812"/>
          <p:cNvSpPr/>
          <p:nvPr>
            <p:custDataLst>
              <p:tags r:id="rId22"/>
            </p:custDataLst>
          </p:nvPr>
        </p:nvSpPr>
        <p:spPr bwMode="gray">
          <a:xfrm>
            <a:off x="9469885" y="2755331"/>
            <a:ext cx="578043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132.8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6" name="1158.4226.828.8244.812"/>
          <p:cNvSpPr/>
          <p:nvPr>
            <p:custDataLst>
              <p:tags r:id="rId23"/>
            </p:custDataLst>
          </p:nvPr>
        </p:nvSpPr>
        <p:spPr bwMode="gray">
          <a:xfrm>
            <a:off x="9469885" y="2974406"/>
            <a:ext cx="578043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35.4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7" name="1158.4226.828.8244.812"/>
          <p:cNvSpPr/>
          <p:nvPr>
            <p:custDataLst>
              <p:tags r:id="rId24"/>
            </p:custDataLst>
          </p:nvPr>
        </p:nvSpPr>
        <p:spPr bwMode="gray">
          <a:xfrm>
            <a:off x="1458454" y="3667210"/>
            <a:ext cx="6262928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Road &amp; Rail works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8" name="1158.4226.828.8244.812"/>
          <p:cNvSpPr/>
          <p:nvPr>
            <p:custDataLst>
              <p:tags r:id="rId25"/>
            </p:custDataLst>
          </p:nvPr>
        </p:nvSpPr>
        <p:spPr bwMode="gray">
          <a:xfrm>
            <a:off x="1458454" y="3874692"/>
            <a:ext cx="6262928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Buildings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49" name="1158.4226.828.8244.812"/>
          <p:cNvSpPr/>
          <p:nvPr>
            <p:custDataLst>
              <p:tags r:id="rId26"/>
            </p:custDataLst>
          </p:nvPr>
        </p:nvSpPr>
        <p:spPr bwMode="gray">
          <a:xfrm>
            <a:off x="1458454" y="4086524"/>
            <a:ext cx="6262928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Marine works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50" name="1158.4226.828.8244.812"/>
          <p:cNvSpPr/>
          <p:nvPr>
            <p:custDataLst>
              <p:tags r:id="rId27"/>
            </p:custDataLst>
          </p:nvPr>
        </p:nvSpPr>
        <p:spPr bwMode="gray">
          <a:xfrm>
            <a:off x="1458454" y="4305599"/>
            <a:ext cx="6262928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Equipment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51" name="1158.4226.828.8244.812"/>
          <p:cNvSpPr/>
          <p:nvPr>
            <p:custDataLst>
              <p:tags r:id="rId28"/>
            </p:custDataLst>
          </p:nvPr>
        </p:nvSpPr>
        <p:spPr bwMode="gray">
          <a:xfrm>
            <a:off x="9469885" y="3667210"/>
            <a:ext cx="578043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7.9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52" name="1158.4226.828.8244.812"/>
          <p:cNvSpPr/>
          <p:nvPr>
            <p:custDataLst>
              <p:tags r:id="rId29"/>
            </p:custDataLst>
          </p:nvPr>
        </p:nvSpPr>
        <p:spPr bwMode="gray">
          <a:xfrm>
            <a:off x="9469885" y="3874692"/>
            <a:ext cx="578043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10.2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53" name="1158.4226.828.8244.812"/>
          <p:cNvSpPr/>
          <p:nvPr>
            <p:custDataLst>
              <p:tags r:id="rId30"/>
            </p:custDataLst>
          </p:nvPr>
        </p:nvSpPr>
        <p:spPr bwMode="gray">
          <a:xfrm>
            <a:off x="9469885" y="4086524"/>
            <a:ext cx="578043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65.6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54" name="1158.4226.828.8244.812"/>
          <p:cNvSpPr/>
          <p:nvPr>
            <p:custDataLst>
              <p:tags r:id="rId31"/>
            </p:custDataLst>
          </p:nvPr>
        </p:nvSpPr>
        <p:spPr bwMode="gray">
          <a:xfrm>
            <a:off x="9469885" y="4305599"/>
            <a:ext cx="578043" cy="1716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23.8</a:t>
            </a:r>
            <a:endParaRPr lang="en-IN" sz="1100" i="1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6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41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 bwMode="gray">
          <a:xfrm>
            <a:off x="7308845" y="1205006"/>
            <a:ext cx="971780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2046 – 2050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gray">
          <a:xfrm>
            <a:off x="5310133" y="1209430"/>
            <a:ext cx="971780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2027 – 2036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1158.4226.828.8244.812"/>
          <p:cNvSpPr/>
          <p:nvPr>
            <p:custDataLst>
              <p:tags r:id="rId1"/>
            </p:custDataLst>
          </p:nvPr>
        </p:nvSpPr>
        <p:spPr bwMode="gray">
          <a:xfrm>
            <a:off x="1946830" y="3250037"/>
            <a:ext cx="1134425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Piers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4 and 5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Combination</a:t>
            </a:r>
            <a:endParaRPr lang="en-GB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10" name="1158.4226.828.8244.812"/>
          <p:cNvSpPr/>
          <p:nvPr>
            <p:custDataLst>
              <p:tags r:id="rId2"/>
            </p:custDataLst>
          </p:nvPr>
        </p:nvSpPr>
        <p:spPr bwMode="gray">
          <a:xfrm>
            <a:off x="1423632" y="3253676"/>
            <a:ext cx="464234" cy="540000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3</a:t>
            </a:r>
          </a:p>
        </p:txBody>
      </p:sp>
      <p:cxnSp>
        <p:nvCxnSpPr>
          <p:cNvPr id="11" name="Straight Connector 96"/>
          <p:cNvCxnSpPr/>
          <p:nvPr/>
        </p:nvCxnSpPr>
        <p:spPr bwMode="gray">
          <a:xfrm>
            <a:off x="1420261" y="3200950"/>
            <a:ext cx="684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cxnSp>
        <p:nvCxnSpPr>
          <p:cNvPr id="12" name="Straight Connector 102"/>
          <p:cNvCxnSpPr/>
          <p:nvPr/>
        </p:nvCxnSpPr>
        <p:spPr bwMode="gray">
          <a:xfrm>
            <a:off x="1420261" y="3845151"/>
            <a:ext cx="684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sp>
        <p:nvSpPr>
          <p:cNvPr id="13" name="Title 1"/>
          <p:cNvSpPr txBox="1">
            <a:spLocks/>
          </p:cNvSpPr>
          <p:nvPr/>
        </p:nvSpPr>
        <p:spPr bwMode="gray">
          <a:xfrm>
            <a:off x="850818" y="25166"/>
            <a:ext cx="10457883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Summary of Port Development Areas </a:t>
            </a:r>
            <a:r>
              <a:rPr lang="en-GB" sz="1800" dirty="0"/>
              <a:t>(Cont’d)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 bwMode="gray">
          <a:xfrm>
            <a:off x="1897182" y="1214096"/>
            <a:ext cx="1252711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SHORT DESCRIPTION</a:t>
            </a:r>
            <a:endParaRPr lang="en-GB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cxnSp>
        <p:nvCxnSpPr>
          <p:cNvPr id="15" name="Straight Connector 20"/>
          <p:cNvCxnSpPr/>
          <p:nvPr/>
        </p:nvCxnSpPr>
        <p:spPr bwMode="gray">
          <a:xfrm>
            <a:off x="1433156" y="1694436"/>
            <a:ext cx="6804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sp>
        <p:nvSpPr>
          <p:cNvPr id="16" name="1158.4226.828.8244.812"/>
          <p:cNvSpPr/>
          <p:nvPr>
            <p:custDataLst>
              <p:tags r:id="rId3"/>
            </p:custDataLst>
          </p:nvPr>
        </p:nvSpPr>
        <p:spPr bwMode="gray">
          <a:xfrm>
            <a:off x="1943460" y="1984313"/>
            <a:ext cx="1134425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Container Terminal Expansion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17" name="1158.4226.828.8244.812"/>
          <p:cNvSpPr/>
          <p:nvPr>
            <p:custDataLst>
              <p:tags r:id="rId4"/>
            </p:custDataLst>
          </p:nvPr>
        </p:nvSpPr>
        <p:spPr bwMode="gray">
          <a:xfrm>
            <a:off x="1420261" y="1984313"/>
            <a:ext cx="464234" cy="540000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1</a:t>
            </a:r>
          </a:p>
        </p:txBody>
      </p:sp>
      <p:sp>
        <p:nvSpPr>
          <p:cNvPr id="18" name="1158.4226.828.8244.812"/>
          <p:cNvSpPr/>
          <p:nvPr>
            <p:custDataLst>
              <p:tags r:id="rId5"/>
            </p:custDataLst>
          </p:nvPr>
        </p:nvSpPr>
        <p:spPr bwMode="gray">
          <a:xfrm>
            <a:off x="1943460" y="2606157"/>
            <a:ext cx="1134425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Dry Bulk Terminal Expansion</a:t>
            </a:r>
            <a:endParaRPr lang="en-IN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gray">
          <a:xfrm>
            <a:off x="1420261" y="648717"/>
            <a:ext cx="7422228" cy="397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lnSpc>
                <a:spcPts val="957"/>
              </a:lnSpc>
              <a:spcBef>
                <a:spcPts val="0"/>
              </a:spcBef>
              <a:buClr>
                <a:srgbClr val="296CB5"/>
              </a:buClr>
              <a:buSzPct val="90000"/>
            </a:pPr>
            <a:endParaRPr lang="en-GB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  <a:p>
            <a:pPr>
              <a:lnSpc>
                <a:spcPts val="957"/>
              </a:lnSpc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GB" sz="1100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Major Development </a:t>
            </a:r>
            <a:r>
              <a:rPr lang="en-GB" sz="1100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Projects for the Investment Horizon</a:t>
            </a:r>
            <a:endParaRPr lang="en-GB" sz="1100" i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20" name="1158.4226.828.8244.812"/>
          <p:cNvSpPr/>
          <p:nvPr>
            <p:custDataLst>
              <p:tags r:id="rId6"/>
            </p:custDataLst>
          </p:nvPr>
        </p:nvSpPr>
        <p:spPr bwMode="gray">
          <a:xfrm>
            <a:off x="1420261" y="2606157"/>
            <a:ext cx="464234" cy="540000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2</a:t>
            </a:r>
          </a:p>
        </p:txBody>
      </p:sp>
      <p:sp>
        <p:nvSpPr>
          <p:cNvPr id="21" name="1158.4226.828.8244.812"/>
          <p:cNvSpPr/>
          <p:nvPr>
            <p:custDataLst>
              <p:tags r:id="rId7"/>
            </p:custDataLst>
          </p:nvPr>
        </p:nvSpPr>
        <p:spPr bwMode="gray">
          <a:xfrm>
            <a:off x="1943460" y="3907634"/>
            <a:ext cx="1134425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Ferry </a:t>
            </a:r>
            <a:r>
              <a:rPr lang="en-GB" sz="11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– </a:t>
            </a: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Coastal Terminal Development</a:t>
            </a:r>
            <a:endParaRPr lang="en-GB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22" name="1158.4226.828.8244.812"/>
          <p:cNvSpPr/>
          <p:nvPr>
            <p:custDataLst>
              <p:tags r:id="rId8"/>
            </p:custDataLst>
          </p:nvPr>
        </p:nvSpPr>
        <p:spPr bwMode="gray">
          <a:xfrm>
            <a:off x="1420261" y="3907634"/>
            <a:ext cx="464234" cy="540000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4</a:t>
            </a:r>
          </a:p>
        </p:txBody>
      </p:sp>
      <p:sp>
        <p:nvSpPr>
          <p:cNvPr id="23" name="1158.4226.828.8244.812"/>
          <p:cNvSpPr/>
          <p:nvPr>
            <p:custDataLst>
              <p:tags r:id="rId9"/>
            </p:custDataLst>
          </p:nvPr>
        </p:nvSpPr>
        <p:spPr bwMode="gray">
          <a:xfrm>
            <a:off x="1943460" y="4570564"/>
            <a:ext cx="1134425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Cruise Terminal Development</a:t>
            </a:r>
            <a:endParaRPr lang="en-GB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24" name="1158.4226.828.8244.812"/>
          <p:cNvSpPr/>
          <p:nvPr>
            <p:custDataLst>
              <p:tags r:id="rId10"/>
            </p:custDataLst>
          </p:nvPr>
        </p:nvSpPr>
        <p:spPr bwMode="gray">
          <a:xfrm>
            <a:off x="1420261" y="4570564"/>
            <a:ext cx="464234" cy="540000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5</a:t>
            </a:r>
          </a:p>
        </p:txBody>
      </p:sp>
      <p:sp>
        <p:nvSpPr>
          <p:cNvPr id="25" name="1158.4226.828.8244.812"/>
          <p:cNvSpPr/>
          <p:nvPr>
            <p:custDataLst>
              <p:tags r:id="rId11"/>
            </p:custDataLst>
          </p:nvPr>
        </p:nvSpPr>
        <p:spPr bwMode="gray">
          <a:xfrm>
            <a:off x="1943460" y="5243340"/>
            <a:ext cx="1134425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r>
              <a:rPr lang="en-GB" sz="1100" dirty="0" smtClean="0">
                <a:solidFill>
                  <a:schemeClr val="accent5">
                    <a:lumMod val="50000"/>
                  </a:schemeClr>
                </a:solidFill>
                <a:latin typeface="Arial"/>
                <a:cs typeface="Arial" pitchFamily="34" charset="0"/>
              </a:rPr>
              <a:t>Jetty Pier Development</a:t>
            </a:r>
            <a:endParaRPr lang="en-GB" sz="1100" dirty="0">
              <a:solidFill>
                <a:schemeClr val="accent5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26" name="1158.4226.828.8244.812"/>
          <p:cNvSpPr/>
          <p:nvPr>
            <p:custDataLst>
              <p:tags r:id="rId12"/>
            </p:custDataLst>
          </p:nvPr>
        </p:nvSpPr>
        <p:spPr bwMode="gray">
          <a:xfrm>
            <a:off x="1420261" y="5243340"/>
            <a:ext cx="464234" cy="540000"/>
          </a:xfrm>
          <a:prstGeom prst="rect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IN" sz="1100" b="1" dirty="0">
                <a:solidFill>
                  <a:schemeClr val="bg1"/>
                </a:solidFill>
                <a:latin typeface="Arial"/>
              </a:rPr>
              <a:t>6</a:t>
            </a:r>
          </a:p>
        </p:txBody>
      </p:sp>
      <p:cxnSp>
        <p:nvCxnSpPr>
          <p:cNvPr id="27" name="Straight Connector 94"/>
          <p:cNvCxnSpPr/>
          <p:nvPr/>
        </p:nvCxnSpPr>
        <p:spPr bwMode="gray">
          <a:xfrm>
            <a:off x="1420261" y="4502608"/>
            <a:ext cx="684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cxnSp>
        <p:nvCxnSpPr>
          <p:cNvPr id="28" name="Straight Connector 95"/>
          <p:cNvCxnSpPr/>
          <p:nvPr/>
        </p:nvCxnSpPr>
        <p:spPr bwMode="gray">
          <a:xfrm>
            <a:off x="1420261" y="2558532"/>
            <a:ext cx="684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cxnSp>
        <p:nvCxnSpPr>
          <p:cNvPr id="29" name="Straight Connector 97"/>
          <p:cNvCxnSpPr/>
          <p:nvPr/>
        </p:nvCxnSpPr>
        <p:spPr bwMode="gray">
          <a:xfrm>
            <a:off x="1420261" y="5170755"/>
            <a:ext cx="684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cxnSp>
        <p:nvCxnSpPr>
          <p:cNvPr id="30" name="Straight Connector 98"/>
          <p:cNvCxnSpPr/>
          <p:nvPr/>
        </p:nvCxnSpPr>
        <p:spPr bwMode="gray">
          <a:xfrm>
            <a:off x="1420261" y="5857952"/>
            <a:ext cx="6840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8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  <p:sp>
        <p:nvSpPr>
          <p:cNvPr id="31" name="TextBox 30"/>
          <p:cNvSpPr txBox="1"/>
          <p:nvPr/>
        </p:nvSpPr>
        <p:spPr bwMode="gray">
          <a:xfrm>
            <a:off x="1448599" y="6252844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 smtClean="0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 SA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Management,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2017-2021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Business Plan</a:t>
            </a:r>
          </a:p>
        </p:txBody>
      </p:sp>
      <p:sp>
        <p:nvSpPr>
          <p:cNvPr id="32" name="TextBox 31"/>
          <p:cNvSpPr txBox="1"/>
          <p:nvPr/>
        </p:nvSpPr>
        <p:spPr bwMode="gray">
          <a:xfrm>
            <a:off x="7479629" y="2136009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28.7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gray">
          <a:xfrm>
            <a:off x="7479629" y="275285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23.7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 bwMode="gray">
          <a:xfrm>
            <a:off x="7479629" y="339087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 bwMode="gray">
          <a:xfrm>
            <a:off x="7479629" y="4036804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 bwMode="gray">
          <a:xfrm>
            <a:off x="7479629" y="469768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 bwMode="gray">
          <a:xfrm>
            <a:off x="7479629" y="536298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 bwMode="gray">
          <a:xfrm>
            <a:off x="3312424" y="1209430"/>
            <a:ext cx="971780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2017 – 2021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 bwMode="gray">
          <a:xfrm>
            <a:off x="4302021" y="1209430"/>
            <a:ext cx="971780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2022 – 2026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gray">
          <a:xfrm>
            <a:off x="6318245" y="1209430"/>
            <a:ext cx="971780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2037 – 2045</a:t>
            </a:r>
            <a:endParaRPr lang="en-US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 bwMode="gray">
          <a:xfrm>
            <a:off x="6450162" y="2136009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33.8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 bwMode="gray">
          <a:xfrm>
            <a:off x="6450162" y="275285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46.4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 bwMode="gray">
          <a:xfrm>
            <a:off x="6450162" y="339087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9.9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 bwMode="gray">
          <a:xfrm>
            <a:off x="6450162" y="4036804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</a:t>
            </a: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 bwMode="gray">
          <a:xfrm>
            <a:off x="6450162" y="469768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 bwMode="gray">
          <a:xfrm>
            <a:off x="6450162" y="536298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 bwMode="gray">
          <a:xfrm>
            <a:off x="5469139" y="2136009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46.0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 bwMode="gray">
          <a:xfrm>
            <a:off x="5469139" y="275285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135.4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 bwMode="gray">
          <a:xfrm>
            <a:off x="5469139" y="339087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59.9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 bwMode="gray">
          <a:xfrm>
            <a:off x="5469139" y="4036804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0.6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 bwMode="gray">
          <a:xfrm>
            <a:off x="5469139" y="469768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1.1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gray">
          <a:xfrm>
            <a:off x="5469139" y="536298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5.6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 bwMode="gray">
          <a:xfrm>
            <a:off x="4472136" y="2136009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35.0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 bwMode="gray">
          <a:xfrm>
            <a:off x="4472136" y="275285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62.9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 bwMode="gray">
          <a:xfrm>
            <a:off x="4472136" y="339087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 bwMode="gray">
          <a:xfrm>
            <a:off x="4472136" y="4036804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 bwMode="gray">
          <a:xfrm>
            <a:off x="4472136" y="469768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34.7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 bwMode="gray">
          <a:xfrm>
            <a:off x="4472136" y="536298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 bwMode="gray">
          <a:xfrm>
            <a:off x="3462791" y="2136009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185.9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 bwMode="gray">
          <a:xfrm>
            <a:off x="3462791" y="275285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107.5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 bwMode="gray">
          <a:xfrm>
            <a:off x="3462791" y="339087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1.8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 bwMode="gray">
          <a:xfrm>
            <a:off x="3462791" y="4036804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10.0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 bwMode="gray">
          <a:xfrm>
            <a:off x="3462791" y="4697686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3.7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 bwMode="gray">
          <a:xfrm>
            <a:off x="3462791" y="5362985"/>
            <a:ext cx="653526" cy="298174"/>
          </a:xfrm>
          <a:prstGeom prst="rect">
            <a:avLst/>
          </a:prstGeom>
          <a:noFill/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0.0</a:t>
            </a:r>
            <a:endParaRPr lang="en-GB" sz="13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 bwMode="gray">
          <a:xfrm>
            <a:off x="9137223" y="1209430"/>
            <a:ext cx="1252711" cy="379322"/>
          </a:xfrm>
          <a:prstGeom prst="rect">
            <a:avLst/>
          </a:prstGeom>
          <a:noFill/>
        </p:spPr>
        <p:txBody>
          <a:bodyPr wrap="square" lIns="97170" tIns="48585" rIns="97170" bIns="48585" rtlCol="0" anchor="b" anchorCtr="0">
            <a:no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INVESTMENT BY SEGMENT</a:t>
            </a:r>
            <a:endParaRPr lang="en-GB" sz="1100" b="1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66" name="Chart 123"/>
          <p:cNvGraphicFramePr/>
          <p:nvPr>
            <p:extLst>
              <p:ext uri="{D42A27DB-BD31-4B8C-83A1-F6EECF244321}">
                <p14:modId xmlns:p14="http://schemas.microsoft.com/office/powerpoint/2010/main" val="3343459280"/>
              </p:ext>
            </p:extLst>
          </p:nvPr>
        </p:nvGraphicFramePr>
        <p:xfrm>
          <a:off x="8260261" y="2136009"/>
          <a:ext cx="2871160" cy="303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5104265" y="1008264"/>
            <a:ext cx="4670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BUDGET  (€ MM)</a:t>
            </a:r>
          </a:p>
          <a:p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68" name="Straight Connector 5"/>
          <p:cNvCxnSpPr/>
          <p:nvPr>
            <p:custDataLst>
              <p:tags r:id="rId13"/>
            </p:custDataLst>
          </p:nvPr>
        </p:nvCxnSpPr>
        <p:spPr bwMode="auto">
          <a:xfrm flipH="1">
            <a:off x="3462791" y="1300488"/>
            <a:ext cx="4716000" cy="0"/>
          </a:xfrm>
          <a:prstGeom prst="line">
            <a:avLst/>
          </a:prstGeom>
          <a:noFill/>
          <a:ln w="9525" cap="flat" cmpd="sng" algn="ctr">
            <a:solidFill>
              <a:srgbClr val="0083C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5"/>
          <p:cNvCxnSpPr/>
          <p:nvPr/>
        </p:nvCxnSpPr>
        <p:spPr bwMode="gray">
          <a:xfrm>
            <a:off x="8694509" y="1694436"/>
            <a:ext cx="2167964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alpha val="0"/>
                  </a:schemeClr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989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42</a:t>
            </a:fld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2839717" y="5468152"/>
            <a:ext cx="2282483" cy="267396"/>
          </a:xfrm>
          <a:prstGeom prst="rect">
            <a:avLst/>
          </a:prstGeom>
          <a:solidFill>
            <a:schemeClr val="bg1"/>
          </a:solidFill>
        </p:spPr>
        <p:txBody>
          <a:bodyPr wrap="square" lIns="97170" tIns="48585" rIns="97170" bIns="48585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1100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Arial" pitchFamily="34" charset="0"/>
            </a:endParaRPr>
          </a:p>
        </p:txBody>
      </p:sp>
      <p:pic>
        <p:nvPicPr>
          <p:cNvPr id="11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661" y="423402"/>
            <a:ext cx="7939694" cy="617532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gray">
          <a:xfrm>
            <a:off x="860149" y="23309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Envisaged Port Overview Post Investment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43</a:t>
            </a:fld>
            <a:endParaRPr lang="el-GR"/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838201" y="23730"/>
            <a:ext cx="9937442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2pPr>
            <a:lvl3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3pPr>
            <a:lvl4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4pPr>
            <a:lvl5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4100" b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Container Terminal </a:t>
            </a:r>
            <a:r>
              <a:rPr lang="en-GB" sz="4100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Development Plan</a:t>
            </a:r>
            <a:endParaRPr lang="en-US" sz="4100" b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Picture 25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25183" r="33253" b="4644"/>
          <a:stretch/>
        </p:blipFill>
        <p:spPr bwMode="auto">
          <a:xfrm>
            <a:off x="1474757" y="1033191"/>
            <a:ext cx="6281058" cy="516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4"/>
          <p:cNvSpPr/>
          <p:nvPr/>
        </p:nvSpPr>
        <p:spPr bwMode="gray">
          <a:xfrm>
            <a:off x="5056789" y="1277485"/>
            <a:ext cx="2100356" cy="260944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569" tIns="48569" rIns="48569" bIns="4856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 dirty="0" smtClean="0">
                <a:solidFill>
                  <a:prstClr val="white"/>
                </a:solidFill>
                <a:latin typeface="Arial" charset="0"/>
              </a:rPr>
              <a:t>Pier 6 Site Plan</a:t>
            </a:r>
            <a:endParaRPr lang="en-GB" sz="11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1" name="Rectangle 16"/>
          <p:cNvSpPr>
            <a:spLocks/>
          </p:cNvSpPr>
          <p:nvPr/>
        </p:nvSpPr>
        <p:spPr bwMode="gray">
          <a:xfrm flipH="1">
            <a:off x="1816429" y="1277485"/>
            <a:ext cx="864096" cy="1605920"/>
          </a:xfrm>
          <a:prstGeom prst="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2" name="Right Triangle 1"/>
          <p:cNvSpPr/>
          <p:nvPr/>
        </p:nvSpPr>
        <p:spPr bwMode="auto">
          <a:xfrm flipV="1">
            <a:off x="2693051" y="1277483"/>
            <a:ext cx="2363738" cy="1604197"/>
          </a:xfrm>
          <a:custGeom>
            <a:avLst/>
            <a:gdLst>
              <a:gd name="connsiteX0" fmla="*/ 0 w 2376264"/>
              <a:gd name="connsiteY0" fmla="*/ 1604197 h 1604197"/>
              <a:gd name="connsiteX1" fmla="*/ 0 w 2376264"/>
              <a:gd name="connsiteY1" fmla="*/ 0 h 1604197"/>
              <a:gd name="connsiteX2" fmla="*/ 2376264 w 2376264"/>
              <a:gd name="connsiteY2" fmla="*/ 1604197 h 1604197"/>
              <a:gd name="connsiteX3" fmla="*/ 0 w 2376264"/>
              <a:gd name="connsiteY3" fmla="*/ 1604197 h 1604197"/>
              <a:gd name="connsiteX0" fmla="*/ 0 w 2376264"/>
              <a:gd name="connsiteY0" fmla="*/ 1604197 h 1604197"/>
              <a:gd name="connsiteX1" fmla="*/ 0 w 2376264"/>
              <a:gd name="connsiteY1" fmla="*/ 0 h 1604197"/>
              <a:gd name="connsiteX2" fmla="*/ 2215976 w 2376264"/>
              <a:gd name="connsiteY2" fmla="*/ 1505138 h 1604197"/>
              <a:gd name="connsiteX3" fmla="*/ 2376264 w 2376264"/>
              <a:gd name="connsiteY3" fmla="*/ 1604197 h 1604197"/>
              <a:gd name="connsiteX4" fmla="*/ 0 w 2376264"/>
              <a:gd name="connsiteY4" fmla="*/ 1604197 h 1604197"/>
              <a:gd name="connsiteX0" fmla="*/ 0 w 2376264"/>
              <a:gd name="connsiteY0" fmla="*/ 1604197 h 1604197"/>
              <a:gd name="connsiteX1" fmla="*/ 0 w 2376264"/>
              <a:gd name="connsiteY1" fmla="*/ 0 h 1604197"/>
              <a:gd name="connsiteX2" fmla="*/ 2368376 w 2376264"/>
              <a:gd name="connsiteY2" fmla="*/ 1340038 h 1604197"/>
              <a:gd name="connsiteX3" fmla="*/ 2376264 w 2376264"/>
              <a:gd name="connsiteY3" fmla="*/ 1604197 h 1604197"/>
              <a:gd name="connsiteX4" fmla="*/ 0 w 2376264"/>
              <a:gd name="connsiteY4" fmla="*/ 1604197 h 160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6264" h="1604197">
                <a:moveTo>
                  <a:pt x="0" y="1604197"/>
                </a:moveTo>
                <a:lnTo>
                  <a:pt x="0" y="0"/>
                </a:lnTo>
                <a:lnTo>
                  <a:pt x="2368376" y="1340038"/>
                </a:lnTo>
                <a:lnTo>
                  <a:pt x="2376264" y="1604197"/>
                </a:lnTo>
                <a:lnTo>
                  <a:pt x="0" y="160419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3" name="Rectangular Callout 2"/>
          <p:cNvSpPr/>
          <p:nvPr/>
        </p:nvSpPr>
        <p:spPr bwMode="auto">
          <a:xfrm>
            <a:off x="1672413" y="3163548"/>
            <a:ext cx="3096344" cy="537096"/>
          </a:xfrm>
          <a:prstGeom prst="wedgeRectCallout">
            <a:avLst>
              <a:gd name="adj1" fmla="val 71137"/>
              <a:gd name="adj2" fmla="val -16696"/>
            </a:avLst>
          </a:prstGeom>
          <a:noFill/>
          <a:ln w="285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West side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of Pier 6 (quay 26):</a:t>
            </a:r>
            <a:br>
              <a:rPr kumimoji="0" lang="en-GB" sz="12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</a:br>
            <a:r>
              <a:rPr kumimoji="0" lang="en-GB" sz="1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charset="0"/>
              </a:rPr>
              <a:t>Container Terminal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</p:txBody>
      </p:sp>
      <p:sp>
        <p:nvSpPr>
          <p:cNvPr id="14" name="1158.4226.828.8244.812"/>
          <p:cNvSpPr/>
          <p:nvPr>
            <p:custDataLst>
              <p:tags r:id="rId1"/>
            </p:custDataLst>
          </p:nvPr>
        </p:nvSpPr>
        <p:spPr bwMode="gray">
          <a:xfrm>
            <a:off x="7472291" y="2340765"/>
            <a:ext cx="3380509" cy="8858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endParaRPr lang="en-IN" sz="110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15" name="1158.4226.828.8244.812"/>
          <p:cNvSpPr/>
          <p:nvPr>
            <p:custDataLst>
              <p:tags r:id="rId2"/>
            </p:custDataLst>
          </p:nvPr>
        </p:nvSpPr>
        <p:spPr bwMode="gray">
          <a:xfrm>
            <a:off x="7472291" y="4068957"/>
            <a:ext cx="3380509" cy="1154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endParaRPr lang="en-IN" sz="110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16" name="Isosceles Triangle 3"/>
          <p:cNvSpPr/>
          <p:nvPr/>
        </p:nvSpPr>
        <p:spPr bwMode="auto">
          <a:xfrm rot="5400000">
            <a:off x="8826622" y="2672174"/>
            <a:ext cx="671845" cy="223021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7" name="Isosceles Triangle 24"/>
          <p:cNvSpPr/>
          <p:nvPr/>
        </p:nvSpPr>
        <p:spPr bwMode="auto">
          <a:xfrm rot="5400000">
            <a:off x="8670720" y="4534639"/>
            <a:ext cx="983649" cy="223021"/>
          </a:xfrm>
          <a:prstGeom prst="triangl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6426" y="2424530"/>
            <a:ext cx="137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+mj-lt"/>
              </a:rPr>
              <a:t>Current Length</a:t>
            </a:r>
            <a:endParaRPr lang="en-GB" sz="12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66426" y="2837612"/>
            <a:ext cx="1374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585 m.</a:t>
            </a:r>
            <a:endParaRPr lang="en-GB" sz="1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09328" y="2424530"/>
            <a:ext cx="137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+mj-lt"/>
              </a:rPr>
              <a:t>Future Length</a:t>
            </a:r>
            <a:endParaRPr lang="en-GB" sz="1200" b="1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09328" y="2652946"/>
            <a:ext cx="13746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1,235 m.</a:t>
            </a:r>
            <a:br>
              <a:rPr lang="en-GB" sz="1400" b="1" dirty="0" smtClean="0">
                <a:solidFill>
                  <a:srgbClr val="002060"/>
                </a:solidFill>
                <a:latin typeface="+mj-lt"/>
              </a:rPr>
            </a:br>
            <a:r>
              <a:rPr lang="en-GB" sz="1200" dirty="0" smtClean="0">
                <a:solidFill>
                  <a:srgbClr val="002060"/>
                </a:solidFill>
                <a:latin typeface="+mj-lt"/>
              </a:rPr>
              <a:t>(+ 650 </a:t>
            </a:r>
            <a:r>
              <a:rPr lang="el-GR" sz="1200" dirty="0" smtClean="0">
                <a:solidFill>
                  <a:srgbClr val="002060"/>
                </a:solidFill>
                <a:latin typeface="+mj-lt"/>
              </a:rPr>
              <a:t>μ</a:t>
            </a:r>
            <a:r>
              <a:rPr lang="en-GB" sz="1200" dirty="0" smtClean="0">
                <a:solidFill>
                  <a:srgbClr val="002060"/>
                </a:solidFill>
                <a:latin typeface="+mj-lt"/>
              </a:rPr>
              <a:t>. )</a:t>
            </a:r>
            <a:endParaRPr lang="en-GB" sz="1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2" name="Picture 27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090550" y="4415687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441513" y="4415687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7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878075" y="4415687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13050" y="4415687"/>
            <a:ext cx="398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456516" y="4123448"/>
            <a:ext cx="159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+mj-lt"/>
              </a:rPr>
              <a:t>Current Capacity</a:t>
            </a:r>
            <a:endParaRPr lang="en-GB" sz="1200" b="1" dirty="0"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309328" y="4123448"/>
            <a:ext cx="13746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+mj-lt"/>
              </a:rPr>
              <a:t>Future Capacity</a:t>
            </a:r>
            <a:endParaRPr lang="en-GB" sz="1200" b="1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56516" y="4837817"/>
            <a:ext cx="159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440,000 TEUs</a:t>
            </a:r>
            <a:endParaRPr lang="en-GB" sz="1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58282" y="4837817"/>
            <a:ext cx="159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02060"/>
                </a:solidFill>
                <a:latin typeface="+mj-lt"/>
              </a:rPr>
              <a:t>1,360,000 TEUs</a:t>
            </a:r>
            <a:endParaRPr lang="en-GB" sz="14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88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44</a:t>
            </a:fld>
            <a:endParaRPr lang="el-GR"/>
          </a:p>
        </p:txBody>
      </p:sp>
      <p:graphicFrame>
        <p:nvGraphicFramePr>
          <p:cNvPr id="7" name="9a7a2339-b0d7-4fa8-b245-69522779a1c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756443"/>
              </p:ext>
            </p:extLst>
          </p:nvPr>
        </p:nvGraphicFramePr>
        <p:xfrm>
          <a:off x="1095925" y="1297848"/>
          <a:ext cx="4363798" cy="482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24"/>
          <p:cNvSpPr/>
          <p:nvPr/>
        </p:nvSpPr>
        <p:spPr bwMode="gray">
          <a:xfrm>
            <a:off x="3520885" y="1418242"/>
            <a:ext cx="1974973" cy="4199255"/>
          </a:xfrm>
          <a:prstGeom prst="rect">
            <a:avLst/>
          </a:prstGeom>
          <a:gradFill>
            <a:gsLst>
              <a:gs pos="0">
                <a:srgbClr val="FFFFFF">
                  <a:lumMod val="95000"/>
                </a:srgbClr>
              </a:gs>
              <a:gs pos="50000">
                <a:srgbClr val="FFFFFF"/>
              </a:gs>
              <a:gs pos="100000">
                <a:srgbClr val="FFFFFF">
                  <a:lumMod val="95000"/>
                </a:srgbClr>
              </a:gs>
            </a:gsLst>
            <a:lin ang="0" scaled="0"/>
          </a:gra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dist="25400" dir="5400000" algn="ctr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txBody>
          <a:bodyPr wrap="none" lIns="0" tIns="0" rIns="0" bIns="0" anchor="ctr"/>
          <a:lstStyle/>
          <a:p>
            <a:pPr defTabSz="777362" eaLnBrk="1" fontAlgn="auto" hangingPunct="1">
              <a:spcBef>
                <a:spcPts val="0"/>
              </a:spcBef>
              <a:spcAft>
                <a:spcPts val="0"/>
              </a:spcAft>
              <a:buClr>
                <a:srgbClr val="296CB5"/>
              </a:buClr>
              <a:buSzPct val="90000"/>
            </a:pPr>
            <a:endParaRPr lang="en-GB" sz="3100" kern="0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9" name="Rectangle 59"/>
          <p:cNvSpPr/>
          <p:nvPr/>
        </p:nvSpPr>
        <p:spPr bwMode="gray">
          <a:xfrm>
            <a:off x="3520886" y="1418235"/>
            <a:ext cx="1872208" cy="419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/>
          <a:p>
            <a:pPr marL="242926" lvl="1" indent="-242926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r>
              <a:rPr lang="en-GB" sz="1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Container 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port throughput is expected to keep its growth momentum (CAGR </a:t>
            </a:r>
            <a:r>
              <a:rPr lang="en-GB" sz="1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c. 6% 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15A-21E)</a:t>
            </a:r>
          </a:p>
          <a:p>
            <a:pPr marL="242926" lvl="1" indent="-242926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Transit traffic is projected to grow significantly more than domestic, in line with </a:t>
            </a:r>
            <a:r>
              <a:rPr lang="en-GB" sz="1000" dirty="0" err="1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ThPA</a:t>
            </a:r>
            <a:r>
              <a:rPr lang="en-GB" sz="1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en-GB" sz="1000" dirty="0" err="1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SA’s</a:t>
            </a:r>
            <a:r>
              <a:rPr lang="en-GB" sz="1000" dirty="0" smtClean="0">
                <a:solidFill>
                  <a:schemeClr val="accent5">
                    <a:lumMod val="50000"/>
                  </a:schemeClr>
                </a:solidFill>
                <a:latin typeface="Arial"/>
              </a:rPr>
              <a:t> </a:t>
            </a: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strategic focus on growing transit throughput</a:t>
            </a:r>
          </a:p>
          <a:p>
            <a:pPr marL="242926" lvl="1" indent="-242926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Based on historical traffic, transshipment throughput is expected to be minimal</a:t>
            </a:r>
          </a:p>
          <a:p>
            <a:pPr marL="242926" lvl="1" indent="-242926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endParaRPr lang="en-GB" sz="1000" dirty="0">
              <a:solidFill>
                <a:schemeClr val="accent5">
                  <a:lumMod val="50000"/>
                </a:schemeClr>
              </a:solidFill>
              <a:latin typeface="Arial"/>
            </a:endParaRPr>
          </a:p>
        </p:txBody>
      </p:sp>
      <p:graphicFrame>
        <p:nvGraphicFramePr>
          <p:cNvPr id="10" name="ea4b1cf8-414f-40f3-a330-dc083002b12f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6611136"/>
              </p:ext>
            </p:extLst>
          </p:nvPr>
        </p:nvGraphicFramePr>
        <p:xfrm>
          <a:off x="6247388" y="1297848"/>
          <a:ext cx="4363798" cy="482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gray">
          <a:xfrm>
            <a:off x="850820" y="17705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Container Terminal Forecasts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1095925" y="790957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Container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gray">
          <a:xfrm>
            <a:off x="6247396" y="790957"/>
            <a:ext cx="4270951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Revenues</a:t>
            </a:r>
          </a:p>
        </p:txBody>
      </p:sp>
      <p:sp>
        <p:nvSpPr>
          <p:cNvPr id="14" name="Rectangle 16"/>
          <p:cNvSpPr/>
          <p:nvPr/>
        </p:nvSpPr>
        <p:spPr bwMode="gray">
          <a:xfrm>
            <a:off x="6247393" y="1160658"/>
            <a:ext cx="552105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€ MM </a:t>
            </a:r>
          </a:p>
        </p:txBody>
      </p:sp>
      <p:sp>
        <p:nvSpPr>
          <p:cNvPr id="15" name="Rectangle 30"/>
          <p:cNvSpPr/>
          <p:nvPr/>
        </p:nvSpPr>
        <p:spPr bwMode="gray">
          <a:xfrm>
            <a:off x="1028228" y="1160658"/>
            <a:ext cx="723626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TEU </a:t>
            </a:r>
            <a:r>
              <a:rPr lang="en-GB" sz="10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</a:rPr>
              <a:t>‘000</a:t>
            </a:r>
            <a:endParaRPr lang="en-US" sz="1000" dirty="0">
              <a:solidFill>
                <a:schemeClr val="accent5">
                  <a:lumMod val="50000"/>
                </a:schemeClr>
              </a:solidFill>
              <a:latin typeface="Arial" pitchFamily="34" charset="0"/>
            </a:endParaRPr>
          </a:p>
        </p:txBody>
      </p:sp>
      <p:cxnSp>
        <p:nvCxnSpPr>
          <p:cNvPr id="16" name="Straight Connector 62"/>
          <p:cNvCxnSpPr/>
          <p:nvPr/>
        </p:nvCxnSpPr>
        <p:spPr bwMode="gray">
          <a:xfrm>
            <a:off x="1473540" y="1429029"/>
            <a:ext cx="0" cy="43248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E002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7" name="Group 29"/>
          <p:cNvGrpSpPr/>
          <p:nvPr/>
        </p:nvGrpSpPr>
        <p:grpSpPr bwMode="gray">
          <a:xfrm>
            <a:off x="8633453" y="1418233"/>
            <a:ext cx="1977733" cy="4199256"/>
            <a:chOff x="3095625" y="1704974"/>
            <a:chExt cx="1657350" cy="3705226"/>
          </a:xfrm>
        </p:grpSpPr>
        <p:sp>
          <p:nvSpPr>
            <p:cNvPr id="18" name="Rectangle 31"/>
            <p:cNvSpPr/>
            <p:nvPr/>
          </p:nvSpPr>
          <p:spPr bwMode="gray">
            <a:xfrm>
              <a:off x="3095625" y="1704974"/>
              <a:ext cx="1657350" cy="3705225"/>
            </a:xfrm>
            <a:prstGeom prst="rect">
              <a:avLst/>
            </a:prstGeom>
            <a:gradFill>
              <a:gsLst>
                <a:gs pos="0">
                  <a:srgbClr val="FFFFFF">
                    <a:lumMod val="95000"/>
                  </a:srgbClr>
                </a:gs>
                <a:gs pos="50000">
                  <a:srgbClr val="FFFFFF"/>
                </a:gs>
                <a:gs pos="100000">
                  <a:srgbClr val="FFFFFF">
                    <a:lumMod val="95000"/>
                  </a:srgbClr>
                </a:gs>
              </a:gsLst>
              <a:lin ang="0" scaled="0"/>
            </a:gra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25400" dir="5400000" algn="ctr" rotWithShape="0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wrap="none" lIns="0" tIns="0" rIns="0" bIns="0" anchor="ctr"/>
            <a:lstStyle/>
            <a:p>
              <a:pPr defTabSz="777362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296CB5"/>
                </a:buClr>
                <a:buSzPct val="90000"/>
              </a:pPr>
              <a:endParaRPr lang="en-GB" sz="3100" kern="0" dirty="0">
                <a:solidFill>
                  <a:schemeClr val="accent5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9" name="Rectangle 32"/>
            <p:cNvSpPr/>
            <p:nvPr/>
          </p:nvSpPr>
          <p:spPr bwMode="gray">
            <a:xfrm>
              <a:off x="3095625" y="1704976"/>
              <a:ext cx="1657350" cy="370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Revenue expected to grow at a CAGR of </a:t>
              </a:r>
              <a:r>
                <a:rPr lang="en-GB" sz="10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 c. 9% </a:t>
              </a:r>
              <a:r>
                <a:rPr lang="en-GB" sz="10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between 2015A and 2021E </a:t>
              </a:r>
            </a:p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EBITDA margin </a:t>
              </a:r>
              <a:r>
                <a:rPr lang="en-GB" sz="1000" dirty="0" smtClean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expected </a:t>
              </a:r>
              <a:r>
                <a:rPr lang="en-GB" sz="1000" dirty="0">
                  <a:solidFill>
                    <a:schemeClr val="accent5">
                      <a:lumMod val="50000"/>
                    </a:schemeClr>
                  </a:solidFill>
                  <a:latin typeface="Arial"/>
                </a:rPr>
                <a:t>to stabilise at the 55-60% level</a:t>
              </a:r>
            </a:p>
          </p:txBody>
        </p:sp>
      </p:grpSp>
      <p:cxnSp>
        <p:nvCxnSpPr>
          <p:cNvPr id="20" name="Straight Connector 69"/>
          <p:cNvCxnSpPr/>
          <p:nvPr/>
        </p:nvCxnSpPr>
        <p:spPr bwMode="gray">
          <a:xfrm>
            <a:off x="6620766" y="1418234"/>
            <a:ext cx="0" cy="43248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E002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 bwMode="gray">
          <a:xfrm>
            <a:off x="1095925" y="6157900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 smtClean="0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 SA 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Management, Annual Financial Statements </a:t>
            </a:r>
            <a:r>
              <a:rPr lang="en-US" sz="700" dirty="0" smtClean="0">
                <a:solidFill>
                  <a:prstClr val="black"/>
                </a:solidFill>
                <a:latin typeface="Arial" pitchFamily="34" charset="0"/>
              </a:rPr>
              <a:t>2015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, 2017-2021 Business Plan</a:t>
            </a:r>
          </a:p>
        </p:txBody>
      </p:sp>
      <p:sp>
        <p:nvSpPr>
          <p:cNvPr id="22" name="TextBox 21"/>
          <p:cNvSpPr txBox="1"/>
          <p:nvPr/>
        </p:nvSpPr>
        <p:spPr bwMode="gray">
          <a:xfrm>
            <a:off x="6247387" y="6155608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Management, Annual Financial Statements 2015, 2017-2021 Business Plan</a:t>
            </a:r>
          </a:p>
        </p:txBody>
      </p:sp>
    </p:spTree>
    <p:extLst>
      <p:ext uri="{BB962C8B-B14F-4D97-AF65-F5344CB8AC3E}">
        <p14:creationId xmlns:p14="http://schemas.microsoft.com/office/powerpoint/2010/main" val="294469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6"/>
          <p:cNvGrpSpPr/>
          <p:nvPr/>
        </p:nvGrpSpPr>
        <p:grpSpPr>
          <a:xfrm>
            <a:off x="1641893" y="3735271"/>
            <a:ext cx="3068463" cy="2317197"/>
            <a:chOff x="559541" y="4171949"/>
            <a:chExt cx="3068463" cy="2317197"/>
          </a:xfrm>
        </p:grpSpPr>
        <p:grpSp>
          <p:nvGrpSpPr>
            <p:cNvPr id="28" name="Group 11"/>
            <p:cNvGrpSpPr/>
            <p:nvPr/>
          </p:nvGrpSpPr>
          <p:grpSpPr>
            <a:xfrm>
              <a:off x="780728" y="4171949"/>
              <a:ext cx="2847276" cy="784816"/>
              <a:chOff x="780728" y="4171949"/>
              <a:chExt cx="2847276" cy="784816"/>
            </a:xfrm>
          </p:grpSpPr>
          <p:sp>
            <p:nvSpPr>
              <p:cNvPr id="51" name="1158.4226.828.8244.812"/>
              <p:cNvSpPr/>
              <p:nvPr>
                <p:custDataLst>
                  <p:tags r:id="rId4"/>
                </p:custDataLst>
              </p:nvPr>
            </p:nvSpPr>
            <p:spPr bwMode="gray">
              <a:xfrm>
                <a:off x="780728" y="4171949"/>
                <a:ext cx="2847276" cy="7848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77736" tIns="77736" rIns="77736" bIns="77736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fontAlgn="auto" hangingPunct="1">
                  <a:lnSpc>
                    <a:spcPts val="1170"/>
                  </a:lnSpc>
                  <a:spcBef>
                    <a:spcPts val="106"/>
                  </a:spcBef>
                  <a:spcAft>
                    <a:spcPts val="106"/>
                  </a:spcAft>
                  <a:tabLst>
                    <a:tab pos="931216" algn="r"/>
                  </a:tabLst>
                </a:pPr>
                <a:endParaRPr lang="en-IN" sz="1100" dirty="0">
                  <a:solidFill>
                    <a:prstClr val="black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91447" y="4171949"/>
                <a:ext cx="1157857" cy="306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b="1" dirty="0" smtClean="0">
                    <a:latin typeface="+mj-lt"/>
                  </a:rPr>
                  <a:t>Current Length</a:t>
                </a:r>
                <a:endParaRPr lang="en-GB" sz="900" b="1" dirty="0">
                  <a:latin typeface="+mj-lt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91447" y="4458843"/>
                <a:ext cx="11578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002060"/>
                    </a:solidFill>
                    <a:latin typeface="+mj-lt"/>
                  </a:rPr>
                  <a:t>668 </a:t>
                </a:r>
                <a:r>
                  <a:rPr lang="en-GB" sz="1200" b="1" dirty="0" smtClean="0">
                    <a:solidFill>
                      <a:srgbClr val="002060"/>
                    </a:solidFill>
                    <a:latin typeface="+mj-lt"/>
                  </a:rPr>
                  <a:t>m.</a:t>
                </a:r>
                <a:endParaRPr lang="en-GB" sz="12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359428" y="4171949"/>
                <a:ext cx="1157857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b="1" dirty="0" smtClean="0">
                    <a:latin typeface="+mj-lt"/>
                  </a:rPr>
                  <a:t>Future Length</a:t>
                </a:r>
                <a:endParaRPr lang="en-GB" sz="900" b="1" dirty="0">
                  <a:latin typeface="+mj-lt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359428" y="4458843"/>
                <a:ext cx="11578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002060"/>
                    </a:solidFill>
                    <a:latin typeface="+mj-lt"/>
                  </a:rPr>
                  <a:t>1,388 m</a:t>
                </a:r>
                <a:r>
                  <a:rPr lang="en-US" sz="1200" b="1" dirty="0">
                    <a:solidFill>
                      <a:srgbClr val="002060"/>
                    </a:solidFill>
                    <a:latin typeface="+mj-lt"/>
                  </a:rPr>
                  <a:t/>
                </a:r>
                <a:br>
                  <a:rPr lang="en-US" sz="1200" b="1" dirty="0">
                    <a:solidFill>
                      <a:srgbClr val="002060"/>
                    </a:solidFill>
                    <a:latin typeface="+mj-lt"/>
                  </a:rPr>
                </a:br>
                <a:r>
                  <a:rPr lang="en-US" sz="1200" dirty="0">
                    <a:solidFill>
                      <a:srgbClr val="002060"/>
                    </a:solidFill>
                    <a:latin typeface="+mj-lt"/>
                  </a:rPr>
                  <a:t>(+720 m.)</a:t>
                </a:r>
              </a:p>
            </p:txBody>
          </p:sp>
          <p:sp>
            <p:nvSpPr>
              <p:cNvPr id="56" name="Isosceles Triangle 63"/>
              <p:cNvSpPr/>
              <p:nvPr/>
            </p:nvSpPr>
            <p:spPr bwMode="auto">
              <a:xfrm rot="5400000">
                <a:off x="1900161" y="4452846"/>
                <a:ext cx="608410" cy="223021"/>
              </a:xfrm>
              <a:prstGeom prst="triangle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itchFamily="2" charset="2"/>
                  <a:buNone/>
                  <a:tabLst/>
                </a:pPr>
                <a:endParaRPr kumimoji="0" lang="en-GB" sz="2000" b="0" i="0" u="none" strike="noStrike" cap="none" normalizeH="0" baseline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9" name="Group 8"/>
            <p:cNvGrpSpPr/>
            <p:nvPr/>
          </p:nvGrpSpPr>
          <p:grpSpPr>
            <a:xfrm>
              <a:off x="559541" y="5001554"/>
              <a:ext cx="3068463" cy="788713"/>
              <a:chOff x="559541" y="5001554"/>
              <a:chExt cx="3068463" cy="788713"/>
            </a:xfrm>
          </p:grpSpPr>
          <p:sp>
            <p:nvSpPr>
              <p:cNvPr id="41" name="1158.4226.828.8244.812"/>
              <p:cNvSpPr/>
              <p:nvPr>
                <p:custDataLst>
                  <p:tags r:id="rId3"/>
                </p:custDataLst>
              </p:nvPr>
            </p:nvSpPr>
            <p:spPr bwMode="gray">
              <a:xfrm>
                <a:off x="780728" y="5005451"/>
                <a:ext cx="2847276" cy="784816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77736" tIns="77736" rIns="77736" bIns="77736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fontAlgn="auto" hangingPunct="1">
                  <a:lnSpc>
                    <a:spcPts val="1170"/>
                  </a:lnSpc>
                  <a:spcBef>
                    <a:spcPts val="106"/>
                  </a:spcBef>
                  <a:spcAft>
                    <a:spcPts val="106"/>
                  </a:spcAft>
                  <a:tabLst>
                    <a:tab pos="931216" algn="r"/>
                  </a:tabLst>
                </a:pPr>
                <a:endParaRPr lang="en-IN" sz="1100" dirty="0">
                  <a:solidFill>
                    <a:prstClr val="black"/>
                  </a:solidFill>
                  <a:latin typeface="Arial"/>
                  <a:cs typeface="Arial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91447" y="5005451"/>
                <a:ext cx="1157857" cy="306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b="1" dirty="0" smtClean="0">
                    <a:latin typeface="+mj-lt"/>
                  </a:rPr>
                  <a:t>Current Capacity</a:t>
                </a:r>
                <a:endParaRPr lang="en-GB" sz="900" b="1" dirty="0">
                  <a:latin typeface="+mj-lt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91447" y="5513268"/>
                <a:ext cx="11578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="1" dirty="0">
                    <a:solidFill>
                      <a:srgbClr val="002060"/>
                    </a:solidFill>
                    <a:latin typeface="+mj-lt"/>
                  </a:rPr>
                  <a:t>4.8 </a:t>
                </a:r>
                <a:r>
                  <a:rPr lang="en-GB" sz="1200" b="1" dirty="0" err="1">
                    <a:solidFill>
                      <a:srgbClr val="002060"/>
                    </a:solidFill>
                    <a:latin typeface="+mj-lt"/>
                  </a:rPr>
                  <a:t>mn</a:t>
                </a:r>
                <a:r>
                  <a:rPr lang="en-GB" sz="1200" b="1" dirty="0">
                    <a:solidFill>
                      <a:srgbClr val="002060"/>
                    </a:solidFill>
                    <a:latin typeface="+mj-lt"/>
                  </a:rPr>
                  <a:t>. tons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359428" y="5005451"/>
                <a:ext cx="1157857" cy="306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b="1" dirty="0" smtClean="0">
                    <a:latin typeface="+mj-lt"/>
                  </a:rPr>
                  <a:t>Future </a:t>
                </a:r>
                <a:r>
                  <a:rPr lang="en-GB" sz="900" b="1" dirty="0">
                    <a:latin typeface="+mj-lt"/>
                  </a:rPr>
                  <a:t>Capacity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359428" y="5513268"/>
                <a:ext cx="115785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2060"/>
                    </a:solidFill>
                    <a:latin typeface="+mj-lt"/>
                  </a:rPr>
                  <a:t>6.75 </a:t>
                </a:r>
                <a:r>
                  <a:rPr lang="en-US" sz="1200" b="1" dirty="0" err="1">
                    <a:solidFill>
                      <a:srgbClr val="002060"/>
                    </a:solidFill>
                    <a:latin typeface="+mj-lt"/>
                  </a:rPr>
                  <a:t>mn</a:t>
                </a:r>
                <a:r>
                  <a:rPr lang="en-US" sz="1200" b="1" dirty="0">
                    <a:solidFill>
                      <a:srgbClr val="002060"/>
                    </a:solidFill>
                    <a:latin typeface="+mj-lt"/>
                  </a:rPr>
                  <a:t>. tons</a:t>
                </a:r>
              </a:p>
            </p:txBody>
          </p:sp>
          <p:sp>
            <p:nvSpPr>
              <p:cNvPr id="46" name="Isosceles Triangle 85"/>
              <p:cNvSpPr/>
              <p:nvPr/>
            </p:nvSpPr>
            <p:spPr bwMode="auto">
              <a:xfrm rot="5400000">
                <a:off x="1900161" y="5286349"/>
                <a:ext cx="608410" cy="223021"/>
              </a:xfrm>
              <a:prstGeom prst="triangle">
                <a:avLst/>
              </a:prstGeom>
              <a:solidFill>
                <a:schemeClr val="accent3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90000"/>
                  <a:buFont typeface="Wingdings" pitchFamily="2" charset="2"/>
                  <a:buNone/>
                  <a:tabLst/>
                </a:pPr>
                <a:endParaRPr kumimoji="0" lang="en-GB" sz="2000" b="0" i="0" u="none" strike="noStrike" cap="none" normalizeH="0" baseline="0" dirty="0" smtClean="0">
                  <a:ln>
                    <a:noFill/>
                  </a:ln>
                  <a:solidFill>
                    <a:schemeClr val="accent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6200000">
                <a:off x="284895" y="5276200"/>
                <a:ext cx="78012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900" b="1" dirty="0" smtClean="0">
                    <a:latin typeface="+mj-lt"/>
                  </a:rPr>
                  <a:t>Dry Bulk</a:t>
                </a:r>
                <a:endParaRPr lang="en-GB" sz="900" b="1" dirty="0">
                  <a:latin typeface="+mj-lt"/>
                </a:endParaRPr>
              </a:p>
            </p:txBody>
          </p:sp>
          <p:pic>
            <p:nvPicPr>
              <p:cNvPr id="48" name="Picture 56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284784" y="5197415"/>
                <a:ext cx="284703" cy="309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56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2564944" y="5197415"/>
                <a:ext cx="284703" cy="3093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56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2907844" y="5254351"/>
                <a:ext cx="232303" cy="252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" name="Group 61"/>
            <p:cNvGrpSpPr>
              <a:grpSpLocks noChangeAspect="1"/>
            </p:cNvGrpSpPr>
            <p:nvPr/>
          </p:nvGrpSpPr>
          <p:grpSpPr bwMode="auto">
            <a:xfrm>
              <a:off x="1271584" y="6090758"/>
              <a:ext cx="404816" cy="398388"/>
              <a:chOff x="2607" y="4016"/>
              <a:chExt cx="189" cy="186"/>
            </a:xfrm>
          </p:grpSpPr>
          <p:sp>
            <p:nvSpPr>
              <p:cNvPr id="38" name="AutoShape 60"/>
              <p:cNvSpPr>
                <a:spLocks noChangeAspect="1" noChangeArrowheads="1" noTextEdit="1"/>
              </p:cNvSpPr>
              <p:nvPr/>
            </p:nvSpPr>
            <p:spPr bwMode="auto">
              <a:xfrm>
                <a:off x="2607" y="4016"/>
                <a:ext cx="189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63"/>
              <p:cNvSpPr>
                <a:spLocks noEditPoints="1"/>
              </p:cNvSpPr>
              <p:nvPr/>
            </p:nvSpPr>
            <p:spPr bwMode="auto">
              <a:xfrm>
                <a:off x="2609" y="4016"/>
                <a:ext cx="186" cy="186"/>
              </a:xfrm>
              <a:custGeom>
                <a:avLst/>
                <a:gdLst>
                  <a:gd name="T0" fmla="*/ 85 w 186"/>
                  <a:gd name="T1" fmla="*/ 165 h 186"/>
                  <a:gd name="T2" fmla="*/ 68 w 186"/>
                  <a:gd name="T3" fmla="*/ 160 h 186"/>
                  <a:gd name="T4" fmla="*/ 51 w 186"/>
                  <a:gd name="T5" fmla="*/ 152 h 186"/>
                  <a:gd name="T6" fmla="*/ 150 w 186"/>
                  <a:gd name="T7" fmla="*/ 53 h 186"/>
                  <a:gd name="T8" fmla="*/ 158 w 186"/>
                  <a:gd name="T9" fmla="*/ 69 h 186"/>
                  <a:gd name="T10" fmla="*/ 163 w 186"/>
                  <a:gd name="T11" fmla="*/ 87 h 186"/>
                  <a:gd name="T12" fmla="*/ 161 w 186"/>
                  <a:gd name="T13" fmla="*/ 108 h 186"/>
                  <a:gd name="T14" fmla="*/ 155 w 186"/>
                  <a:gd name="T15" fmla="*/ 128 h 186"/>
                  <a:gd name="T16" fmla="*/ 142 w 186"/>
                  <a:gd name="T17" fmla="*/ 144 h 186"/>
                  <a:gd name="T18" fmla="*/ 126 w 186"/>
                  <a:gd name="T19" fmla="*/ 155 h 186"/>
                  <a:gd name="T20" fmla="*/ 106 w 186"/>
                  <a:gd name="T21" fmla="*/ 163 h 186"/>
                  <a:gd name="T22" fmla="*/ 42 w 186"/>
                  <a:gd name="T23" fmla="*/ 144 h 186"/>
                  <a:gd name="T24" fmla="*/ 21 w 186"/>
                  <a:gd name="T25" fmla="*/ 94 h 186"/>
                  <a:gd name="T26" fmla="*/ 24 w 186"/>
                  <a:gd name="T27" fmla="*/ 73 h 186"/>
                  <a:gd name="T28" fmla="*/ 34 w 186"/>
                  <a:gd name="T29" fmla="*/ 53 h 186"/>
                  <a:gd name="T30" fmla="*/ 47 w 186"/>
                  <a:gd name="T31" fmla="*/ 39 h 186"/>
                  <a:gd name="T32" fmla="*/ 64 w 186"/>
                  <a:gd name="T33" fmla="*/ 27 h 186"/>
                  <a:gd name="T34" fmla="*/ 85 w 186"/>
                  <a:gd name="T35" fmla="*/ 23 h 186"/>
                  <a:gd name="T36" fmla="*/ 105 w 186"/>
                  <a:gd name="T37" fmla="*/ 24 h 186"/>
                  <a:gd name="T38" fmla="*/ 121 w 186"/>
                  <a:gd name="T39" fmla="*/ 29 h 186"/>
                  <a:gd name="T40" fmla="*/ 137 w 186"/>
                  <a:gd name="T41" fmla="*/ 39 h 186"/>
                  <a:gd name="T42" fmla="*/ 30 w 186"/>
                  <a:gd name="T43" fmla="*/ 128 h 186"/>
                  <a:gd name="T44" fmla="*/ 24 w 186"/>
                  <a:gd name="T45" fmla="*/ 111 h 186"/>
                  <a:gd name="T46" fmla="*/ 21 w 186"/>
                  <a:gd name="T47" fmla="*/ 94 h 186"/>
                  <a:gd name="T48" fmla="*/ 92 w 186"/>
                  <a:gd name="T49" fmla="*/ 0 h 186"/>
                  <a:gd name="T50" fmla="*/ 82 w 186"/>
                  <a:gd name="T51" fmla="*/ 0 h 186"/>
                  <a:gd name="T52" fmla="*/ 56 w 186"/>
                  <a:gd name="T53" fmla="*/ 8 h 186"/>
                  <a:gd name="T54" fmla="*/ 32 w 186"/>
                  <a:gd name="T55" fmla="*/ 21 h 186"/>
                  <a:gd name="T56" fmla="*/ 14 w 186"/>
                  <a:gd name="T57" fmla="*/ 40 h 186"/>
                  <a:gd name="T58" fmla="*/ 3 w 186"/>
                  <a:gd name="T59" fmla="*/ 66 h 186"/>
                  <a:gd name="T60" fmla="*/ 0 w 186"/>
                  <a:gd name="T61" fmla="*/ 89 h 186"/>
                  <a:gd name="T62" fmla="*/ 0 w 186"/>
                  <a:gd name="T63" fmla="*/ 103 h 186"/>
                  <a:gd name="T64" fmla="*/ 6 w 186"/>
                  <a:gd name="T65" fmla="*/ 129 h 186"/>
                  <a:gd name="T66" fmla="*/ 21 w 186"/>
                  <a:gd name="T67" fmla="*/ 152 h 186"/>
                  <a:gd name="T68" fmla="*/ 40 w 186"/>
                  <a:gd name="T69" fmla="*/ 170 h 186"/>
                  <a:gd name="T70" fmla="*/ 64 w 186"/>
                  <a:gd name="T71" fmla="*/ 182 h 186"/>
                  <a:gd name="T72" fmla="*/ 87 w 186"/>
                  <a:gd name="T73" fmla="*/ 186 h 186"/>
                  <a:gd name="T74" fmla="*/ 101 w 186"/>
                  <a:gd name="T75" fmla="*/ 186 h 186"/>
                  <a:gd name="T76" fmla="*/ 129 w 186"/>
                  <a:gd name="T77" fmla="*/ 179 h 186"/>
                  <a:gd name="T78" fmla="*/ 152 w 186"/>
                  <a:gd name="T79" fmla="*/ 165 h 186"/>
                  <a:gd name="T80" fmla="*/ 169 w 186"/>
                  <a:gd name="T81" fmla="*/ 145 h 186"/>
                  <a:gd name="T82" fmla="*/ 181 w 186"/>
                  <a:gd name="T83" fmla="*/ 121 h 186"/>
                  <a:gd name="T84" fmla="*/ 184 w 186"/>
                  <a:gd name="T85" fmla="*/ 99 h 186"/>
                  <a:gd name="T86" fmla="*/ 184 w 186"/>
                  <a:gd name="T87" fmla="*/ 84 h 186"/>
                  <a:gd name="T88" fmla="*/ 177 w 186"/>
                  <a:gd name="T89" fmla="*/ 57 h 186"/>
                  <a:gd name="T90" fmla="*/ 163 w 186"/>
                  <a:gd name="T91" fmla="*/ 34 h 186"/>
                  <a:gd name="T92" fmla="*/ 143 w 186"/>
                  <a:gd name="T93" fmla="*/ 16 h 186"/>
                  <a:gd name="T94" fmla="*/ 119 w 186"/>
                  <a:gd name="T95" fmla="*/ 5 h 186"/>
                  <a:gd name="T96" fmla="*/ 97 w 186"/>
                  <a:gd name="T97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6" h="186">
                    <a:moveTo>
                      <a:pt x="92" y="165"/>
                    </a:moveTo>
                    <a:lnTo>
                      <a:pt x="92" y="165"/>
                    </a:lnTo>
                    <a:lnTo>
                      <a:pt x="85" y="165"/>
                    </a:lnTo>
                    <a:lnTo>
                      <a:pt x="79" y="163"/>
                    </a:lnTo>
                    <a:lnTo>
                      <a:pt x="74" y="161"/>
                    </a:lnTo>
                    <a:lnTo>
                      <a:pt x="68" y="160"/>
                    </a:lnTo>
                    <a:lnTo>
                      <a:pt x="63" y="158"/>
                    </a:lnTo>
                    <a:lnTo>
                      <a:pt x="56" y="155"/>
                    </a:lnTo>
                    <a:lnTo>
                      <a:pt x="51" y="152"/>
                    </a:lnTo>
                    <a:lnTo>
                      <a:pt x="47" y="149"/>
                    </a:lnTo>
                    <a:lnTo>
                      <a:pt x="147" y="48"/>
                    </a:lnTo>
                    <a:lnTo>
                      <a:pt x="150" y="53"/>
                    </a:lnTo>
                    <a:lnTo>
                      <a:pt x="153" y="58"/>
                    </a:lnTo>
                    <a:lnTo>
                      <a:pt x="156" y="63"/>
                    </a:lnTo>
                    <a:lnTo>
                      <a:pt x="158" y="69"/>
                    </a:lnTo>
                    <a:lnTo>
                      <a:pt x="160" y="74"/>
                    </a:lnTo>
                    <a:lnTo>
                      <a:pt x="161" y="81"/>
                    </a:lnTo>
                    <a:lnTo>
                      <a:pt x="163" y="87"/>
                    </a:lnTo>
                    <a:lnTo>
                      <a:pt x="163" y="94"/>
                    </a:lnTo>
                    <a:lnTo>
                      <a:pt x="163" y="100"/>
                    </a:lnTo>
                    <a:lnTo>
                      <a:pt x="161" y="108"/>
                    </a:lnTo>
                    <a:lnTo>
                      <a:pt x="160" y="115"/>
                    </a:lnTo>
                    <a:lnTo>
                      <a:pt x="158" y="121"/>
                    </a:lnTo>
                    <a:lnTo>
                      <a:pt x="155" y="128"/>
                    </a:lnTo>
                    <a:lnTo>
                      <a:pt x="150" y="132"/>
                    </a:lnTo>
                    <a:lnTo>
                      <a:pt x="147" y="139"/>
                    </a:lnTo>
                    <a:lnTo>
                      <a:pt x="142" y="144"/>
                    </a:lnTo>
                    <a:lnTo>
                      <a:pt x="137" y="149"/>
                    </a:lnTo>
                    <a:lnTo>
                      <a:pt x="132" y="152"/>
                    </a:lnTo>
                    <a:lnTo>
                      <a:pt x="126" y="155"/>
                    </a:lnTo>
                    <a:lnTo>
                      <a:pt x="119" y="158"/>
                    </a:lnTo>
                    <a:lnTo>
                      <a:pt x="113" y="161"/>
                    </a:lnTo>
                    <a:lnTo>
                      <a:pt x="106" y="163"/>
                    </a:lnTo>
                    <a:lnTo>
                      <a:pt x="100" y="163"/>
                    </a:lnTo>
                    <a:lnTo>
                      <a:pt x="92" y="165"/>
                    </a:lnTo>
                    <a:moveTo>
                      <a:pt x="42" y="144"/>
                    </a:moveTo>
                    <a:lnTo>
                      <a:pt x="42" y="144"/>
                    </a:lnTo>
                    <a:moveTo>
                      <a:pt x="21" y="94"/>
                    </a:moveTo>
                    <a:lnTo>
                      <a:pt x="21" y="94"/>
                    </a:lnTo>
                    <a:lnTo>
                      <a:pt x="22" y="86"/>
                    </a:lnTo>
                    <a:lnTo>
                      <a:pt x="22" y="79"/>
                    </a:lnTo>
                    <a:lnTo>
                      <a:pt x="24" y="73"/>
                    </a:lnTo>
                    <a:lnTo>
                      <a:pt x="27" y="66"/>
                    </a:lnTo>
                    <a:lnTo>
                      <a:pt x="30" y="60"/>
                    </a:lnTo>
                    <a:lnTo>
                      <a:pt x="34" y="53"/>
                    </a:lnTo>
                    <a:lnTo>
                      <a:pt x="37" y="48"/>
                    </a:lnTo>
                    <a:lnTo>
                      <a:pt x="42" y="44"/>
                    </a:lnTo>
                    <a:lnTo>
                      <a:pt x="47" y="39"/>
                    </a:lnTo>
                    <a:lnTo>
                      <a:pt x="53" y="34"/>
                    </a:lnTo>
                    <a:lnTo>
                      <a:pt x="58" y="31"/>
                    </a:lnTo>
                    <a:lnTo>
                      <a:pt x="64" y="27"/>
                    </a:lnTo>
                    <a:lnTo>
                      <a:pt x="71" y="26"/>
                    </a:lnTo>
                    <a:lnTo>
                      <a:pt x="77" y="24"/>
                    </a:lnTo>
                    <a:lnTo>
                      <a:pt x="85" y="23"/>
                    </a:lnTo>
                    <a:lnTo>
                      <a:pt x="92" y="23"/>
                    </a:lnTo>
                    <a:lnTo>
                      <a:pt x="98" y="23"/>
                    </a:lnTo>
                    <a:lnTo>
                      <a:pt x="105" y="24"/>
                    </a:lnTo>
                    <a:lnTo>
                      <a:pt x="111" y="24"/>
                    </a:lnTo>
                    <a:lnTo>
                      <a:pt x="116" y="27"/>
                    </a:lnTo>
                    <a:lnTo>
                      <a:pt x="121" y="29"/>
                    </a:lnTo>
                    <a:lnTo>
                      <a:pt x="127" y="32"/>
                    </a:lnTo>
                    <a:lnTo>
                      <a:pt x="132" y="36"/>
                    </a:lnTo>
                    <a:lnTo>
                      <a:pt x="137" y="39"/>
                    </a:lnTo>
                    <a:lnTo>
                      <a:pt x="37" y="139"/>
                    </a:lnTo>
                    <a:lnTo>
                      <a:pt x="34" y="134"/>
                    </a:lnTo>
                    <a:lnTo>
                      <a:pt x="30" y="128"/>
                    </a:lnTo>
                    <a:lnTo>
                      <a:pt x="27" y="123"/>
                    </a:lnTo>
                    <a:lnTo>
                      <a:pt x="25" y="118"/>
                    </a:lnTo>
                    <a:lnTo>
                      <a:pt x="24" y="111"/>
                    </a:lnTo>
                    <a:lnTo>
                      <a:pt x="22" y="107"/>
                    </a:lnTo>
                    <a:lnTo>
                      <a:pt x="22" y="100"/>
                    </a:lnTo>
                    <a:lnTo>
                      <a:pt x="21" y="94"/>
                    </a:lnTo>
                    <a:moveTo>
                      <a:pt x="142" y="44"/>
                    </a:moveTo>
                    <a:lnTo>
                      <a:pt x="142" y="44"/>
                    </a:lnTo>
                    <a:moveTo>
                      <a:pt x="92" y="0"/>
                    </a:moveTo>
                    <a:lnTo>
                      <a:pt x="92" y="0"/>
                    </a:lnTo>
                    <a:lnTo>
                      <a:pt x="87" y="0"/>
                    </a:lnTo>
                    <a:lnTo>
                      <a:pt x="82" y="0"/>
                    </a:lnTo>
                    <a:lnTo>
                      <a:pt x="72" y="2"/>
                    </a:lnTo>
                    <a:lnTo>
                      <a:pt x="64" y="5"/>
                    </a:lnTo>
                    <a:lnTo>
                      <a:pt x="56" y="8"/>
                    </a:lnTo>
                    <a:lnTo>
                      <a:pt x="48" y="11"/>
                    </a:lnTo>
                    <a:lnTo>
                      <a:pt x="40" y="16"/>
                    </a:lnTo>
                    <a:lnTo>
                      <a:pt x="32" y="21"/>
                    </a:lnTo>
                    <a:lnTo>
                      <a:pt x="25" y="27"/>
                    </a:lnTo>
                    <a:lnTo>
                      <a:pt x="21" y="34"/>
                    </a:lnTo>
                    <a:lnTo>
                      <a:pt x="14" y="40"/>
                    </a:lnTo>
                    <a:lnTo>
                      <a:pt x="9" y="48"/>
                    </a:lnTo>
                    <a:lnTo>
                      <a:pt x="6" y="57"/>
                    </a:lnTo>
                    <a:lnTo>
                      <a:pt x="3" y="66"/>
                    </a:lnTo>
                    <a:lnTo>
                      <a:pt x="1" y="74"/>
                    </a:lnTo>
                    <a:lnTo>
                      <a:pt x="0" y="84"/>
                    </a:lnTo>
                    <a:lnTo>
                      <a:pt x="0" y="89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1" y="111"/>
                    </a:lnTo>
                    <a:lnTo>
                      <a:pt x="3" y="121"/>
                    </a:lnTo>
                    <a:lnTo>
                      <a:pt x="6" y="129"/>
                    </a:lnTo>
                    <a:lnTo>
                      <a:pt x="9" y="137"/>
                    </a:lnTo>
                    <a:lnTo>
                      <a:pt x="14" y="145"/>
                    </a:lnTo>
                    <a:lnTo>
                      <a:pt x="21" y="152"/>
                    </a:lnTo>
                    <a:lnTo>
                      <a:pt x="25" y="160"/>
                    </a:lnTo>
                    <a:lnTo>
                      <a:pt x="32" y="165"/>
                    </a:lnTo>
                    <a:lnTo>
                      <a:pt x="40" y="170"/>
                    </a:lnTo>
                    <a:lnTo>
                      <a:pt x="48" y="174"/>
                    </a:lnTo>
                    <a:lnTo>
                      <a:pt x="56" y="179"/>
                    </a:lnTo>
                    <a:lnTo>
                      <a:pt x="64" y="182"/>
                    </a:lnTo>
                    <a:lnTo>
                      <a:pt x="72" y="184"/>
                    </a:lnTo>
                    <a:lnTo>
                      <a:pt x="82" y="186"/>
                    </a:lnTo>
                    <a:lnTo>
                      <a:pt x="87" y="186"/>
                    </a:lnTo>
                    <a:lnTo>
                      <a:pt x="92" y="186"/>
                    </a:lnTo>
                    <a:lnTo>
                      <a:pt x="97" y="186"/>
                    </a:lnTo>
                    <a:lnTo>
                      <a:pt x="101" y="186"/>
                    </a:lnTo>
                    <a:lnTo>
                      <a:pt x="111" y="184"/>
                    </a:lnTo>
                    <a:lnTo>
                      <a:pt x="119" y="182"/>
                    </a:lnTo>
                    <a:lnTo>
                      <a:pt x="129" y="179"/>
                    </a:lnTo>
                    <a:lnTo>
                      <a:pt x="137" y="174"/>
                    </a:lnTo>
                    <a:lnTo>
                      <a:pt x="143" y="170"/>
                    </a:lnTo>
                    <a:lnTo>
                      <a:pt x="152" y="165"/>
                    </a:lnTo>
                    <a:lnTo>
                      <a:pt x="158" y="160"/>
                    </a:lnTo>
                    <a:lnTo>
                      <a:pt x="163" y="152"/>
                    </a:lnTo>
                    <a:lnTo>
                      <a:pt x="169" y="145"/>
                    </a:lnTo>
                    <a:lnTo>
                      <a:pt x="174" y="137"/>
                    </a:lnTo>
                    <a:lnTo>
                      <a:pt x="177" y="129"/>
                    </a:lnTo>
                    <a:lnTo>
                      <a:pt x="181" y="121"/>
                    </a:lnTo>
                    <a:lnTo>
                      <a:pt x="182" y="111"/>
                    </a:lnTo>
                    <a:lnTo>
                      <a:pt x="184" y="103"/>
                    </a:lnTo>
                    <a:lnTo>
                      <a:pt x="184" y="99"/>
                    </a:lnTo>
                    <a:lnTo>
                      <a:pt x="186" y="94"/>
                    </a:lnTo>
                    <a:lnTo>
                      <a:pt x="184" y="89"/>
                    </a:lnTo>
                    <a:lnTo>
                      <a:pt x="184" y="84"/>
                    </a:lnTo>
                    <a:lnTo>
                      <a:pt x="182" y="74"/>
                    </a:lnTo>
                    <a:lnTo>
                      <a:pt x="181" y="66"/>
                    </a:lnTo>
                    <a:lnTo>
                      <a:pt x="177" y="57"/>
                    </a:lnTo>
                    <a:lnTo>
                      <a:pt x="174" y="48"/>
                    </a:lnTo>
                    <a:lnTo>
                      <a:pt x="169" y="40"/>
                    </a:lnTo>
                    <a:lnTo>
                      <a:pt x="163" y="34"/>
                    </a:lnTo>
                    <a:lnTo>
                      <a:pt x="158" y="27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7" y="11"/>
                    </a:lnTo>
                    <a:lnTo>
                      <a:pt x="129" y="8"/>
                    </a:lnTo>
                    <a:lnTo>
                      <a:pt x="119" y="5"/>
                    </a:lnTo>
                    <a:lnTo>
                      <a:pt x="111" y="2"/>
                    </a:lnTo>
                    <a:lnTo>
                      <a:pt x="101" y="0"/>
                    </a:lnTo>
                    <a:lnTo>
                      <a:pt x="97" y="0"/>
                    </a:lnTo>
                    <a:lnTo>
                      <a:pt x="9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45</a:t>
            </a:fld>
            <a:endParaRPr lang="el-GR"/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860151" y="-953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Conventional Port Development Plan</a:t>
            </a:r>
            <a:endParaRPr lang="en-US" dirty="0"/>
          </a:p>
        </p:txBody>
      </p:sp>
      <p:pic>
        <p:nvPicPr>
          <p:cNvPr id="8" name="Picture 4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1" t="31731" r="4363" b="19967"/>
          <a:stretch/>
        </p:blipFill>
        <p:spPr bwMode="auto">
          <a:xfrm>
            <a:off x="6691452" y="1264816"/>
            <a:ext cx="4087299" cy="310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5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25183" r="65275" b="45810"/>
          <a:stretch/>
        </p:blipFill>
        <p:spPr bwMode="auto">
          <a:xfrm>
            <a:off x="1521408" y="773796"/>
            <a:ext cx="3140529" cy="21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7" t="30206" r="37847" b="4744"/>
          <a:stretch/>
        </p:blipFill>
        <p:spPr bwMode="auto">
          <a:xfrm>
            <a:off x="4743399" y="1145215"/>
            <a:ext cx="2294769" cy="460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8"/>
          <p:cNvSpPr/>
          <p:nvPr/>
        </p:nvSpPr>
        <p:spPr bwMode="gray">
          <a:xfrm>
            <a:off x="4830266" y="1018090"/>
            <a:ext cx="2073374" cy="260944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569" tIns="48569" rIns="48569" bIns="4856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 dirty="0" smtClean="0">
                <a:solidFill>
                  <a:prstClr val="white"/>
                </a:solidFill>
                <a:latin typeface="Arial" charset="0"/>
              </a:rPr>
              <a:t>Pier 6 Site Plan</a:t>
            </a:r>
            <a:endParaRPr lang="en-GB" sz="11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ectangle 39"/>
          <p:cNvSpPr/>
          <p:nvPr/>
        </p:nvSpPr>
        <p:spPr bwMode="gray">
          <a:xfrm>
            <a:off x="7038168" y="1018090"/>
            <a:ext cx="3645383" cy="260944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569" tIns="48569" rIns="48569" bIns="4856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Piers 4 &amp; 5 Site Plan (after combination &amp; extension)</a:t>
            </a:r>
          </a:p>
        </p:txBody>
      </p:sp>
      <p:sp>
        <p:nvSpPr>
          <p:cNvPr id="13" name="Rectangle 40"/>
          <p:cNvSpPr>
            <a:spLocks/>
          </p:cNvSpPr>
          <p:nvPr/>
        </p:nvSpPr>
        <p:spPr bwMode="gray">
          <a:xfrm flipH="1">
            <a:off x="1863080" y="1072082"/>
            <a:ext cx="864096" cy="1546518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4" name="Rectangle 41"/>
          <p:cNvSpPr>
            <a:spLocks/>
          </p:cNvSpPr>
          <p:nvPr/>
        </p:nvSpPr>
        <p:spPr bwMode="gray">
          <a:xfrm flipH="1">
            <a:off x="2779752" y="1335851"/>
            <a:ext cx="667504" cy="64364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15" name="Rectangular Callout 42"/>
          <p:cNvSpPr/>
          <p:nvPr/>
        </p:nvSpPr>
        <p:spPr bwMode="auto">
          <a:xfrm>
            <a:off x="1719064" y="2902081"/>
            <a:ext cx="3096344" cy="537096"/>
          </a:xfrm>
          <a:prstGeom prst="wedgeRectCallout">
            <a:avLst>
              <a:gd name="adj1" fmla="val 100175"/>
              <a:gd name="adj2" fmla="val -211063"/>
            </a:avLst>
          </a:prstGeom>
          <a:noFill/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East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side of Pier 6 </a:t>
            </a:r>
            <a:r>
              <a:rPr kumimoji="0" lang="en-GB" sz="12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(quay 24)</a:t>
            </a:r>
            <a:r>
              <a:rPr kumimoji="0" lang="en-GB" sz="12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:</a:t>
            </a:r>
            <a:br>
              <a:rPr kumimoji="0" lang="en-GB" sz="1200" b="0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</a:br>
            <a:r>
              <a:rPr kumimoji="0" lang="en-GB" sz="1200" b="1" i="0" u="none" strike="noStrike" cap="none" normalizeH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Arial" charset="0"/>
              </a:rPr>
              <a:t>Dry Bulk Terminal</a:t>
            </a:r>
            <a:endParaRPr kumimoji="0" lang="en-GB" sz="1200" b="1" i="0" u="none" strike="noStrike" cap="none" normalizeH="0" baseline="0" dirty="0" smtClean="0">
              <a:ln>
                <a:noFill/>
              </a:ln>
              <a:solidFill>
                <a:schemeClr val="accent5"/>
              </a:solidFill>
              <a:effectLst/>
              <a:latin typeface="Arial" charset="0"/>
            </a:endParaRPr>
          </a:p>
        </p:txBody>
      </p:sp>
      <p:grpSp>
        <p:nvGrpSpPr>
          <p:cNvPr id="16" name="Group 2"/>
          <p:cNvGrpSpPr/>
          <p:nvPr/>
        </p:nvGrpSpPr>
        <p:grpSpPr>
          <a:xfrm>
            <a:off x="7044847" y="4567331"/>
            <a:ext cx="3380509" cy="591929"/>
            <a:chOff x="5962495" y="5004009"/>
            <a:chExt cx="3380509" cy="591929"/>
          </a:xfrm>
        </p:grpSpPr>
        <p:sp>
          <p:nvSpPr>
            <p:cNvPr id="17" name="1158.4226.828.8244.812"/>
            <p:cNvSpPr/>
            <p:nvPr>
              <p:custDataLst>
                <p:tags r:id="rId2"/>
              </p:custDataLst>
            </p:nvPr>
          </p:nvSpPr>
          <p:spPr bwMode="gray">
            <a:xfrm>
              <a:off x="5962495" y="5004009"/>
              <a:ext cx="3380509" cy="59192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77736" tIns="77736" rIns="77736" bIns="77736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fontAlgn="auto" hangingPunct="1">
                <a:lnSpc>
                  <a:spcPts val="1170"/>
                </a:lnSpc>
                <a:spcBef>
                  <a:spcPts val="106"/>
                </a:spcBef>
                <a:spcAft>
                  <a:spcPts val="106"/>
                </a:spcAft>
                <a:tabLst>
                  <a:tab pos="931216" algn="r"/>
                </a:tabLst>
              </a:pPr>
              <a:endParaRPr lang="en-IN" sz="1100" dirty="0">
                <a:solidFill>
                  <a:prstClr val="black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8" name="Isosceles Triangle 44"/>
            <p:cNvSpPr/>
            <p:nvPr/>
          </p:nvSpPr>
          <p:spPr bwMode="auto">
            <a:xfrm rot="5400000">
              <a:off x="7423309" y="5202273"/>
              <a:ext cx="458879" cy="223021"/>
            </a:xfrm>
            <a:prstGeom prst="triangle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56630" y="5087774"/>
              <a:ext cx="13746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latin typeface="+mj-lt"/>
                </a:rPr>
                <a:t>Current Depth</a:t>
              </a:r>
              <a:endParaRPr lang="en-GB" sz="1000" b="1" dirty="0"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56630" y="5313784"/>
              <a:ext cx="13746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002060"/>
                  </a:solidFill>
                  <a:latin typeface="+mj-lt"/>
                </a:rPr>
                <a:t>12 m.</a:t>
              </a:r>
              <a:endParaRPr lang="en-GB" sz="1200" b="1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99532" y="5087774"/>
              <a:ext cx="13746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latin typeface="+mj-lt"/>
                </a:rPr>
                <a:t>Future Depth</a:t>
              </a:r>
              <a:endParaRPr lang="en-GB" sz="1000" b="1" dirty="0"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99532" y="5313784"/>
              <a:ext cx="13746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2060"/>
                  </a:solidFill>
                  <a:latin typeface="+mj-lt"/>
                </a:rPr>
                <a:t>15 m.</a:t>
              </a:r>
              <a:endParaRPr lang="en-GB" sz="10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52698" y="4292054"/>
            <a:ext cx="2564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smtClean="0">
                <a:latin typeface="+mj-lt"/>
              </a:rPr>
              <a:t>General Cargo </a:t>
            </a:r>
            <a:r>
              <a:rPr lang="en-GB" sz="1200" b="1" dirty="0" smtClean="0">
                <a:latin typeface="+mj-lt"/>
              </a:rPr>
              <a:t>Terminal</a:t>
            </a:r>
            <a:endParaRPr lang="en-GB" sz="1200" b="1" dirty="0">
              <a:latin typeface="+mj-lt"/>
            </a:endParaRPr>
          </a:p>
        </p:txBody>
      </p:sp>
      <p:sp>
        <p:nvSpPr>
          <p:cNvPr id="24" name="1158.4226.828.8244.812"/>
          <p:cNvSpPr/>
          <p:nvPr>
            <p:custDataLst>
              <p:tags r:id="rId1"/>
            </p:custDataLst>
          </p:nvPr>
        </p:nvSpPr>
        <p:spPr bwMode="gray">
          <a:xfrm>
            <a:off x="7044847" y="5195613"/>
            <a:ext cx="3380509" cy="10199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tabLst>
                <a:tab pos="931216" algn="r"/>
              </a:tabLst>
            </a:pPr>
            <a:r>
              <a:rPr lang="en-GB" sz="900" dirty="0">
                <a:latin typeface="Arial"/>
                <a:cs typeface="Arial" pitchFamily="34" charset="0"/>
              </a:rPr>
              <a:t>The new terminal will comprise of </a:t>
            </a:r>
            <a:r>
              <a:rPr lang="en-GB" sz="900" b="1" dirty="0">
                <a:latin typeface="Arial"/>
                <a:cs typeface="Arial" pitchFamily="34" charset="0"/>
              </a:rPr>
              <a:t>4 berths</a:t>
            </a:r>
            <a:r>
              <a:rPr lang="en-GB" sz="900" dirty="0">
                <a:latin typeface="Arial"/>
                <a:cs typeface="Arial" pitchFamily="34" charset="0"/>
              </a:rPr>
              <a:t> deep enough </a:t>
            </a:r>
            <a:r>
              <a:rPr lang="en-GB" sz="900" dirty="0" smtClean="0">
                <a:latin typeface="Arial"/>
                <a:cs typeface="Arial" pitchFamily="34" charset="0"/>
              </a:rPr>
              <a:t>to host vessels of </a:t>
            </a:r>
            <a:r>
              <a:rPr lang="en-GB" sz="900" b="1" dirty="0">
                <a:latin typeface="Arial"/>
                <a:cs typeface="Arial" pitchFamily="34" charset="0"/>
              </a:rPr>
              <a:t>225m.</a:t>
            </a:r>
            <a:r>
              <a:rPr lang="en-GB" sz="900" dirty="0">
                <a:latin typeface="Arial"/>
                <a:cs typeface="Arial" pitchFamily="34" charset="0"/>
              </a:rPr>
              <a:t> length and </a:t>
            </a:r>
            <a:r>
              <a:rPr lang="en-GB" sz="900" b="1" dirty="0">
                <a:latin typeface="Arial"/>
                <a:cs typeface="Arial" pitchFamily="34" charset="0"/>
              </a:rPr>
              <a:t>45,000 </a:t>
            </a:r>
            <a:r>
              <a:rPr lang="en-GB" sz="900" b="1" dirty="0" smtClean="0">
                <a:latin typeface="Arial"/>
                <a:cs typeface="Arial" pitchFamily="34" charset="0"/>
              </a:rPr>
              <a:t>DWT.</a:t>
            </a:r>
          </a:p>
          <a:p>
            <a:pPr eaLnBrk="1" fontAlgn="auto" hangingPunct="1">
              <a:lnSpc>
                <a:spcPts val="1000"/>
              </a:lnSpc>
              <a:spcBef>
                <a:spcPts val="0"/>
              </a:spcBef>
              <a:spcAft>
                <a:spcPts val="300"/>
              </a:spcAft>
              <a:tabLst>
                <a:tab pos="931216" algn="r"/>
              </a:tabLst>
            </a:pPr>
            <a:r>
              <a:rPr lang="en-GB" sz="900" dirty="0" smtClean="0">
                <a:latin typeface="Arial"/>
                <a:cs typeface="Arial" pitchFamily="34" charset="0"/>
              </a:rPr>
              <a:t/>
            </a:r>
            <a:br>
              <a:rPr lang="en-GB" sz="900" dirty="0" smtClean="0">
                <a:latin typeface="Arial"/>
                <a:cs typeface="Arial" pitchFamily="34" charset="0"/>
              </a:rPr>
            </a:br>
            <a:r>
              <a:rPr lang="en-GB" sz="900" dirty="0" smtClean="0">
                <a:latin typeface="Arial"/>
                <a:cs typeface="Arial" pitchFamily="34" charset="0"/>
              </a:rPr>
              <a:t>After </a:t>
            </a:r>
            <a:r>
              <a:rPr lang="en-GB" sz="900" dirty="0">
                <a:latin typeface="Arial"/>
                <a:cs typeface="Arial" pitchFamily="34" charset="0"/>
              </a:rPr>
              <a:t>the investment plan completion, the General </a:t>
            </a:r>
            <a:r>
              <a:rPr lang="en-GB" sz="900" dirty="0" smtClean="0">
                <a:latin typeface="Arial"/>
                <a:cs typeface="Arial" pitchFamily="34" charset="0"/>
              </a:rPr>
              <a:t>Cargo Terminal </a:t>
            </a:r>
            <a:r>
              <a:rPr lang="en-GB" sz="900" dirty="0">
                <a:latin typeface="Arial"/>
                <a:cs typeface="Arial" pitchFamily="34" charset="0"/>
              </a:rPr>
              <a:t>will be able to serve approximately </a:t>
            </a:r>
            <a:r>
              <a:rPr lang="en-GB" sz="900" b="1" dirty="0">
                <a:latin typeface="Arial"/>
                <a:cs typeface="Arial" pitchFamily="34" charset="0"/>
              </a:rPr>
              <a:t>1.1 </a:t>
            </a:r>
            <a:r>
              <a:rPr lang="en-GB" sz="900" b="1" dirty="0" err="1">
                <a:latin typeface="Arial"/>
                <a:cs typeface="Arial" pitchFamily="34" charset="0"/>
              </a:rPr>
              <a:t>mn</a:t>
            </a:r>
            <a:r>
              <a:rPr lang="en-GB" sz="900" b="1" dirty="0">
                <a:latin typeface="Arial"/>
                <a:cs typeface="Arial" pitchFamily="34" charset="0"/>
              </a:rPr>
              <a:t>.</a:t>
            </a:r>
            <a:r>
              <a:rPr lang="en-GB" sz="900" dirty="0">
                <a:latin typeface="Arial"/>
                <a:cs typeface="Arial" pitchFamily="34" charset="0"/>
              </a:rPr>
              <a:t> tons of general </a:t>
            </a:r>
            <a:r>
              <a:rPr lang="en-GB" sz="900" dirty="0" smtClean="0">
                <a:latin typeface="Arial"/>
                <a:cs typeface="Arial" pitchFamily="34" charset="0"/>
              </a:rPr>
              <a:t>cargo, </a:t>
            </a:r>
            <a:r>
              <a:rPr lang="en-GB" sz="900" dirty="0">
                <a:latin typeface="Arial"/>
                <a:cs typeface="Arial" pitchFamily="34" charset="0"/>
              </a:rPr>
              <a:t>as well as </a:t>
            </a:r>
            <a:r>
              <a:rPr lang="en-GB" sz="900" b="1" dirty="0" smtClean="0">
                <a:latin typeface="Arial"/>
                <a:cs typeface="Arial" pitchFamily="34" charset="0"/>
              </a:rPr>
              <a:t>1 </a:t>
            </a:r>
            <a:r>
              <a:rPr lang="en-GB" sz="900" b="1" dirty="0" err="1">
                <a:latin typeface="Arial"/>
                <a:cs typeface="Arial" pitchFamily="34" charset="0"/>
              </a:rPr>
              <a:t>mn</a:t>
            </a:r>
            <a:r>
              <a:rPr lang="en-GB" sz="900" b="1" dirty="0">
                <a:latin typeface="Arial"/>
                <a:cs typeface="Arial" pitchFamily="34" charset="0"/>
              </a:rPr>
              <a:t>.</a:t>
            </a:r>
            <a:r>
              <a:rPr lang="en-GB" sz="900" dirty="0">
                <a:latin typeface="Arial"/>
                <a:cs typeface="Arial" pitchFamily="34" charset="0"/>
              </a:rPr>
              <a:t> tons of dry bulk </a:t>
            </a:r>
            <a:r>
              <a:rPr lang="en-GB" sz="900" dirty="0" smtClean="0">
                <a:latin typeface="Arial"/>
                <a:cs typeface="Arial" pitchFamily="34" charset="0"/>
              </a:rPr>
              <a:t>cargo.</a:t>
            </a:r>
            <a:endParaRPr lang="en-IN" sz="900" dirty="0">
              <a:latin typeface="Arial"/>
              <a:cs typeface="Arial" pitchFamily="34" charset="0"/>
            </a:endParaRPr>
          </a:p>
        </p:txBody>
      </p:sp>
      <p:sp>
        <p:nvSpPr>
          <p:cNvPr id="25" name="Oval 22"/>
          <p:cNvSpPr/>
          <p:nvPr/>
        </p:nvSpPr>
        <p:spPr bwMode="auto">
          <a:xfrm>
            <a:off x="7758972" y="2446010"/>
            <a:ext cx="372923" cy="372923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5</a:t>
            </a: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Oval 90"/>
          <p:cNvSpPr/>
          <p:nvPr/>
        </p:nvSpPr>
        <p:spPr bwMode="auto">
          <a:xfrm>
            <a:off x="9348481" y="2828424"/>
            <a:ext cx="372923" cy="372923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4</a:t>
            </a: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6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46</a:t>
            </a:fld>
            <a:endParaRPr lang="el-GR"/>
          </a:p>
        </p:txBody>
      </p:sp>
      <p:graphicFrame>
        <p:nvGraphicFramePr>
          <p:cNvPr id="26" name="579f7308-9730-482e-816c-eed72a41fdeb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302182"/>
              </p:ext>
            </p:extLst>
          </p:nvPr>
        </p:nvGraphicFramePr>
        <p:xfrm>
          <a:off x="1279699" y="1309931"/>
          <a:ext cx="4363798" cy="482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11cbfc74-f813-49ed-a9bf-f3ceb3deaee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6748740"/>
              </p:ext>
            </p:extLst>
          </p:nvPr>
        </p:nvGraphicFramePr>
        <p:xfrm>
          <a:off x="6431162" y="1309931"/>
          <a:ext cx="4363798" cy="482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Title 1"/>
          <p:cNvSpPr txBox="1">
            <a:spLocks/>
          </p:cNvSpPr>
          <p:nvPr/>
        </p:nvSpPr>
        <p:spPr bwMode="gray">
          <a:xfrm>
            <a:off x="850820" y="17707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Conventional Port Forecasts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gray">
          <a:xfrm>
            <a:off x="1279699" y="803040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General Cargo </a:t>
            </a: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/ Dry Bulk</a:t>
            </a:r>
          </a:p>
        </p:txBody>
      </p:sp>
      <p:sp>
        <p:nvSpPr>
          <p:cNvPr id="30" name="Rectangle 30"/>
          <p:cNvSpPr/>
          <p:nvPr/>
        </p:nvSpPr>
        <p:spPr bwMode="gray">
          <a:xfrm>
            <a:off x="1212002" y="1172741"/>
            <a:ext cx="827821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MM tonnes</a:t>
            </a:r>
          </a:p>
        </p:txBody>
      </p:sp>
      <p:cxnSp>
        <p:nvCxnSpPr>
          <p:cNvPr id="31" name="Straight Connector 26"/>
          <p:cNvCxnSpPr/>
          <p:nvPr/>
        </p:nvCxnSpPr>
        <p:spPr bwMode="gray">
          <a:xfrm>
            <a:off x="1658575" y="1430317"/>
            <a:ext cx="0" cy="43248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E002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40"/>
          <p:cNvSpPr/>
          <p:nvPr/>
        </p:nvSpPr>
        <p:spPr bwMode="gray">
          <a:xfrm>
            <a:off x="4051251" y="1311034"/>
            <a:ext cx="1550541" cy="469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/>
          <a:p>
            <a:pPr marL="0" lvl="1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</a:pPr>
            <a:r>
              <a:rPr lang="en-GB" sz="900" b="1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[  ]</a:t>
            </a:r>
          </a:p>
          <a:p>
            <a:pPr marL="242926" lvl="1" indent="-242926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[  ]</a:t>
            </a:r>
          </a:p>
        </p:txBody>
      </p:sp>
      <p:sp>
        <p:nvSpPr>
          <p:cNvPr id="33" name="Rectangle 41"/>
          <p:cNvSpPr/>
          <p:nvPr/>
        </p:nvSpPr>
        <p:spPr bwMode="gray">
          <a:xfrm>
            <a:off x="9172619" y="1311034"/>
            <a:ext cx="1550541" cy="469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/>
          <a:p>
            <a:pPr marL="0" lvl="1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</a:pPr>
            <a:r>
              <a:rPr lang="en-GB" sz="900" b="1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[  ]</a:t>
            </a:r>
          </a:p>
          <a:p>
            <a:pPr marL="242926" lvl="1" indent="-242926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[  ]</a:t>
            </a:r>
          </a:p>
        </p:txBody>
      </p:sp>
      <p:grpSp>
        <p:nvGrpSpPr>
          <p:cNvPr id="34" name="Group 24"/>
          <p:cNvGrpSpPr/>
          <p:nvPr/>
        </p:nvGrpSpPr>
        <p:grpSpPr bwMode="gray">
          <a:xfrm>
            <a:off x="3680186" y="1430316"/>
            <a:ext cx="1992338" cy="4199256"/>
            <a:chOff x="3095625" y="1704974"/>
            <a:chExt cx="1657350" cy="3705226"/>
          </a:xfrm>
        </p:grpSpPr>
        <p:sp>
          <p:nvSpPr>
            <p:cNvPr id="35" name="Rectangle 29"/>
            <p:cNvSpPr/>
            <p:nvPr/>
          </p:nvSpPr>
          <p:spPr bwMode="gray">
            <a:xfrm>
              <a:off x="3095625" y="1704974"/>
              <a:ext cx="1657350" cy="3705225"/>
            </a:xfrm>
            <a:prstGeom prst="rect">
              <a:avLst/>
            </a:prstGeom>
            <a:gradFill>
              <a:gsLst>
                <a:gs pos="0">
                  <a:srgbClr val="FFFFFF">
                    <a:lumMod val="95000"/>
                  </a:srgbClr>
                </a:gs>
                <a:gs pos="50000">
                  <a:srgbClr val="FFFFFF"/>
                </a:gs>
                <a:gs pos="100000">
                  <a:srgbClr val="FFFFFF">
                    <a:lumMod val="95000"/>
                  </a:srgbClr>
                </a:gs>
              </a:gsLst>
              <a:lin ang="0" scaled="0"/>
            </a:gra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25400" dir="5400000" algn="ctr" rotWithShape="0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wrap="none" lIns="0" tIns="0" rIns="0" bIns="0" anchor="ctr"/>
            <a:lstStyle/>
            <a:p>
              <a:pPr defTabSz="777362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296CB5"/>
                </a:buClr>
                <a:buSzPct val="90000"/>
              </a:pPr>
              <a:endParaRPr lang="en-GB" sz="3100" kern="0" dirty="0">
                <a:solidFill>
                  <a:schemeClr val="accent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36" name="Rectangle 42"/>
            <p:cNvSpPr/>
            <p:nvPr/>
          </p:nvSpPr>
          <p:spPr bwMode="gray">
            <a:xfrm>
              <a:off x="3100487" y="1704976"/>
              <a:ext cx="1634077" cy="370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242926" lvl="1" indent="-242926">
                <a:lnSpc>
                  <a:spcPts val="1489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C0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Traffic in the conventional port is expected to grow </a:t>
              </a:r>
              <a:r>
                <a:rPr lang="en-GB" sz="10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at  c. 5% </a:t>
              </a: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(CAGR 2015A-2021E)</a:t>
              </a:r>
            </a:p>
            <a:p>
              <a:pPr marL="242926" lvl="1" indent="-242926">
                <a:lnSpc>
                  <a:spcPts val="1489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C0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Bulk </a:t>
              </a:r>
              <a:r>
                <a:rPr lang="en-GB" sz="10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Cargo </a:t>
              </a: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is expected to grow substantially, given </a:t>
              </a:r>
              <a:r>
                <a:rPr lang="en-GB" sz="1000" dirty="0" err="1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ThPA</a:t>
              </a:r>
              <a:r>
                <a:rPr lang="en-GB" sz="10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en-GB" sz="1000" dirty="0" err="1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SAs</a:t>
              </a:r>
              <a:r>
                <a:rPr lang="en-GB" sz="10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 </a:t>
              </a: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role as a Sea Gateway for metals and Dry Bulk</a:t>
              </a:r>
            </a:p>
            <a:p>
              <a:pPr marL="242926" lvl="1" indent="-242926">
                <a:lnSpc>
                  <a:spcPts val="1489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C0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The low growth in General </a:t>
              </a:r>
              <a:r>
                <a:rPr lang="en-GB" sz="10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Cargo </a:t>
              </a: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is attributed to an expected reduction in the metals processing industry in 2016E</a:t>
              </a:r>
            </a:p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C000"/>
                </a:buClr>
                <a:buSzPct val="85000"/>
                <a:buFont typeface="Wingdings" pitchFamily="2" charset="2"/>
                <a:buChar char=""/>
              </a:pPr>
              <a:endParaRPr lang="en-GB" sz="1000" dirty="0">
                <a:solidFill>
                  <a:schemeClr val="accent1">
                    <a:lumMod val="5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37" name="Group 43"/>
          <p:cNvGrpSpPr/>
          <p:nvPr/>
        </p:nvGrpSpPr>
        <p:grpSpPr bwMode="gray">
          <a:xfrm>
            <a:off x="8802631" y="1430316"/>
            <a:ext cx="1992337" cy="4199256"/>
            <a:chOff x="3095625" y="1704974"/>
            <a:chExt cx="1657350" cy="3705226"/>
          </a:xfrm>
        </p:grpSpPr>
        <p:sp>
          <p:nvSpPr>
            <p:cNvPr id="38" name="Rectangle 44"/>
            <p:cNvSpPr/>
            <p:nvPr/>
          </p:nvSpPr>
          <p:spPr bwMode="gray">
            <a:xfrm>
              <a:off x="3095625" y="1704974"/>
              <a:ext cx="1657350" cy="3705225"/>
            </a:xfrm>
            <a:prstGeom prst="rect">
              <a:avLst/>
            </a:prstGeom>
            <a:gradFill>
              <a:gsLst>
                <a:gs pos="0">
                  <a:srgbClr val="FFFFFF">
                    <a:lumMod val="95000"/>
                  </a:srgbClr>
                </a:gs>
                <a:gs pos="50000">
                  <a:srgbClr val="FFFFFF"/>
                </a:gs>
                <a:gs pos="100000">
                  <a:srgbClr val="FFFFFF">
                    <a:lumMod val="95000"/>
                  </a:srgbClr>
                </a:gs>
              </a:gsLst>
              <a:lin ang="0" scaled="0"/>
            </a:gra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25400" dir="5400000" algn="ctr" rotWithShape="0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wrap="none" lIns="0" tIns="0" rIns="0" bIns="0" anchor="ctr"/>
            <a:lstStyle/>
            <a:p>
              <a:pPr defTabSz="777362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296CB5"/>
                </a:buClr>
                <a:buSzPct val="90000"/>
              </a:pPr>
              <a:endParaRPr lang="en-GB" sz="3100" kern="0" dirty="0">
                <a:solidFill>
                  <a:schemeClr val="accent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39" name="Rectangle 45"/>
            <p:cNvSpPr/>
            <p:nvPr/>
          </p:nvSpPr>
          <p:spPr bwMode="gray">
            <a:xfrm>
              <a:off x="3095625" y="1704976"/>
              <a:ext cx="1657350" cy="370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Revenue expected to increase in line with traffic growth</a:t>
              </a:r>
            </a:p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EBITDA margin expected to remain stable at the 36-39% level</a:t>
              </a:r>
            </a:p>
          </p:txBody>
        </p:sp>
      </p:grpSp>
      <p:sp>
        <p:nvSpPr>
          <p:cNvPr id="40" name="Rectangle 15"/>
          <p:cNvSpPr>
            <a:spLocks noChangeArrowheads="1"/>
          </p:cNvSpPr>
          <p:nvPr/>
        </p:nvSpPr>
        <p:spPr bwMode="gray">
          <a:xfrm>
            <a:off x="6431170" y="803040"/>
            <a:ext cx="4270951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Revenues</a:t>
            </a:r>
          </a:p>
        </p:txBody>
      </p:sp>
      <p:sp>
        <p:nvSpPr>
          <p:cNvPr id="41" name="Rectangle 31"/>
          <p:cNvSpPr/>
          <p:nvPr/>
        </p:nvSpPr>
        <p:spPr bwMode="gray">
          <a:xfrm>
            <a:off x="6431168" y="1172741"/>
            <a:ext cx="516838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€ MM</a:t>
            </a:r>
          </a:p>
        </p:txBody>
      </p:sp>
      <p:cxnSp>
        <p:nvCxnSpPr>
          <p:cNvPr id="42" name="Straight Connector 33"/>
          <p:cNvCxnSpPr/>
          <p:nvPr/>
        </p:nvCxnSpPr>
        <p:spPr bwMode="gray">
          <a:xfrm>
            <a:off x="6804962" y="1430317"/>
            <a:ext cx="0" cy="43248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E002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 bwMode="gray">
          <a:xfrm>
            <a:off x="1297264" y="6167691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SA Management, Annual Financial Statements 2015, 2017-2021 Business Plan</a:t>
            </a:r>
          </a:p>
        </p:txBody>
      </p:sp>
      <p:sp>
        <p:nvSpPr>
          <p:cNvPr id="44" name="TextBox 43"/>
          <p:cNvSpPr txBox="1"/>
          <p:nvPr/>
        </p:nvSpPr>
        <p:spPr bwMode="gray">
          <a:xfrm>
            <a:off x="6431161" y="6167691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SA Management, Annual Financial Statements 2015, 2017-2021 Business Plan</a:t>
            </a:r>
          </a:p>
        </p:txBody>
      </p:sp>
    </p:spTree>
    <p:extLst>
      <p:ext uri="{BB962C8B-B14F-4D97-AF65-F5344CB8AC3E}">
        <p14:creationId xmlns:p14="http://schemas.microsoft.com/office/powerpoint/2010/main" val="28914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47</a:t>
            </a:fld>
            <a:endParaRPr lang="el-GR"/>
          </a:p>
        </p:txBody>
      </p:sp>
      <p:sp>
        <p:nvSpPr>
          <p:cNvPr id="8" name="1158.4226.828.8244.812"/>
          <p:cNvSpPr/>
          <p:nvPr>
            <p:custDataLst>
              <p:tags r:id="rId1"/>
            </p:custDataLst>
          </p:nvPr>
        </p:nvSpPr>
        <p:spPr bwMode="gray">
          <a:xfrm>
            <a:off x="1319318" y="5426469"/>
            <a:ext cx="9168292" cy="760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77736" tIns="77736" rIns="77736" bIns="77736" numCol="1" rtlCol="0" anchor="ctr" anchorCtr="0" compatLnSpc="1">
            <a:prstTxWarp prst="textNoShape">
              <a:avLst/>
            </a:prstTxWarp>
          </a:bodyPr>
          <a:lstStyle/>
          <a:p>
            <a:pPr algn="ctr" eaLnBrk="1" fontAlgn="auto" hangingPunct="1">
              <a:lnSpc>
                <a:spcPts val="1170"/>
              </a:lnSpc>
              <a:spcBef>
                <a:spcPts val="106"/>
              </a:spcBef>
              <a:spcAft>
                <a:spcPts val="106"/>
              </a:spcAft>
              <a:tabLst>
                <a:tab pos="931216" algn="r"/>
              </a:tabLst>
            </a:pPr>
            <a:endParaRPr lang="en-IN" sz="1100" dirty="0">
              <a:solidFill>
                <a:schemeClr val="accent1">
                  <a:lumMod val="50000"/>
                </a:schemeClr>
              </a:solidFill>
              <a:latin typeface="Arial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850820" y="5068"/>
            <a:ext cx="9448959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2pPr>
            <a:lvl3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3pPr>
            <a:lvl4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4pPr>
            <a:lvl5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4100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Passenger Port Development Plan</a:t>
            </a:r>
            <a:endParaRPr lang="en-US" sz="4100" b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Picture 25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25183" r="65275" b="45810"/>
          <a:stretch/>
        </p:blipFill>
        <p:spPr bwMode="auto">
          <a:xfrm>
            <a:off x="1325467" y="939882"/>
            <a:ext cx="3140529" cy="21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2" t="33912" r="4815" b="23751"/>
          <a:stretch/>
        </p:blipFill>
        <p:spPr bwMode="auto">
          <a:xfrm>
            <a:off x="5085805" y="1341068"/>
            <a:ext cx="556641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51"/>
          <p:cNvSpPr/>
          <p:nvPr/>
        </p:nvSpPr>
        <p:spPr bwMode="gray">
          <a:xfrm>
            <a:off x="5176471" y="1184176"/>
            <a:ext cx="5311139" cy="260944"/>
          </a:xfrm>
          <a:prstGeom prst="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569" tIns="48569" rIns="48569" bIns="4856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Piers 1, 2 &amp; 3 Site Plan</a:t>
            </a:r>
            <a:endParaRPr lang="en-GB" sz="1100" b="1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3" name="Rectangle 52"/>
          <p:cNvSpPr>
            <a:spLocks/>
          </p:cNvSpPr>
          <p:nvPr/>
        </p:nvSpPr>
        <p:spPr bwMode="gray">
          <a:xfrm flipH="1">
            <a:off x="3202167" y="1512136"/>
            <a:ext cx="1057260" cy="802960"/>
          </a:xfrm>
          <a:prstGeom prst="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4" name="Right Triangle 1"/>
          <p:cNvSpPr/>
          <p:nvPr/>
        </p:nvSpPr>
        <p:spPr bwMode="auto">
          <a:xfrm flipV="1">
            <a:off x="4259427" y="1185336"/>
            <a:ext cx="923558" cy="1129759"/>
          </a:xfrm>
          <a:custGeom>
            <a:avLst/>
            <a:gdLst>
              <a:gd name="connsiteX0" fmla="*/ 0 w 2376264"/>
              <a:gd name="connsiteY0" fmla="*/ 1604197 h 1604197"/>
              <a:gd name="connsiteX1" fmla="*/ 0 w 2376264"/>
              <a:gd name="connsiteY1" fmla="*/ 0 h 1604197"/>
              <a:gd name="connsiteX2" fmla="*/ 2376264 w 2376264"/>
              <a:gd name="connsiteY2" fmla="*/ 1604197 h 1604197"/>
              <a:gd name="connsiteX3" fmla="*/ 0 w 2376264"/>
              <a:gd name="connsiteY3" fmla="*/ 1604197 h 1604197"/>
              <a:gd name="connsiteX0" fmla="*/ 0 w 2376264"/>
              <a:gd name="connsiteY0" fmla="*/ 1604197 h 1604197"/>
              <a:gd name="connsiteX1" fmla="*/ 0 w 2376264"/>
              <a:gd name="connsiteY1" fmla="*/ 0 h 1604197"/>
              <a:gd name="connsiteX2" fmla="*/ 2215976 w 2376264"/>
              <a:gd name="connsiteY2" fmla="*/ 1505138 h 1604197"/>
              <a:gd name="connsiteX3" fmla="*/ 2376264 w 2376264"/>
              <a:gd name="connsiteY3" fmla="*/ 1604197 h 1604197"/>
              <a:gd name="connsiteX4" fmla="*/ 0 w 2376264"/>
              <a:gd name="connsiteY4" fmla="*/ 1604197 h 1604197"/>
              <a:gd name="connsiteX0" fmla="*/ 0 w 2376264"/>
              <a:gd name="connsiteY0" fmla="*/ 1604197 h 1604197"/>
              <a:gd name="connsiteX1" fmla="*/ 0 w 2376264"/>
              <a:gd name="connsiteY1" fmla="*/ 0 h 1604197"/>
              <a:gd name="connsiteX2" fmla="*/ 2368376 w 2376264"/>
              <a:gd name="connsiteY2" fmla="*/ 1340038 h 1604197"/>
              <a:gd name="connsiteX3" fmla="*/ 2376264 w 2376264"/>
              <a:gd name="connsiteY3" fmla="*/ 1604197 h 1604197"/>
              <a:gd name="connsiteX4" fmla="*/ 0 w 2376264"/>
              <a:gd name="connsiteY4" fmla="*/ 1604197 h 1604197"/>
              <a:gd name="connsiteX0" fmla="*/ 0 w 2368376"/>
              <a:gd name="connsiteY0" fmla="*/ 1604197 h 2213797"/>
              <a:gd name="connsiteX1" fmla="*/ 0 w 2368376"/>
              <a:gd name="connsiteY1" fmla="*/ 0 h 2213797"/>
              <a:gd name="connsiteX2" fmla="*/ 2368376 w 2368376"/>
              <a:gd name="connsiteY2" fmla="*/ 1340038 h 2213797"/>
              <a:gd name="connsiteX3" fmla="*/ 913131 w 2368376"/>
              <a:gd name="connsiteY3" fmla="*/ 2213797 h 2213797"/>
              <a:gd name="connsiteX4" fmla="*/ 0 w 2368376"/>
              <a:gd name="connsiteY4" fmla="*/ 1604197 h 2213797"/>
              <a:gd name="connsiteX0" fmla="*/ 0 w 2368376"/>
              <a:gd name="connsiteY0" fmla="*/ 1604197 h 2259517"/>
              <a:gd name="connsiteX1" fmla="*/ 0 w 2368376"/>
              <a:gd name="connsiteY1" fmla="*/ 0 h 2259517"/>
              <a:gd name="connsiteX2" fmla="*/ 2368376 w 2368376"/>
              <a:gd name="connsiteY2" fmla="*/ 1340038 h 2259517"/>
              <a:gd name="connsiteX3" fmla="*/ 928452 w 2368376"/>
              <a:gd name="connsiteY3" fmla="*/ 2259517 h 2259517"/>
              <a:gd name="connsiteX4" fmla="*/ 0 w 2368376"/>
              <a:gd name="connsiteY4" fmla="*/ 1604197 h 2259517"/>
              <a:gd name="connsiteX0" fmla="*/ 0 w 928452"/>
              <a:gd name="connsiteY0" fmla="*/ 1604197 h 2259517"/>
              <a:gd name="connsiteX1" fmla="*/ 0 w 928452"/>
              <a:gd name="connsiteY1" fmla="*/ 0 h 2259517"/>
              <a:gd name="connsiteX2" fmla="*/ 920564 w 928452"/>
              <a:gd name="connsiteY2" fmla="*/ 1751517 h 2259517"/>
              <a:gd name="connsiteX3" fmla="*/ 928452 w 928452"/>
              <a:gd name="connsiteY3" fmla="*/ 2259517 h 2259517"/>
              <a:gd name="connsiteX4" fmla="*/ 0 w 928452"/>
              <a:gd name="connsiteY4" fmla="*/ 1604197 h 225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452" h="2259517">
                <a:moveTo>
                  <a:pt x="0" y="1604197"/>
                </a:moveTo>
                <a:lnTo>
                  <a:pt x="0" y="0"/>
                </a:lnTo>
                <a:lnTo>
                  <a:pt x="920564" y="1751517"/>
                </a:lnTo>
                <a:lnTo>
                  <a:pt x="928452" y="2259517"/>
                </a:lnTo>
                <a:lnTo>
                  <a:pt x="0" y="160419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5" name="Oval 56"/>
          <p:cNvSpPr/>
          <p:nvPr/>
        </p:nvSpPr>
        <p:spPr bwMode="auto">
          <a:xfrm>
            <a:off x="5493528" y="2336017"/>
            <a:ext cx="372923" cy="372923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3</a:t>
            </a: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6" name="Oval 63"/>
          <p:cNvSpPr/>
          <p:nvPr/>
        </p:nvSpPr>
        <p:spPr bwMode="auto">
          <a:xfrm>
            <a:off x="7476927" y="2029979"/>
            <a:ext cx="372923" cy="372923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2</a:t>
            </a: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7" name="Oval 77"/>
          <p:cNvSpPr/>
          <p:nvPr/>
        </p:nvSpPr>
        <p:spPr bwMode="auto">
          <a:xfrm>
            <a:off x="9527441" y="3952788"/>
            <a:ext cx="372923" cy="372923"/>
          </a:xfrm>
          <a:prstGeom prst="ellips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1</a:t>
            </a:r>
            <a:endParaRPr kumimoji="0" lang="en-GB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8" name="Rectangular Callout 1"/>
          <p:cNvSpPr/>
          <p:nvPr/>
        </p:nvSpPr>
        <p:spPr bwMode="auto">
          <a:xfrm>
            <a:off x="5267539" y="3111552"/>
            <a:ext cx="1430195" cy="528061"/>
          </a:xfrm>
          <a:prstGeom prst="wedgeRectCallout">
            <a:avLst>
              <a:gd name="adj1" fmla="val -19501"/>
              <a:gd name="adj2" fmla="val -125588"/>
            </a:avLst>
          </a:prstGeom>
          <a:solidFill>
            <a:schemeClr val="accent5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Ferry – </a:t>
            </a:r>
            <a:b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</a:br>
            <a:r>
              <a:rPr kumimoji="0" lang="en-US" sz="15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Coastal</a:t>
            </a:r>
            <a:endParaRPr kumimoji="0" lang="en-GB" sz="15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9" name="Rectangular Callout 78"/>
          <p:cNvSpPr/>
          <p:nvPr/>
        </p:nvSpPr>
        <p:spPr bwMode="auto">
          <a:xfrm>
            <a:off x="6851715" y="2878001"/>
            <a:ext cx="1430195" cy="377567"/>
          </a:xfrm>
          <a:prstGeom prst="wedgeRectCallout">
            <a:avLst>
              <a:gd name="adj1" fmla="val 9803"/>
              <a:gd name="adj2" fmla="val -155578"/>
            </a:avLst>
          </a:prstGeom>
          <a:solidFill>
            <a:schemeClr val="accent5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Cruise</a:t>
            </a:r>
            <a:endParaRPr lang="en-GB" sz="15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0" name="Rectangular Callout 79"/>
          <p:cNvSpPr/>
          <p:nvPr/>
        </p:nvSpPr>
        <p:spPr bwMode="auto">
          <a:xfrm>
            <a:off x="7283763" y="3377874"/>
            <a:ext cx="1430195" cy="525766"/>
          </a:xfrm>
          <a:prstGeom prst="wedgeRectCallout">
            <a:avLst>
              <a:gd name="adj1" fmla="val 48697"/>
              <a:gd name="adj2" fmla="val -148331"/>
            </a:avLst>
          </a:prstGeom>
          <a:solidFill>
            <a:schemeClr val="accent5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Mega Yacht </a:t>
            </a:r>
            <a:br>
              <a:rPr lang="en-US" sz="15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</a:b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Port Facility</a:t>
            </a:r>
            <a:endParaRPr lang="en-GB" sz="15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1" name="Rectangular Callout 80"/>
          <p:cNvSpPr/>
          <p:nvPr/>
        </p:nvSpPr>
        <p:spPr bwMode="auto">
          <a:xfrm>
            <a:off x="7476927" y="4146159"/>
            <a:ext cx="1430195" cy="359105"/>
          </a:xfrm>
          <a:prstGeom prst="wedgeRectCallout">
            <a:avLst>
              <a:gd name="adj1" fmla="val 65746"/>
              <a:gd name="adj2" fmla="val -116502"/>
            </a:avLst>
          </a:prstGeom>
          <a:solidFill>
            <a:schemeClr val="accent5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Water Airport</a:t>
            </a:r>
            <a:endParaRPr lang="en-GB" sz="15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2" name="Rectangular Callout 82"/>
          <p:cNvSpPr/>
          <p:nvPr/>
        </p:nvSpPr>
        <p:spPr bwMode="auto">
          <a:xfrm>
            <a:off x="9057415" y="1976912"/>
            <a:ext cx="1430195" cy="359105"/>
          </a:xfrm>
          <a:prstGeom prst="wedgeRectCallout">
            <a:avLst>
              <a:gd name="adj1" fmla="val 5007"/>
              <a:gd name="adj2" fmla="val 496739"/>
            </a:avLst>
          </a:prstGeom>
          <a:solidFill>
            <a:schemeClr val="accent5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Real Estate</a:t>
            </a:r>
            <a:endParaRPr lang="en-GB" sz="15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94047" y="3386016"/>
            <a:ext cx="256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Planned Developments:</a:t>
            </a:r>
            <a:endParaRPr lang="en-GB" sz="1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07" y="4053474"/>
            <a:ext cx="31432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757570" y="3985360"/>
            <a:ext cx="128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Ferry - Coastal</a:t>
            </a:r>
          </a:p>
          <a:p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Terminal</a:t>
            </a:r>
          </a:p>
        </p:txBody>
      </p:sp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07" y="4830616"/>
            <a:ext cx="31432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757570" y="4762502"/>
            <a:ext cx="1282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Cruise Terminal</a:t>
            </a:r>
          </a:p>
        </p:txBody>
      </p:sp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07" y="5607758"/>
            <a:ext cx="31432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57570" y="5539644"/>
            <a:ext cx="128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Other</a:t>
            </a:r>
          </a:p>
          <a:p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Facilities</a:t>
            </a:r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40" y="4053474"/>
            <a:ext cx="31432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438803" y="3985360"/>
            <a:ext cx="128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Mega Yacht port facility</a:t>
            </a:r>
          </a:p>
        </p:txBody>
      </p:sp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40" y="4830616"/>
            <a:ext cx="314325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3438803" y="4762502"/>
            <a:ext cx="173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Renovation of Passenger Terminal protected building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19113" y="5445647"/>
            <a:ext cx="1737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Other facilities include:</a:t>
            </a:r>
          </a:p>
        </p:txBody>
      </p:sp>
      <p:sp>
        <p:nvSpPr>
          <p:cNvPr id="35" name="Rectangle 98"/>
          <p:cNvSpPr/>
          <p:nvPr/>
        </p:nvSpPr>
        <p:spPr bwMode="gray">
          <a:xfrm>
            <a:off x="2861963" y="5588518"/>
            <a:ext cx="5789952" cy="66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7160" tIns="137160" rIns="91440" bIns="91440" numCol="1" anchor="t" anchorCtr="0" compatLnSpc="1">
            <a:prstTxWarp prst="textNoShape">
              <a:avLst/>
            </a:prstTxWarp>
          </a:bodyPr>
          <a:lstStyle/>
          <a:p>
            <a:pPr marL="242926" lvl="1" indent="-242926">
              <a:lnSpc>
                <a:spcPts val="1500"/>
              </a:lnSpc>
              <a:spcBef>
                <a:spcPts val="313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A jetty pier which offers liquid bulk 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cargo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services and will be located at an area </a:t>
            </a:r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latin typeface="Arial"/>
              </a:rPr>
              <a:t>adjacent to 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the west side of pier 6</a:t>
            </a:r>
          </a:p>
        </p:txBody>
      </p:sp>
    </p:spTree>
    <p:extLst>
      <p:ext uri="{BB962C8B-B14F-4D97-AF65-F5344CB8AC3E}">
        <p14:creationId xmlns:p14="http://schemas.microsoft.com/office/powerpoint/2010/main" val="39081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48</a:t>
            </a:fld>
            <a:endParaRPr lang="el-GR"/>
          </a:p>
        </p:txBody>
      </p:sp>
      <p:graphicFrame>
        <p:nvGraphicFramePr>
          <p:cNvPr id="7" name="e3372cc4-ad52-42af-a955-0a7ef6ea0e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964994"/>
              </p:ext>
            </p:extLst>
          </p:nvPr>
        </p:nvGraphicFramePr>
        <p:xfrm>
          <a:off x="6347187" y="1345385"/>
          <a:ext cx="4363798" cy="482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ff75d3c-e0b8-48f2-983d-e4fb6813849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0123301"/>
              </p:ext>
            </p:extLst>
          </p:nvPr>
        </p:nvGraphicFramePr>
        <p:xfrm>
          <a:off x="1195724" y="1345385"/>
          <a:ext cx="4363798" cy="482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 bwMode="gray">
          <a:xfrm>
            <a:off x="850818" y="6505"/>
            <a:ext cx="9448959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Passenger Port Forecasts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gray">
          <a:xfrm>
            <a:off x="1195724" y="838494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Passengers</a:t>
            </a:r>
          </a:p>
        </p:txBody>
      </p:sp>
      <p:sp>
        <p:nvSpPr>
          <p:cNvPr id="11" name="Rectangle 30"/>
          <p:cNvSpPr/>
          <p:nvPr/>
        </p:nvSpPr>
        <p:spPr bwMode="gray">
          <a:xfrm>
            <a:off x="1128029" y="1208195"/>
            <a:ext cx="722023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PAX </a:t>
            </a:r>
            <a:r>
              <a:rPr lang="en-GB" sz="1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‘000</a:t>
            </a:r>
            <a:endParaRPr lang="en-GB" sz="1000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  <p:cxnSp>
        <p:nvCxnSpPr>
          <p:cNvPr id="12" name="Straight Connector 26"/>
          <p:cNvCxnSpPr/>
          <p:nvPr/>
        </p:nvCxnSpPr>
        <p:spPr bwMode="gray">
          <a:xfrm>
            <a:off x="1574736" y="1465771"/>
            <a:ext cx="0" cy="43248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E002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33"/>
          <p:cNvSpPr/>
          <p:nvPr/>
        </p:nvSpPr>
        <p:spPr bwMode="gray">
          <a:xfrm>
            <a:off x="3938270" y="1346488"/>
            <a:ext cx="1550541" cy="469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/>
          <a:p>
            <a:pPr marL="0" lvl="1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</a:pPr>
            <a:r>
              <a:rPr lang="en-GB" sz="900" b="1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[  ]</a:t>
            </a:r>
          </a:p>
          <a:p>
            <a:pPr marL="242926" lvl="1" indent="-242926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[  ]</a:t>
            </a:r>
          </a:p>
        </p:txBody>
      </p:sp>
      <p:sp>
        <p:nvSpPr>
          <p:cNvPr id="14" name="Rectangle 34"/>
          <p:cNvSpPr/>
          <p:nvPr/>
        </p:nvSpPr>
        <p:spPr bwMode="gray">
          <a:xfrm>
            <a:off x="9088644" y="1346488"/>
            <a:ext cx="1550541" cy="4690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8585" tIns="48585" rIns="48585" bIns="48585" numCol="1" anchor="t" anchorCtr="0" compatLnSpc="1">
            <a:prstTxWarp prst="textNoShape">
              <a:avLst/>
            </a:prstTxWarp>
          </a:bodyPr>
          <a:lstStyle/>
          <a:p>
            <a:pPr marL="0" lvl="1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</a:pPr>
            <a:r>
              <a:rPr lang="en-GB" sz="900" b="1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[  ]</a:t>
            </a:r>
          </a:p>
          <a:p>
            <a:pPr marL="242926" lvl="1" indent="-242926">
              <a:lnSpc>
                <a:spcPts val="1808"/>
              </a:lnSpc>
              <a:spcBef>
                <a:spcPts val="191"/>
              </a:spcBef>
              <a:spcAft>
                <a:spcPts val="638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r>
              <a:rPr lang="en-GB" sz="9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[  ]</a:t>
            </a:r>
          </a:p>
        </p:txBody>
      </p:sp>
      <p:grpSp>
        <p:nvGrpSpPr>
          <p:cNvPr id="15" name="Group 25"/>
          <p:cNvGrpSpPr/>
          <p:nvPr/>
        </p:nvGrpSpPr>
        <p:grpSpPr bwMode="gray">
          <a:xfrm>
            <a:off x="3567185" y="1460202"/>
            <a:ext cx="1992337" cy="4199256"/>
            <a:chOff x="3095625" y="1704974"/>
            <a:chExt cx="1657350" cy="3705226"/>
          </a:xfrm>
        </p:grpSpPr>
        <p:sp>
          <p:nvSpPr>
            <p:cNvPr id="16" name="Rectangle 28"/>
            <p:cNvSpPr/>
            <p:nvPr/>
          </p:nvSpPr>
          <p:spPr bwMode="gray">
            <a:xfrm>
              <a:off x="3095625" y="1704974"/>
              <a:ext cx="1657350" cy="3705225"/>
            </a:xfrm>
            <a:prstGeom prst="rect">
              <a:avLst/>
            </a:prstGeom>
            <a:gradFill>
              <a:gsLst>
                <a:gs pos="0">
                  <a:srgbClr val="FFFFFF">
                    <a:lumMod val="95000"/>
                  </a:srgbClr>
                </a:gs>
                <a:gs pos="50000">
                  <a:srgbClr val="FFFFFF"/>
                </a:gs>
                <a:gs pos="100000">
                  <a:srgbClr val="FFFFFF">
                    <a:lumMod val="95000"/>
                  </a:srgbClr>
                </a:gs>
              </a:gsLst>
              <a:lin ang="0" scaled="0"/>
            </a:gra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25400" dir="5400000" algn="ctr" rotWithShape="0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wrap="none" lIns="0" tIns="0" rIns="0" bIns="0" anchor="ctr"/>
            <a:lstStyle/>
            <a:p>
              <a:pPr defTabSz="777362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296CB5"/>
                </a:buClr>
                <a:buSzPct val="90000"/>
              </a:pPr>
              <a:endParaRPr lang="en-GB" sz="3100" kern="0" dirty="0">
                <a:solidFill>
                  <a:schemeClr val="accent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17" name="Rectangle 31"/>
            <p:cNvSpPr/>
            <p:nvPr/>
          </p:nvSpPr>
          <p:spPr bwMode="gray">
            <a:xfrm>
              <a:off x="3095625" y="1704976"/>
              <a:ext cx="1657350" cy="370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C0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Cruise traffic is projected to increase substantially over the Business Plan period </a:t>
              </a:r>
            </a:p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C0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Coastal passenger traffic to Thessaloniki’s port has been temporarily paused for 2015 and 2016, due to the paused ferry lines as there was no subsidy to </a:t>
              </a:r>
              <a:r>
                <a:rPr lang="en-GB" sz="10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operators</a:t>
              </a:r>
            </a:p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C0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These </a:t>
              </a: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services </a:t>
              </a:r>
              <a:r>
                <a:rPr lang="en-GB" sz="1000" dirty="0" smtClean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will be re-launched in June 2016, </a:t>
              </a: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serving various routes to the Aegean Sea islands</a:t>
              </a:r>
            </a:p>
          </p:txBody>
        </p:sp>
      </p:grpSp>
      <p:sp>
        <p:nvSpPr>
          <p:cNvPr id="18" name="Rectangle 15"/>
          <p:cNvSpPr>
            <a:spLocks noChangeArrowheads="1"/>
          </p:cNvSpPr>
          <p:nvPr/>
        </p:nvSpPr>
        <p:spPr bwMode="gray">
          <a:xfrm>
            <a:off x="6347195" y="838494"/>
            <a:ext cx="4270951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Revenues</a:t>
            </a:r>
          </a:p>
        </p:txBody>
      </p:sp>
      <p:sp>
        <p:nvSpPr>
          <p:cNvPr id="19" name="Rectangle 39"/>
          <p:cNvSpPr/>
          <p:nvPr/>
        </p:nvSpPr>
        <p:spPr bwMode="gray">
          <a:xfrm>
            <a:off x="6347193" y="1208195"/>
            <a:ext cx="516838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€ MM</a:t>
            </a:r>
          </a:p>
        </p:txBody>
      </p:sp>
      <p:cxnSp>
        <p:nvCxnSpPr>
          <p:cNvPr id="20" name="Straight Connector 41"/>
          <p:cNvCxnSpPr/>
          <p:nvPr/>
        </p:nvCxnSpPr>
        <p:spPr bwMode="gray">
          <a:xfrm>
            <a:off x="6724036" y="1465771"/>
            <a:ext cx="0" cy="43248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E0029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Group 51"/>
          <p:cNvGrpSpPr/>
          <p:nvPr/>
        </p:nvGrpSpPr>
        <p:grpSpPr bwMode="gray">
          <a:xfrm>
            <a:off x="8718656" y="1465770"/>
            <a:ext cx="1992337" cy="4199256"/>
            <a:chOff x="3095625" y="1704974"/>
            <a:chExt cx="1657350" cy="3705226"/>
          </a:xfrm>
        </p:grpSpPr>
        <p:sp>
          <p:nvSpPr>
            <p:cNvPr id="22" name="Rectangle 52"/>
            <p:cNvSpPr/>
            <p:nvPr/>
          </p:nvSpPr>
          <p:spPr bwMode="gray">
            <a:xfrm>
              <a:off x="3095625" y="1704974"/>
              <a:ext cx="1657350" cy="3705225"/>
            </a:xfrm>
            <a:prstGeom prst="rect">
              <a:avLst/>
            </a:prstGeom>
            <a:gradFill>
              <a:gsLst>
                <a:gs pos="0">
                  <a:srgbClr val="FFFFFF">
                    <a:lumMod val="95000"/>
                  </a:srgbClr>
                </a:gs>
                <a:gs pos="50000">
                  <a:srgbClr val="FFFFFF"/>
                </a:gs>
                <a:gs pos="100000">
                  <a:srgbClr val="FFFFFF">
                    <a:lumMod val="95000"/>
                  </a:srgbClr>
                </a:gs>
              </a:gsLst>
              <a:lin ang="0" scaled="0"/>
            </a:gra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01600" dist="25400" dir="5400000" algn="ctr" rotWithShape="0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wrap="none" lIns="0" tIns="0" rIns="0" bIns="0" anchor="ctr"/>
            <a:lstStyle/>
            <a:p>
              <a:pPr defTabSz="777362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296CB5"/>
                </a:buClr>
                <a:buSzPct val="90000"/>
              </a:pPr>
              <a:endParaRPr lang="en-GB" sz="3100" kern="0" dirty="0">
                <a:solidFill>
                  <a:schemeClr val="accent1">
                    <a:lumMod val="50000"/>
                  </a:schemeClr>
                </a:solidFill>
                <a:latin typeface="Arial" charset="0"/>
              </a:endParaRPr>
            </a:p>
          </p:txBody>
        </p:sp>
        <p:sp>
          <p:nvSpPr>
            <p:cNvPr id="23" name="Rectangle 53"/>
            <p:cNvSpPr/>
            <p:nvPr/>
          </p:nvSpPr>
          <p:spPr bwMode="gray">
            <a:xfrm>
              <a:off x="3095625" y="1704976"/>
              <a:ext cx="1657350" cy="370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45720" tIns="45720" rIns="45720" bIns="45720" numCol="1" anchor="t" anchorCtr="0" compatLnSpc="1">
              <a:prstTxWarp prst="textNoShape">
                <a:avLst/>
              </a:prstTxWarp>
            </a:bodyPr>
            <a:lstStyle/>
            <a:p>
              <a:pPr marL="242926" lvl="1" indent="-242926">
                <a:lnSpc>
                  <a:spcPts val="1808"/>
                </a:lnSpc>
                <a:spcBef>
                  <a:spcPts val="191"/>
                </a:spcBef>
                <a:spcAft>
                  <a:spcPts val="638"/>
                </a:spcAft>
                <a:buClr>
                  <a:srgbClr val="FF9900"/>
                </a:buClr>
                <a:buSzPct val="85000"/>
                <a:buFont typeface="Wingdings" pitchFamily="2" charset="2"/>
                <a:buChar char=""/>
              </a:pPr>
              <a:r>
                <a:rPr lang="en-GB" sz="1000" dirty="0">
                  <a:solidFill>
                    <a:schemeClr val="accent1">
                      <a:lumMod val="50000"/>
                    </a:schemeClr>
                  </a:solidFill>
                  <a:latin typeface="Arial"/>
                </a:rPr>
                <a:t>Significant revenue increase and EBITDA margin improvement expected as a result of enhanced cruise activity</a:t>
              </a:r>
            </a:p>
          </p:txBody>
        </p:sp>
      </p:grpSp>
      <p:sp>
        <p:nvSpPr>
          <p:cNvPr id="24" name="TextBox 23"/>
          <p:cNvSpPr txBox="1"/>
          <p:nvPr/>
        </p:nvSpPr>
        <p:spPr bwMode="gray">
          <a:xfrm>
            <a:off x="1376001" y="6079298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Management, Annual Financial Statements 2015, 2017-2021 Business Plan</a:t>
            </a:r>
          </a:p>
        </p:txBody>
      </p:sp>
      <p:sp>
        <p:nvSpPr>
          <p:cNvPr id="25" name="TextBox 24"/>
          <p:cNvSpPr txBox="1"/>
          <p:nvPr/>
        </p:nvSpPr>
        <p:spPr bwMode="gray">
          <a:xfrm>
            <a:off x="6431904" y="6088210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prstClr val="black"/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prstClr val="black"/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prstClr val="black"/>
                </a:solidFill>
                <a:latin typeface="Arial" pitchFamily="34" charset="0"/>
              </a:rPr>
              <a:t> SA Management, Annual Financial Statements 2015, 2017-2021 Business Plan</a:t>
            </a:r>
          </a:p>
        </p:txBody>
      </p:sp>
    </p:spTree>
    <p:extLst>
      <p:ext uri="{BB962C8B-B14F-4D97-AF65-F5344CB8AC3E}">
        <p14:creationId xmlns:p14="http://schemas.microsoft.com/office/powerpoint/2010/main" val="12820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49</a:t>
            </a:fld>
            <a:endParaRPr lang="el-GR"/>
          </a:p>
        </p:txBody>
      </p:sp>
      <p:sp>
        <p:nvSpPr>
          <p:cNvPr id="7" name="Title 1"/>
          <p:cNvSpPr txBox="1">
            <a:spLocks/>
          </p:cNvSpPr>
          <p:nvPr/>
        </p:nvSpPr>
        <p:spPr bwMode="gray">
          <a:xfrm>
            <a:off x="838200" y="8799"/>
            <a:ext cx="9834805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2pPr>
            <a:lvl3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3pPr>
            <a:lvl4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4pPr>
            <a:lvl5pPr algn="l">
              <a:lnSpc>
                <a:spcPct val="90000"/>
              </a:lnSpc>
              <a:spcBef>
                <a:spcPct val="0"/>
              </a:spcBef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4100" b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Full Business Plan Forecasts</a:t>
            </a:r>
          </a:p>
        </p:txBody>
      </p:sp>
      <p:sp>
        <p:nvSpPr>
          <p:cNvPr id="8" name="TextBox 7"/>
          <p:cNvSpPr txBox="1"/>
          <p:nvPr/>
        </p:nvSpPr>
        <p:spPr bwMode="gray">
          <a:xfrm>
            <a:off x="1250613" y="6277834"/>
            <a:ext cx="6237789" cy="282785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ts val="0"/>
              </a:spcBef>
              <a:buClr>
                <a:srgbClr val="296CB5"/>
              </a:buClr>
              <a:buSzPct val="90000"/>
            </a:pPr>
            <a:r>
              <a:rPr lang="en-US" sz="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Note</a:t>
            </a:r>
            <a:r>
              <a:rPr lang="en-US" sz="6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:</a:t>
            </a:r>
          </a:p>
          <a:p>
            <a:pPr marL="91096" indent="-91096">
              <a:spcBef>
                <a:spcPts val="0"/>
              </a:spcBef>
              <a:buClr>
                <a:srgbClr val="296CB5"/>
              </a:buClr>
              <a:buSzPct val="90000"/>
              <a:buFont typeface="Wingdings" pitchFamily="2" charset="2"/>
              <a:buAutoNum type="arabicPeriod"/>
            </a:pPr>
            <a:r>
              <a:rPr lang="en-US" sz="6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Data labels not shown as amount is comparatively out of scale</a:t>
            </a:r>
            <a:endParaRPr lang="en-US" sz="600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  <p:graphicFrame>
        <p:nvGraphicFramePr>
          <p:cNvPr id="9" name="cff75d3c-e0b8-48f2-983d-e4fb6813849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833260"/>
              </p:ext>
            </p:extLst>
          </p:nvPr>
        </p:nvGraphicFramePr>
        <p:xfrm>
          <a:off x="1233049" y="1184904"/>
          <a:ext cx="9439949" cy="2040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15"/>
          <p:cNvSpPr>
            <a:spLocks noChangeArrowheads="1"/>
          </p:cNvSpPr>
          <p:nvPr/>
        </p:nvSpPr>
        <p:spPr bwMode="gray">
          <a:xfrm>
            <a:off x="1233048" y="678013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Revenue</a:t>
            </a:r>
            <a:endParaRPr lang="en-GB" sz="1700" b="1" dirty="0">
              <a:solidFill>
                <a:schemeClr val="accent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30"/>
          <p:cNvSpPr/>
          <p:nvPr/>
        </p:nvSpPr>
        <p:spPr bwMode="gray">
          <a:xfrm>
            <a:off x="1165352" y="1047714"/>
            <a:ext cx="516838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€ MM</a:t>
            </a:r>
          </a:p>
        </p:txBody>
      </p:sp>
      <p:sp>
        <p:nvSpPr>
          <p:cNvPr id="12" name="Rectangle 4"/>
          <p:cNvSpPr/>
          <p:nvPr/>
        </p:nvSpPr>
        <p:spPr bwMode="auto">
          <a:xfrm>
            <a:off x="8804864" y="1925588"/>
            <a:ext cx="1847957" cy="323165"/>
          </a:xfrm>
          <a:prstGeom prst="rect">
            <a:avLst/>
          </a:prstGeom>
          <a:noFill/>
          <a:ln w="9525" cap="flat" cmpd="sng" algn="ctr">
            <a:solidFill>
              <a:srgbClr val="CE002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graphicFrame>
        <p:nvGraphicFramePr>
          <p:cNvPr id="13" name="cff75d3c-e0b8-48f2-983d-e4fb6813849d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396313"/>
              </p:ext>
            </p:extLst>
          </p:nvPr>
        </p:nvGraphicFramePr>
        <p:xfrm>
          <a:off x="1233049" y="3816424"/>
          <a:ext cx="9439949" cy="2394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5"/>
          <p:cNvSpPr>
            <a:spLocks noChangeArrowheads="1"/>
          </p:cNvSpPr>
          <p:nvPr/>
        </p:nvSpPr>
        <p:spPr bwMode="gray">
          <a:xfrm>
            <a:off x="1233048" y="3376214"/>
            <a:ext cx="4036089" cy="38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77736" rIns="48585" bIns="48585" anchor="ctr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EBITDA</a:t>
            </a:r>
          </a:p>
        </p:txBody>
      </p:sp>
      <p:sp>
        <p:nvSpPr>
          <p:cNvPr id="15" name="Rectangle 54"/>
          <p:cNvSpPr/>
          <p:nvPr/>
        </p:nvSpPr>
        <p:spPr bwMode="gray">
          <a:xfrm>
            <a:off x="1165352" y="3745914"/>
            <a:ext cx="516838" cy="252007"/>
          </a:xfrm>
          <a:prstGeom prst="rect">
            <a:avLst/>
          </a:prstGeom>
        </p:spPr>
        <p:txBody>
          <a:bodyPr wrap="none" lIns="97170" tIns="48585" rIns="97170" bIns="48585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€ MM</a:t>
            </a:r>
          </a:p>
        </p:txBody>
      </p:sp>
      <p:sp>
        <p:nvSpPr>
          <p:cNvPr id="16" name="Rectangle 51"/>
          <p:cNvSpPr/>
          <p:nvPr/>
        </p:nvSpPr>
        <p:spPr bwMode="auto">
          <a:xfrm>
            <a:off x="8804864" y="4595217"/>
            <a:ext cx="1847957" cy="323165"/>
          </a:xfrm>
          <a:prstGeom prst="rect">
            <a:avLst/>
          </a:prstGeom>
          <a:noFill/>
          <a:ln w="9525" cap="flat" cmpd="sng" algn="ctr">
            <a:solidFill>
              <a:srgbClr val="CE002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25577" y="2954886"/>
            <a:ext cx="4320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(1)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39741" y="5892356"/>
            <a:ext cx="4320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(1)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8523" y="5897689"/>
            <a:ext cx="4320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(1)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 bwMode="gray">
          <a:xfrm>
            <a:off x="1250613" y="6115780"/>
            <a:ext cx="4382368" cy="20584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7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Source:</a:t>
            </a: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en-US" sz="7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ThPA</a:t>
            </a:r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</a:rPr>
              <a:t> SA Management, Annual Financial Statements 2015, 2017-2021 Business Plan</a:t>
            </a:r>
          </a:p>
        </p:txBody>
      </p:sp>
    </p:spTree>
    <p:extLst>
      <p:ext uri="{BB962C8B-B14F-4D97-AF65-F5344CB8AC3E}">
        <p14:creationId xmlns:p14="http://schemas.microsoft.com/office/powerpoint/2010/main" val="15492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5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838200" y="52753"/>
            <a:ext cx="9584094" cy="1101011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latin typeface="+mn-lt"/>
              </a:rPr>
              <a:t>Key Attractions for </a:t>
            </a:r>
            <a:r>
              <a:rPr lang="en-GB" dirty="0" err="1" smtClean="0">
                <a:latin typeface="+mn-lt"/>
              </a:rPr>
              <a:t>ThPA</a:t>
            </a:r>
            <a:r>
              <a:rPr lang="en-GB" dirty="0" smtClean="0">
                <a:latin typeface="+mn-lt"/>
              </a:rPr>
              <a:t> </a:t>
            </a:r>
            <a:r>
              <a:rPr lang="en-GB" dirty="0">
                <a:latin typeface="+mn-lt"/>
              </a:rPr>
              <a:t>SA</a:t>
            </a:r>
            <a:endParaRPr lang="en-US" dirty="0">
              <a:latin typeface="+mn-lt"/>
            </a:endParaRPr>
          </a:p>
        </p:txBody>
      </p:sp>
      <p:grpSp>
        <p:nvGrpSpPr>
          <p:cNvPr id="8" name="Group 15"/>
          <p:cNvGrpSpPr/>
          <p:nvPr/>
        </p:nvGrpSpPr>
        <p:grpSpPr bwMode="gray">
          <a:xfrm>
            <a:off x="1307211" y="1593791"/>
            <a:ext cx="8817607" cy="917465"/>
            <a:chOff x="506309" y="1304589"/>
            <a:chExt cx="8684007" cy="809528"/>
          </a:xfrm>
        </p:grpSpPr>
        <p:sp>
          <p:nvSpPr>
            <p:cNvPr id="9" name="Rectangle 39"/>
            <p:cNvSpPr/>
            <p:nvPr>
              <p:custDataLst>
                <p:tags r:id="rId4"/>
              </p:custDataLst>
            </p:nvPr>
          </p:nvSpPr>
          <p:spPr bwMode="gray">
            <a:xfrm>
              <a:off x="757517" y="1382597"/>
              <a:ext cx="8432799" cy="7315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  <a:extLst/>
          </p:spPr>
          <p:txBody>
            <a:bodyPr vert="horz" wrap="square" lIns="228600" tIns="45720" rIns="4572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lvl="1" indent="182194">
                <a:spcBef>
                  <a:spcPct val="15000"/>
                </a:spcBef>
                <a:buClr>
                  <a:srgbClr val="FFC000"/>
                </a:buClr>
                <a:buSzPct val="85000"/>
              </a:pPr>
              <a:r>
                <a:rPr lang="en-GB" sz="1500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Main Gateway to the Balkans and Black Sea</a:t>
              </a:r>
            </a:p>
          </p:txBody>
        </p:sp>
        <p:sp>
          <p:nvSpPr>
            <p:cNvPr id="10" name="Oval 36"/>
            <p:cNvSpPr/>
            <p:nvPr/>
          </p:nvSpPr>
          <p:spPr bwMode="gray">
            <a:xfrm>
              <a:off x="506309" y="1304589"/>
              <a:ext cx="502416" cy="518217"/>
            </a:xfrm>
            <a:prstGeom prst="ellipse">
              <a:avLst/>
            </a:prstGeom>
            <a:solidFill>
              <a:srgbClr val="296CB5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900" b="1" dirty="0">
                  <a:solidFill>
                    <a:prstClr val="white"/>
                  </a:solidFill>
                  <a:latin typeface="Arial"/>
                  <a:sym typeface="Wingdings"/>
                </a:rPr>
                <a:t></a:t>
              </a:r>
              <a:endParaRPr lang="en-IN" sz="19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" name="Rectangle 30"/>
          <p:cNvSpPr/>
          <p:nvPr>
            <p:custDataLst>
              <p:tags r:id="rId1"/>
            </p:custDataLst>
          </p:nvPr>
        </p:nvSpPr>
        <p:spPr bwMode="gray">
          <a:xfrm>
            <a:off x="1562284" y="4865865"/>
            <a:ext cx="8562534" cy="8290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1600" dist="50800" dir="2700000" algn="tl" rotWithShape="0">
              <a:schemeClr val="accent1">
                <a:alpha val="40000"/>
              </a:schemeClr>
            </a:outerShdw>
          </a:effectLst>
          <a:extLst/>
        </p:spPr>
        <p:txBody>
          <a:bodyPr vert="horz" wrap="square" lIns="242926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0" lvl="1" indent="182194">
              <a:spcBef>
                <a:spcPct val="15000"/>
              </a:spcBef>
              <a:buClr>
                <a:srgbClr val="FFC000"/>
              </a:buClr>
              <a:buSzPct val="85000"/>
            </a:pPr>
            <a:r>
              <a:rPr lang="en-GB" sz="15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Greek Macro </a:t>
            </a:r>
            <a:r>
              <a:rPr lang="en-GB" sz="15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Recovery will Provide Impetus to Trade Flows from </a:t>
            </a:r>
            <a:r>
              <a:rPr lang="en-GB" sz="15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Thessaloniki Port</a:t>
            </a:r>
            <a:endParaRPr lang="en-GB" sz="15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37"/>
          <p:cNvSpPr/>
          <p:nvPr/>
        </p:nvSpPr>
        <p:spPr bwMode="gray">
          <a:xfrm>
            <a:off x="1307211" y="4777465"/>
            <a:ext cx="510145" cy="587313"/>
          </a:xfrm>
          <a:prstGeom prst="ellipse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800" b="1" dirty="0">
                <a:solidFill>
                  <a:prstClr val="white"/>
                </a:solidFill>
                <a:latin typeface="Arial"/>
                <a:sym typeface="Wingdings"/>
              </a:rPr>
              <a:t></a:t>
            </a:r>
            <a:endParaRPr lang="en-IN" sz="18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tangle 22"/>
          <p:cNvSpPr/>
          <p:nvPr>
            <p:custDataLst>
              <p:tags r:id="rId2"/>
            </p:custDataLst>
          </p:nvPr>
        </p:nvSpPr>
        <p:spPr bwMode="gray">
          <a:xfrm>
            <a:off x="1562284" y="3804643"/>
            <a:ext cx="8562534" cy="8290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1600" dist="50800" dir="2700000" algn="tl" rotWithShape="0">
              <a:schemeClr val="accent1">
                <a:alpha val="40000"/>
              </a:schemeClr>
            </a:outerShdw>
          </a:effectLst>
          <a:extLst/>
        </p:spPr>
        <p:txBody>
          <a:bodyPr vert="horz" wrap="square" lIns="242926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0" lvl="1" indent="182194">
              <a:spcBef>
                <a:spcPct val="15000"/>
              </a:spcBef>
              <a:buClr>
                <a:srgbClr val="FFC000"/>
              </a:buClr>
              <a:buSzPct val="85000"/>
            </a:pPr>
            <a:r>
              <a:rPr lang="en-GB" sz="15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Significant Expansion </a:t>
            </a:r>
            <a:r>
              <a:rPr lang="en-GB" sz="15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Potential</a:t>
            </a:r>
            <a:endParaRPr lang="en-GB" sz="15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23"/>
          <p:cNvSpPr/>
          <p:nvPr/>
        </p:nvSpPr>
        <p:spPr bwMode="gray">
          <a:xfrm>
            <a:off x="1307211" y="3716244"/>
            <a:ext cx="510145" cy="587313"/>
          </a:xfrm>
          <a:prstGeom prst="ellipse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800" b="1" dirty="0">
                <a:solidFill>
                  <a:prstClr val="white"/>
                </a:solidFill>
                <a:latin typeface="Arial"/>
                <a:sym typeface="Wingdings"/>
              </a:rPr>
              <a:t></a:t>
            </a:r>
            <a:endParaRPr lang="en-IN" sz="18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ctangle 25"/>
          <p:cNvSpPr/>
          <p:nvPr>
            <p:custDataLst>
              <p:tags r:id="rId3"/>
            </p:custDataLst>
          </p:nvPr>
        </p:nvSpPr>
        <p:spPr bwMode="gray">
          <a:xfrm>
            <a:off x="1562284" y="2743422"/>
            <a:ext cx="8562534" cy="8290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1600" dist="50800" dir="2700000" algn="tl" rotWithShape="0">
              <a:schemeClr val="accent1">
                <a:alpha val="40000"/>
              </a:schemeClr>
            </a:outerShdw>
          </a:effectLst>
          <a:extLst/>
        </p:spPr>
        <p:txBody>
          <a:bodyPr vert="horz" wrap="square" lIns="242926" tIns="48585" rIns="48585" bIns="48585" numCol="1" rtlCol="0" anchor="ctr" anchorCtr="0" compatLnSpc="1">
            <a:prstTxWarp prst="textNoShape">
              <a:avLst/>
            </a:prstTxWarp>
          </a:bodyPr>
          <a:lstStyle/>
          <a:p>
            <a:pPr marL="0" lvl="1" indent="182194">
              <a:spcBef>
                <a:spcPct val="15000"/>
              </a:spcBef>
              <a:buClr>
                <a:srgbClr val="FFC000"/>
              </a:buClr>
              <a:buSzPct val="85000"/>
            </a:pPr>
            <a:r>
              <a:rPr lang="en-GB" sz="15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Key Intersection for Transit </a:t>
            </a:r>
            <a:r>
              <a:rPr lang="en-GB" sz="15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Cargo </a:t>
            </a:r>
            <a:r>
              <a:rPr lang="en-GB" sz="15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to Central and Eastern European Countries</a:t>
            </a:r>
          </a:p>
        </p:txBody>
      </p:sp>
      <p:sp>
        <p:nvSpPr>
          <p:cNvPr id="16" name="Oval 26"/>
          <p:cNvSpPr/>
          <p:nvPr/>
        </p:nvSpPr>
        <p:spPr bwMode="gray">
          <a:xfrm>
            <a:off x="1307211" y="2655022"/>
            <a:ext cx="510145" cy="587313"/>
          </a:xfrm>
          <a:prstGeom prst="ellipse">
            <a:avLst/>
          </a:prstGeom>
          <a:solidFill>
            <a:srgbClr val="296CB5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85" tIns="48585" rIns="48585" bIns="4858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800" b="1" dirty="0">
                <a:solidFill>
                  <a:prstClr val="white"/>
                </a:solidFill>
                <a:latin typeface="Arial"/>
                <a:sym typeface="Wingdings"/>
              </a:rPr>
              <a:t></a:t>
            </a:r>
            <a:endParaRPr lang="en-IN" sz="1800" b="1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5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50</a:t>
            </a:fld>
            <a:endParaRPr lang="el-GR"/>
          </a:p>
        </p:txBody>
      </p:sp>
      <p:grpSp>
        <p:nvGrpSpPr>
          <p:cNvPr id="7" name="Group 128"/>
          <p:cNvGrpSpPr/>
          <p:nvPr/>
        </p:nvGrpSpPr>
        <p:grpSpPr>
          <a:xfrm>
            <a:off x="2223053" y="1096345"/>
            <a:ext cx="8115838" cy="5528654"/>
            <a:chOff x="948813" y="1239112"/>
            <a:chExt cx="7992871" cy="4878224"/>
          </a:xfrm>
        </p:grpSpPr>
        <p:sp>
          <p:nvSpPr>
            <p:cNvPr id="8" name="Freeform 69"/>
            <p:cNvSpPr>
              <a:spLocks/>
            </p:cNvSpPr>
            <p:nvPr/>
          </p:nvSpPr>
          <p:spPr bwMode="auto">
            <a:xfrm>
              <a:off x="969265" y="1261872"/>
              <a:ext cx="7972419" cy="4855464"/>
            </a:xfrm>
            <a:custGeom>
              <a:avLst/>
              <a:gdLst>
                <a:gd name="T0" fmla="*/ 0 w 5934"/>
                <a:gd name="T1" fmla="*/ 0 h 3614"/>
                <a:gd name="T2" fmla="*/ 5934 w 5934"/>
                <a:gd name="T3" fmla="*/ 0 h 3614"/>
                <a:gd name="T4" fmla="*/ 5934 w 5934"/>
                <a:gd name="T5" fmla="*/ 3614 h 3614"/>
                <a:gd name="T6" fmla="*/ 0 w 5934"/>
                <a:gd name="T7" fmla="*/ 3614 h 3614"/>
                <a:gd name="T8" fmla="*/ 0 w 5934"/>
                <a:gd name="T9" fmla="*/ 0 h 3614"/>
                <a:gd name="T10" fmla="*/ 0 w 5934"/>
                <a:gd name="T11" fmla="*/ 0 h 3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34" h="3614">
                  <a:moveTo>
                    <a:pt x="0" y="0"/>
                  </a:moveTo>
                  <a:lnTo>
                    <a:pt x="5934" y="0"/>
                  </a:lnTo>
                  <a:lnTo>
                    <a:pt x="5934" y="3614"/>
                  </a:lnTo>
                  <a:lnTo>
                    <a:pt x="0" y="361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C3E0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pitchFamily="34" charset="0"/>
              </a:endParaRPr>
            </a:p>
          </p:txBody>
        </p:sp>
        <p:grpSp>
          <p:nvGrpSpPr>
            <p:cNvPr id="9" name="Group 130"/>
            <p:cNvGrpSpPr/>
            <p:nvPr/>
          </p:nvGrpSpPr>
          <p:grpSpPr>
            <a:xfrm>
              <a:off x="948813" y="1239112"/>
              <a:ext cx="7992871" cy="4698141"/>
              <a:chOff x="948813" y="1239112"/>
              <a:chExt cx="7992871" cy="4698141"/>
            </a:xfrm>
          </p:grpSpPr>
          <p:sp>
            <p:nvSpPr>
              <p:cNvPr id="10" name="Freeform 70"/>
              <p:cNvSpPr>
                <a:spLocks/>
              </p:cNvSpPr>
              <p:nvPr/>
            </p:nvSpPr>
            <p:spPr bwMode="auto">
              <a:xfrm>
                <a:off x="948813" y="2055941"/>
                <a:ext cx="1071747" cy="692112"/>
              </a:xfrm>
              <a:custGeom>
                <a:avLst/>
                <a:gdLst>
                  <a:gd name="T0" fmla="*/ 322 w 331"/>
                  <a:gd name="T1" fmla="*/ 114 h 214"/>
                  <a:gd name="T2" fmla="*/ 322 w 331"/>
                  <a:gd name="T3" fmla="*/ 137 h 214"/>
                  <a:gd name="T4" fmla="*/ 303 w 331"/>
                  <a:gd name="T5" fmla="*/ 150 h 214"/>
                  <a:gd name="T6" fmla="*/ 304 w 331"/>
                  <a:gd name="T7" fmla="*/ 165 h 214"/>
                  <a:gd name="T8" fmla="*/ 286 w 331"/>
                  <a:gd name="T9" fmla="*/ 154 h 214"/>
                  <a:gd name="T10" fmla="*/ 245 w 331"/>
                  <a:gd name="T11" fmla="*/ 140 h 214"/>
                  <a:gd name="T12" fmla="*/ 217 w 331"/>
                  <a:gd name="T13" fmla="*/ 196 h 214"/>
                  <a:gd name="T14" fmla="*/ 210 w 331"/>
                  <a:gd name="T15" fmla="*/ 197 h 214"/>
                  <a:gd name="T16" fmla="*/ 208 w 331"/>
                  <a:gd name="T17" fmla="*/ 185 h 214"/>
                  <a:gd name="T18" fmla="*/ 179 w 331"/>
                  <a:gd name="T19" fmla="*/ 166 h 214"/>
                  <a:gd name="T20" fmla="*/ 179 w 331"/>
                  <a:gd name="T21" fmla="*/ 143 h 214"/>
                  <a:gd name="T22" fmla="*/ 165 w 331"/>
                  <a:gd name="T23" fmla="*/ 154 h 214"/>
                  <a:gd name="T24" fmla="*/ 158 w 331"/>
                  <a:gd name="T25" fmla="*/ 173 h 214"/>
                  <a:gd name="T26" fmla="*/ 116 w 331"/>
                  <a:gd name="T27" fmla="*/ 190 h 214"/>
                  <a:gd name="T28" fmla="*/ 69 w 331"/>
                  <a:gd name="T29" fmla="*/ 181 h 214"/>
                  <a:gd name="T30" fmla="*/ 66 w 331"/>
                  <a:gd name="T31" fmla="*/ 174 h 214"/>
                  <a:gd name="T32" fmla="*/ 65 w 331"/>
                  <a:gd name="T33" fmla="*/ 160 h 214"/>
                  <a:gd name="T34" fmla="*/ 62 w 331"/>
                  <a:gd name="T35" fmla="*/ 143 h 214"/>
                  <a:gd name="T36" fmla="*/ 22 w 331"/>
                  <a:gd name="T37" fmla="*/ 155 h 214"/>
                  <a:gd name="T38" fmla="*/ 0 w 331"/>
                  <a:gd name="T39" fmla="*/ 170 h 214"/>
                  <a:gd name="T40" fmla="*/ 13 w 331"/>
                  <a:gd name="T41" fmla="*/ 159 h 214"/>
                  <a:gd name="T42" fmla="*/ 39 w 331"/>
                  <a:gd name="T43" fmla="*/ 107 h 214"/>
                  <a:gd name="T44" fmla="*/ 57 w 331"/>
                  <a:gd name="T45" fmla="*/ 81 h 214"/>
                  <a:gd name="T46" fmla="*/ 84 w 331"/>
                  <a:gd name="T47" fmla="*/ 50 h 214"/>
                  <a:gd name="T48" fmla="*/ 79 w 331"/>
                  <a:gd name="T49" fmla="*/ 39 h 214"/>
                  <a:gd name="T50" fmla="*/ 79 w 331"/>
                  <a:gd name="T51" fmla="*/ 34 h 214"/>
                  <a:gd name="T52" fmla="*/ 121 w 331"/>
                  <a:gd name="T53" fmla="*/ 27 h 214"/>
                  <a:gd name="T54" fmla="*/ 128 w 331"/>
                  <a:gd name="T55" fmla="*/ 27 h 214"/>
                  <a:gd name="T56" fmla="*/ 165 w 331"/>
                  <a:gd name="T57" fmla="*/ 25 h 214"/>
                  <a:gd name="T58" fmla="*/ 186 w 331"/>
                  <a:gd name="T59" fmla="*/ 24 h 214"/>
                  <a:gd name="T60" fmla="*/ 179 w 331"/>
                  <a:gd name="T61" fmla="*/ 21 h 214"/>
                  <a:gd name="T62" fmla="*/ 201 w 331"/>
                  <a:gd name="T63" fmla="*/ 17 h 214"/>
                  <a:gd name="T64" fmla="*/ 206 w 331"/>
                  <a:gd name="T65" fmla="*/ 15 h 214"/>
                  <a:gd name="T66" fmla="*/ 239 w 331"/>
                  <a:gd name="T67" fmla="*/ 21 h 214"/>
                  <a:gd name="T68" fmla="*/ 260 w 331"/>
                  <a:gd name="T69" fmla="*/ 36 h 214"/>
                  <a:gd name="T70" fmla="*/ 261 w 331"/>
                  <a:gd name="T71" fmla="*/ 53 h 214"/>
                  <a:gd name="T72" fmla="*/ 282 w 331"/>
                  <a:gd name="T73" fmla="*/ 88 h 214"/>
                  <a:gd name="T74" fmla="*/ 294 w 331"/>
                  <a:gd name="T75" fmla="*/ 103 h 214"/>
                  <a:gd name="T76" fmla="*/ 325 w 331"/>
                  <a:gd name="T77" fmla="*/ 92 h 214"/>
                  <a:gd name="T78" fmla="*/ 323 w 331"/>
                  <a:gd name="T79" fmla="*/ 103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1" h="214">
                    <a:moveTo>
                      <a:pt x="323" y="103"/>
                    </a:moveTo>
                    <a:cubicBezTo>
                      <a:pt x="322" y="107"/>
                      <a:pt x="323" y="110"/>
                      <a:pt x="322" y="114"/>
                    </a:cubicBezTo>
                    <a:cubicBezTo>
                      <a:pt x="320" y="117"/>
                      <a:pt x="319" y="120"/>
                      <a:pt x="316" y="122"/>
                    </a:cubicBezTo>
                    <a:cubicBezTo>
                      <a:pt x="316" y="124"/>
                      <a:pt x="331" y="135"/>
                      <a:pt x="322" y="137"/>
                    </a:cubicBezTo>
                    <a:cubicBezTo>
                      <a:pt x="305" y="141"/>
                      <a:pt x="311" y="120"/>
                      <a:pt x="297" y="129"/>
                    </a:cubicBezTo>
                    <a:cubicBezTo>
                      <a:pt x="286" y="137"/>
                      <a:pt x="300" y="145"/>
                      <a:pt x="303" y="150"/>
                    </a:cubicBezTo>
                    <a:cubicBezTo>
                      <a:pt x="303" y="152"/>
                      <a:pt x="298" y="155"/>
                      <a:pt x="298" y="158"/>
                    </a:cubicBezTo>
                    <a:cubicBezTo>
                      <a:pt x="298" y="162"/>
                      <a:pt x="303" y="163"/>
                      <a:pt x="304" y="165"/>
                    </a:cubicBezTo>
                    <a:cubicBezTo>
                      <a:pt x="304" y="169"/>
                      <a:pt x="298" y="171"/>
                      <a:pt x="294" y="170"/>
                    </a:cubicBezTo>
                    <a:cubicBezTo>
                      <a:pt x="289" y="167"/>
                      <a:pt x="293" y="154"/>
                      <a:pt x="286" y="154"/>
                    </a:cubicBezTo>
                    <a:cubicBezTo>
                      <a:pt x="265" y="150"/>
                      <a:pt x="275" y="165"/>
                      <a:pt x="263" y="162"/>
                    </a:cubicBezTo>
                    <a:cubicBezTo>
                      <a:pt x="242" y="156"/>
                      <a:pt x="254" y="141"/>
                      <a:pt x="245" y="140"/>
                    </a:cubicBezTo>
                    <a:cubicBezTo>
                      <a:pt x="231" y="137"/>
                      <a:pt x="239" y="158"/>
                      <a:pt x="239" y="159"/>
                    </a:cubicBezTo>
                    <a:cubicBezTo>
                      <a:pt x="237" y="174"/>
                      <a:pt x="217" y="178"/>
                      <a:pt x="217" y="196"/>
                    </a:cubicBezTo>
                    <a:cubicBezTo>
                      <a:pt x="217" y="203"/>
                      <a:pt x="234" y="200"/>
                      <a:pt x="220" y="211"/>
                    </a:cubicBezTo>
                    <a:cubicBezTo>
                      <a:pt x="216" y="214"/>
                      <a:pt x="215" y="201"/>
                      <a:pt x="210" y="197"/>
                    </a:cubicBezTo>
                    <a:cubicBezTo>
                      <a:pt x="209" y="195"/>
                      <a:pt x="204" y="196"/>
                      <a:pt x="202" y="193"/>
                    </a:cubicBezTo>
                    <a:cubicBezTo>
                      <a:pt x="201" y="190"/>
                      <a:pt x="206" y="188"/>
                      <a:pt x="208" y="185"/>
                    </a:cubicBezTo>
                    <a:cubicBezTo>
                      <a:pt x="208" y="184"/>
                      <a:pt x="206" y="181"/>
                      <a:pt x="205" y="181"/>
                    </a:cubicBezTo>
                    <a:cubicBezTo>
                      <a:pt x="197" y="178"/>
                      <a:pt x="184" y="175"/>
                      <a:pt x="179" y="166"/>
                    </a:cubicBezTo>
                    <a:cubicBezTo>
                      <a:pt x="177" y="163"/>
                      <a:pt x="180" y="159"/>
                      <a:pt x="180" y="158"/>
                    </a:cubicBezTo>
                    <a:cubicBezTo>
                      <a:pt x="180" y="152"/>
                      <a:pt x="182" y="148"/>
                      <a:pt x="179" y="143"/>
                    </a:cubicBezTo>
                    <a:cubicBezTo>
                      <a:pt x="179" y="143"/>
                      <a:pt x="177" y="144"/>
                      <a:pt x="176" y="145"/>
                    </a:cubicBezTo>
                    <a:cubicBezTo>
                      <a:pt x="172" y="148"/>
                      <a:pt x="168" y="151"/>
                      <a:pt x="165" y="154"/>
                    </a:cubicBezTo>
                    <a:cubicBezTo>
                      <a:pt x="161" y="158"/>
                      <a:pt x="154" y="159"/>
                      <a:pt x="153" y="163"/>
                    </a:cubicBezTo>
                    <a:cubicBezTo>
                      <a:pt x="151" y="167"/>
                      <a:pt x="160" y="169"/>
                      <a:pt x="158" y="173"/>
                    </a:cubicBezTo>
                    <a:cubicBezTo>
                      <a:pt x="158" y="175"/>
                      <a:pt x="136" y="199"/>
                      <a:pt x="135" y="199"/>
                    </a:cubicBezTo>
                    <a:cubicBezTo>
                      <a:pt x="128" y="199"/>
                      <a:pt x="122" y="189"/>
                      <a:pt x="116" y="190"/>
                    </a:cubicBezTo>
                    <a:cubicBezTo>
                      <a:pt x="106" y="193"/>
                      <a:pt x="84" y="208"/>
                      <a:pt x="77" y="195"/>
                    </a:cubicBezTo>
                    <a:cubicBezTo>
                      <a:pt x="73" y="190"/>
                      <a:pt x="73" y="185"/>
                      <a:pt x="69" y="181"/>
                    </a:cubicBezTo>
                    <a:cubicBezTo>
                      <a:pt x="69" y="180"/>
                      <a:pt x="66" y="184"/>
                      <a:pt x="65" y="182"/>
                    </a:cubicBezTo>
                    <a:cubicBezTo>
                      <a:pt x="63" y="180"/>
                      <a:pt x="68" y="175"/>
                      <a:pt x="66" y="174"/>
                    </a:cubicBezTo>
                    <a:cubicBezTo>
                      <a:pt x="66" y="171"/>
                      <a:pt x="61" y="174"/>
                      <a:pt x="59" y="173"/>
                    </a:cubicBezTo>
                    <a:cubicBezTo>
                      <a:pt x="55" y="165"/>
                      <a:pt x="66" y="165"/>
                      <a:pt x="65" y="160"/>
                    </a:cubicBezTo>
                    <a:cubicBezTo>
                      <a:pt x="63" y="156"/>
                      <a:pt x="59" y="155"/>
                      <a:pt x="59" y="151"/>
                    </a:cubicBezTo>
                    <a:cubicBezTo>
                      <a:pt x="58" y="148"/>
                      <a:pt x="65" y="144"/>
                      <a:pt x="62" y="143"/>
                    </a:cubicBezTo>
                    <a:cubicBezTo>
                      <a:pt x="51" y="139"/>
                      <a:pt x="29" y="139"/>
                      <a:pt x="22" y="150"/>
                    </a:cubicBezTo>
                    <a:cubicBezTo>
                      <a:pt x="21" y="151"/>
                      <a:pt x="22" y="152"/>
                      <a:pt x="22" y="155"/>
                    </a:cubicBezTo>
                    <a:cubicBezTo>
                      <a:pt x="22" y="156"/>
                      <a:pt x="26" y="158"/>
                      <a:pt x="25" y="159"/>
                    </a:cubicBezTo>
                    <a:cubicBezTo>
                      <a:pt x="21" y="169"/>
                      <a:pt x="10" y="173"/>
                      <a:pt x="0" y="170"/>
                    </a:cubicBezTo>
                    <a:cubicBezTo>
                      <a:pt x="0" y="170"/>
                      <a:pt x="3" y="169"/>
                      <a:pt x="3" y="167"/>
                    </a:cubicBezTo>
                    <a:cubicBezTo>
                      <a:pt x="3" y="158"/>
                      <a:pt x="11" y="162"/>
                      <a:pt x="13" y="159"/>
                    </a:cubicBezTo>
                    <a:cubicBezTo>
                      <a:pt x="17" y="147"/>
                      <a:pt x="6" y="136"/>
                      <a:pt x="15" y="124"/>
                    </a:cubicBezTo>
                    <a:cubicBezTo>
                      <a:pt x="21" y="115"/>
                      <a:pt x="35" y="115"/>
                      <a:pt x="39" y="107"/>
                    </a:cubicBezTo>
                    <a:cubicBezTo>
                      <a:pt x="40" y="103"/>
                      <a:pt x="36" y="96"/>
                      <a:pt x="39" y="91"/>
                    </a:cubicBezTo>
                    <a:cubicBezTo>
                      <a:pt x="41" y="84"/>
                      <a:pt x="52" y="87"/>
                      <a:pt x="57" y="81"/>
                    </a:cubicBezTo>
                    <a:cubicBezTo>
                      <a:pt x="62" y="76"/>
                      <a:pt x="69" y="61"/>
                      <a:pt x="76" y="55"/>
                    </a:cubicBezTo>
                    <a:cubicBezTo>
                      <a:pt x="80" y="53"/>
                      <a:pt x="84" y="61"/>
                      <a:pt x="84" y="50"/>
                    </a:cubicBezTo>
                    <a:cubicBezTo>
                      <a:pt x="84" y="46"/>
                      <a:pt x="73" y="54"/>
                      <a:pt x="72" y="50"/>
                    </a:cubicBezTo>
                    <a:cubicBezTo>
                      <a:pt x="70" y="46"/>
                      <a:pt x="77" y="43"/>
                      <a:pt x="79" y="39"/>
                    </a:cubicBezTo>
                    <a:cubicBezTo>
                      <a:pt x="79" y="39"/>
                      <a:pt x="80" y="40"/>
                      <a:pt x="80" y="39"/>
                    </a:cubicBezTo>
                    <a:cubicBezTo>
                      <a:pt x="80" y="38"/>
                      <a:pt x="77" y="35"/>
                      <a:pt x="79" y="34"/>
                    </a:cubicBezTo>
                    <a:cubicBezTo>
                      <a:pt x="100" y="28"/>
                      <a:pt x="91" y="58"/>
                      <a:pt x="118" y="31"/>
                    </a:cubicBezTo>
                    <a:cubicBezTo>
                      <a:pt x="118" y="31"/>
                      <a:pt x="121" y="28"/>
                      <a:pt x="121" y="27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24" y="25"/>
                      <a:pt x="127" y="25"/>
                      <a:pt x="128" y="27"/>
                    </a:cubicBezTo>
                    <a:cubicBezTo>
                      <a:pt x="128" y="27"/>
                      <a:pt x="122" y="28"/>
                      <a:pt x="124" y="30"/>
                    </a:cubicBezTo>
                    <a:cubicBezTo>
                      <a:pt x="127" y="34"/>
                      <a:pt x="162" y="25"/>
                      <a:pt x="165" y="25"/>
                    </a:cubicBezTo>
                    <a:cubicBezTo>
                      <a:pt x="180" y="25"/>
                      <a:pt x="166" y="39"/>
                      <a:pt x="186" y="30"/>
                    </a:cubicBezTo>
                    <a:cubicBezTo>
                      <a:pt x="187" y="28"/>
                      <a:pt x="184" y="25"/>
                      <a:pt x="186" y="24"/>
                    </a:cubicBezTo>
                    <a:cubicBezTo>
                      <a:pt x="188" y="23"/>
                      <a:pt x="197" y="21"/>
                      <a:pt x="194" y="21"/>
                    </a:cubicBezTo>
                    <a:cubicBezTo>
                      <a:pt x="188" y="20"/>
                      <a:pt x="184" y="21"/>
                      <a:pt x="179" y="21"/>
                    </a:cubicBezTo>
                    <a:cubicBezTo>
                      <a:pt x="177" y="20"/>
                      <a:pt x="190" y="0"/>
                      <a:pt x="202" y="10"/>
                    </a:cubicBezTo>
                    <a:cubicBezTo>
                      <a:pt x="204" y="12"/>
                      <a:pt x="199" y="16"/>
                      <a:pt x="201" y="17"/>
                    </a:cubicBezTo>
                    <a:cubicBezTo>
                      <a:pt x="201" y="20"/>
                      <a:pt x="205" y="20"/>
                      <a:pt x="206" y="20"/>
                    </a:cubicBezTo>
                    <a:cubicBezTo>
                      <a:pt x="208" y="19"/>
                      <a:pt x="205" y="13"/>
                      <a:pt x="206" y="15"/>
                    </a:cubicBezTo>
                    <a:cubicBezTo>
                      <a:pt x="209" y="16"/>
                      <a:pt x="209" y="21"/>
                      <a:pt x="212" y="23"/>
                    </a:cubicBezTo>
                    <a:cubicBezTo>
                      <a:pt x="212" y="23"/>
                      <a:pt x="238" y="21"/>
                      <a:pt x="239" y="21"/>
                    </a:cubicBezTo>
                    <a:cubicBezTo>
                      <a:pt x="248" y="23"/>
                      <a:pt x="253" y="31"/>
                      <a:pt x="260" y="35"/>
                    </a:cubicBezTo>
                    <a:cubicBezTo>
                      <a:pt x="260" y="36"/>
                      <a:pt x="260" y="36"/>
                      <a:pt x="260" y="36"/>
                    </a:cubicBezTo>
                    <a:cubicBezTo>
                      <a:pt x="260" y="42"/>
                      <a:pt x="270" y="43"/>
                      <a:pt x="267" y="50"/>
                    </a:cubicBezTo>
                    <a:cubicBezTo>
                      <a:pt x="265" y="53"/>
                      <a:pt x="263" y="51"/>
                      <a:pt x="261" y="53"/>
                    </a:cubicBezTo>
                    <a:cubicBezTo>
                      <a:pt x="260" y="55"/>
                      <a:pt x="252" y="84"/>
                      <a:pt x="253" y="85"/>
                    </a:cubicBezTo>
                    <a:cubicBezTo>
                      <a:pt x="254" y="85"/>
                      <a:pt x="281" y="88"/>
                      <a:pt x="282" y="88"/>
                    </a:cubicBezTo>
                    <a:cubicBezTo>
                      <a:pt x="283" y="90"/>
                      <a:pt x="279" y="92"/>
                      <a:pt x="281" y="94"/>
                    </a:cubicBezTo>
                    <a:cubicBezTo>
                      <a:pt x="285" y="98"/>
                      <a:pt x="289" y="102"/>
                      <a:pt x="294" y="103"/>
                    </a:cubicBezTo>
                    <a:cubicBezTo>
                      <a:pt x="308" y="110"/>
                      <a:pt x="309" y="88"/>
                      <a:pt x="319" y="91"/>
                    </a:cubicBezTo>
                    <a:cubicBezTo>
                      <a:pt x="320" y="91"/>
                      <a:pt x="322" y="91"/>
                      <a:pt x="325" y="92"/>
                    </a:cubicBezTo>
                    <a:cubicBezTo>
                      <a:pt x="323" y="99"/>
                      <a:pt x="323" y="99"/>
                      <a:pt x="323" y="99"/>
                    </a:cubicBezTo>
                    <a:cubicBezTo>
                      <a:pt x="322" y="102"/>
                      <a:pt x="322" y="103"/>
                      <a:pt x="323" y="103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1" name="Freeform 71"/>
              <p:cNvSpPr>
                <a:spLocks noEditPoints="1"/>
              </p:cNvSpPr>
              <p:nvPr/>
            </p:nvSpPr>
            <p:spPr bwMode="auto">
              <a:xfrm>
                <a:off x="1081754" y="2313599"/>
                <a:ext cx="3000068" cy="3403000"/>
              </a:xfrm>
              <a:custGeom>
                <a:avLst/>
                <a:gdLst>
                  <a:gd name="T0" fmla="*/ 680 w 927"/>
                  <a:gd name="T1" fmla="*/ 990 h 1051"/>
                  <a:gd name="T2" fmla="*/ 679 w 927"/>
                  <a:gd name="T3" fmla="*/ 1023 h 1051"/>
                  <a:gd name="T4" fmla="*/ 626 w 927"/>
                  <a:gd name="T5" fmla="*/ 1039 h 1051"/>
                  <a:gd name="T6" fmla="*/ 545 w 927"/>
                  <a:gd name="T7" fmla="*/ 993 h 1051"/>
                  <a:gd name="T8" fmla="*/ 449 w 927"/>
                  <a:gd name="T9" fmla="*/ 945 h 1051"/>
                  <a:gd name="T10" fmla="*/ 465 w 927"/>
                  <a:gd name="T11" fmla="*/ 915 h 1051"/>
                  <a:gd name="T12" fmla="*/ 527 w 927"/>
                  <a:gd name="T13" fmla="*/ 911 h 1051"/>
                  <a:gd name="T14" fmla="*/ 579 w 927"/>
                  <a:gd name="T15" fmla="*/ 914 h 1051"/>
                  <a:gd name="T16" fmla="*/ 676 w 927"/>
                  <a:gd name="T17" fmla="*/ 886 h 1051"/>
                  <a:gd name="T18" fmla="*/ 224 w 927"/>
                  <a:gd name="T19" fmla="*/ 623 h 1051"/>
                  <a:gd name="T20" fmla="*/ 236 w 927"/>
                  <a:gd name="T21" fmla="*/ 671 h 1051"/>
                  <a:gd name="T22" fmla="*/ 210 w 927"/>
                  <a:gd name="T23" fmla="*/ 815 h 1051"/>
                  <a:gd name="T24" fmla="*/ 170 w 927"/>
                  <a:gd name="T25" fmla="*/ 812 h 1051"/>
                  <a:gd name="T26" fmla="*/ 128 w 927"/>
                  <a:gd name="T27" fmla="*/ 817 h 1051"/>
                  <a:gd name="T28" fmla="*/ 133 w 927"/>
                  <a:gd name="T29" fmla="*/ 736 h 1051"/>
                  <a:gd name="T30" fmla="*/ 129 w 927"/>
                  <a:gd name="T31" fmla="*/ 714 h 1051"/>
                  <a:gd name="T32" fmla="*/ 108 w 927"/>
                  <a:gd name="T33" fmla="*/ 624 h 1051"/>
                  <a:gd name="T34" fmla="*/ 491 w 927"/>
                  <a:gd name="T35" fmla="*/ 77 h 1051"/>
                  <a:gd name="T36" fmla="*/ 509 w 927"/>
                  <a:gd name="T37" fmla="*/ 126 h 1051"/>
                  <a:gd name="T38" fmla="*/ 498 w 927"/>
                  <a:gd name="T39" fmla="*/ 138 h 1051"/>
                  <a:gd name="T40" fmla="*/ 425 w 927"/>
                  <a:gd name="T41" fmla="*/ 167 h 1051"/>
                  <a:gd name="T42" fmla="*/ 410 w 927"/>
                  <a:gd name="T43" fmla="*/ 182 h 1051"/>
                  <a:gd name="T44" fmla="*/ 417 w 927"/>
                  <a:gd name="T45" fmla="*/ 204 h 1051"/>
                  <a:gd name="T46" fmla="*/ 427 w 927"/>
                  <a:gd name="T47" fmla="*/ 292 h 1051"/>
                  <a:gd name="T48" fmla="*/ 597 w 927"/>
                  <a:gd name="T49" fmla="*/ 485 h 1051"/>
                  <a:gd name="T50" fmla="*/ 724 w 927"/>
                  <a:gd name="T51" fmla="*/ 509 h 1051"/>
                  <a:gd name="T52" fmla="*/ 879 w 927"/>
                  <a:gd name="T53" fmla="*/ 624 h 1051"/>
                  <a:gd name="T54" fmla="*/ 916 w 927"/>
                  <a:gd name="T55" fmla="*/ 707 h 1051"/>
                  <a:gd name="T56" fmla="*/ 796 w 927"/>
                  <a:gd name="T57" fmla="*/ 653 h 1051"/>
                  <a:gd name="T58" fmla="*/ 790 w 927"/>
                  <a:gd name="T59" fmla="*/ 739 h 1051"/>
                  <a:gd name="T60" fmla="*/ 830 w 927"/>
                  <a:gd name="T61" fmla="*/ 796 h 1051"/>
                  <a:gd name="T62" fmla="*/ 722 w 927"/>
                  <a:gd name="T63" fmla="*/ 918 h 1051"/>
                  <a:gd name="T64" fmla="*/ 731 w 927"/>
                  <a:gd name="T65" fmla="*/ 856 h 1051"/>
                  <a:gd name="T66" fmla="*/ 734 w 927"/>
                  <a:gd name="T67" fmla="*/ 772 h 1051"/>
                  <a:gd name="T68" fmla="*/ 668 w 927"/>
                  <a:gd name="T69" fmla="*/ 706 h 1051"/>
                  <a:gd name="T70" fmla="*/ 645 w 927"/>
                  <a:gd name="T71" fmla="*/ 671 h 1051"/>
                  <a:gd name="T72" fmla="*/ 568 w 927"/>
                  <a:gd name="T73" fmla="*/ 635 h 1051"/>
                  <a:gd name="T74" fmla="*/ 506 w 927"/>
                  <a:gd name="T75" fmla="*/ 586 h 1051"/>
                  <a:gd name="T76" fmla="*/ 440 w 927"/>
                  <a:gd name="T77" fmla="*/ 556 h 1051"/>
                  <a:gd name="T78" fmla="*/ 391 w 927"/>
                  <a:gd name="T79" fmla="*/ 516 h 1051"/>
                  <a:gd name="T80" fmla="*/ 332 w 927"/>
                  <a:gd name="T81" fmla="*/ 456 h 1051"/>
                  <a:gd name="T82" fmla="*/ 306 w 927"/>
                  <a:gd name="T83" fmla="*/ 428 h 1051"/>
                  <a:gd name="T84" fmla="*/ 257 w 927"/>
                  <a:gd name="T85" fmla="*/ 316 h 1051"/>
                  <a:gd name="T86" fmla="*/ 237 w 927"/>
                  <a:gd name="T87" fmla="*/ 313 h 1051"/>
                  <a:gd name="T88" fmla="*/ 187 w 927"/>
                  <a:gd name="T89" fmla="*/ 284 h 1051"/>
                  <a:gd name="T90" fmla="*/ 121 w 927"/>
                  <a:gd name="T91" fmla="*/ 302 h 1051"/>
                  <a:gd name="T92" fmla="*/ 62 w 927"/>
                  <a:gd name="T93" fmla="*/ 296 h 1051"/>
                  <a:gd name="T94" fmla="*/ 16 w 927"/>
                  <a:gd name="T95" fmla="*/ 257 h 1051"/>
                  <a:gd name="T96" fmla="*/ 32 w 927"/>
                  <a:gd name="T97" fmla="*/ 225 h 1051"/>
                  <a:gd name="T98" fmla="*/ 45 w 927"/>
                  <a:gd name="T99" fmla="*/ 168 h 1051"/>
                  <a:gd name="T100" fmla="*/ 75 w 927"/>
                  <a:gd name="T101" fmla="*/ 111 h 1051"/>
                  <a:gd name="T102" fmla="*/ 125 w 927"/>
                  <a:gd name="T103" fmla="*/ 74 h 1051"/>
                  <a:gd name="T104" fmla="*/ 139 w 927"/>
                  <a:gd name="T105" fmla="*/ 86 h 1051"/>
                  <a:gd name="T106" fmla="*/ 170 w 927"/>
                  <a:gd name="T107" fmla="*/ 118 h 1051"/>
                  <a:gd name="T108" fmla="*/ 204 w 927"/>
                  <a:gd name="T109" fmla="*/ 60 h 1051"/>
                  <a:gd name="T110" fmla="*/ 263 w 927"/>
                  <a:gd name="T111" fmla="*/ 85 h 1051"/>
                  <a:gd name="T112" fmla="*/ 281 w 927"/>
                  <a:gd name="T113" fmla="*/ 58 h 1051"/>
                  <a:gd name="T114" fmla="*/ 283 w 927"/>
                  <a:gd name="T115" fmla="*/ 23 h 1051"/>
                  <a:gd name="T116" fmla="*/ 373 w 927"/>
                  <a:gd name="T117" fmla="*/ 11 h 1051"/>
                  <a:gd name="T118" fmla="*/ 412 w 927"/>
                  <a:gd name="T119" fmla="*/ 30 h 1051"/>
                  <a:gd name="T120" fmla="*/ 428 w 927"/>
                  <a:gd name="T121" fmla="*/ 322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27" h="1051">
                    <a:moveTo>
                      <a:pt x="708" y="885"/>
                    </a:moveTo>
                    <a:cubicBezTo>
                      <a:pt x="698" y="890"/>
                      <a:pt x="664" y="971"/>
                      <a:pt x="672" y="982"/>
                    </a:cubicBezTo>
                    <a:cubicBezTo>
                      <a:pt x="675" y="987"/>
                      <a:pt x="691" y="987"/>
                      <a:pt x="686" y="990"/>
                    </a:cubicBezTo>
                    <a:cubicBezTo>
                      <a:pt x="682" y="993"/>
                      <a:pt x="683" y="985"/>
                      <a:pt x="680" y="990"/>
                    </a:cubicBezTo>
                    <a:cubicBezTo>
                      <a:pt x="680" y="991"/>
                      <a:pt x="679" y="993"/>
                      <a:pt x="680" y="995"/>
                    </a:cubicBezTo>
                    <a:cubicBezTo>
                      <a:pt x="682" y="1002"/>
                      <a:pt x="691" y="1005"/>
                      <a:pt x="693" y="1012"/>
                    </a:cubicBezTo>
                    <a:cubicBezTo>
                      <a:pt x="694" y="1013"/>
                      <a:pt x="691" y="1012"/>
                      <a:pt x="690" y="1013"/>
                    </a:cubicBezTo>
                    <a:cubicBezTo>
                      <a:pt x="686" y="1016"/>
                      <a:pt x="682" y="1019"/>
                      <a:pt x="679" y="1023"/>
                    </a:cubicBezTo>
                    <a:cubicBezTo>
                      <a:pt x="676" y="1025"/>
                      <a:pt x="676" y="1031"/>
                      <a:pt x="675" y="1035"/>
                    </a:cubicBezTo>
                    <a:cubicBezTo>
                      <a:pt x="675" y="1039"/>
                      <a:pt x="678" y="1046"/>
                      <a:pt x="675" y="1050"/>
                    </a:cubicBezTo>
                    <a:cubicBezTo>
                      <a:pt x="674" y="1051"/>
                      <a:pt x="671" y="1042"/>
                      <a:pt x="657" y="1042"/>
                    </a:cubicBezTo>
                    <a:cubicBezTo>
                      <a:pt x="641" y="1045"/>
                      <a:pt x="647" y="1050"/>
                      <a:pt x="626" y="1039"/>
                    </a:cubicBezTo>
                    <a:cubicBezTo>
                      <a:pt x="616" y="1035"/>
                      <a:pt x="613" y="1019"/>
                      <a:pt x="604" y="1012"/>
                    </a:cubicBezTo>
                    <a:cubicBezTo>
                      <a:pt x="588" y="1004"/>
                      <a:pt x="576" y="1012"/>
                      <a:pt x="561" y="1006"/>
                    </a:cubicBezTo>
                    <a:cubicBezTo>
                      <a:pt x="558" y="1005"/>
                      <a:pt x="556" y="1004"/>
                      <a:pt x="554" y="1002"/>
                    </a:cubicBezTo>
                    <a:cubicBezTo>
                      <a:pt x="550" y="1001"/>
                      <a:pt x="549" y="995"/>
                      <a:pt x="545" y="993"/>
                    </a:cubicBezTo>
                    <a:cubicBezTo>
                      <a:pt x="542" y="991"/>
                      <a:pt x="538" y="993"/>
                      <a:pt x="534" y="991"/>
                    </a:cubicBezTo>
                    <a:cubicBezTo>
                      <a:pt x="519" y="986"/>
                      <a:pt x="508" y="971"/>
                      <a:pt x="490" y="967"/>
                    </a:cubicBezTo>
                    <a:cubicBezTo>
                      <a:pt x="483" y="965"/>
                      <a:pt x="476" y="972"/>
                      <a:pt x="468" y="969"/>
                    </a:cubicBezTo>
                    <a:cubicBezTo>
                      <a:pt x="466" y="968"/>
                      <a:pt x="449" y="948"/>
                      <a:pt x="449" y="945"/>
                    </a:cubicBezTo>
                    <a:cubicBezTo>
                      <a:pt x="449" y="942"/>
                      <a:pt x="454" y="941"/>
                      <a:pt x="454" y="938"/>
                    </a:cubicBezTo>
                    <a:cubicBezTo>
                      <a:pt x="454" y="935"/>
                      <a:pt x="451" y="935"/>
                      <a:pt x="451" y="933"/>
                    </a:cubicBezTo>
                    <a:cubicBezTo>
                      <a:pt x="451" y="930"/>
                      <a:pt x="453" y="926"/>
                      <a:pt x="455" y="922"/>
                    </a:cubicBezTo>
                    <a:cubicBezTo>
                      <a:pt x="457" y="919"/>
                      <a:pt x="462" y="919"/>
                      <a:pt x="465" y="915"/>
                    </a:cubicBezTo>
                    <a:cubicBezTo>
                      <a:pt x="469" y="912"/>
                      <a:pt x="473" y="900"/>
                      <a:pt x="476" y="904"/>
                    </a:cubicBezTo>
                    <a:cubicBezTo>
                      <a:pt x="477" y="907"/>
                      <a:pt x="480" y="922"/>
                      <a:pt x="487" y="922"/>
                    </a:cubicBezTo>
                    <a:cubicBezTo>
                      <a:pt x="514" y="918"/>
                      <a:pt x="487" y="899"/>
                      <a:pt x="521" y="900"/>
                    </a:cubicBezTo>
                    <a:cubicBezTo>
                      <a:pt x="530" y="900"/>
                      <a:pt x="523" y="909"/>
                      <a:pt x="527" y="911"/>
                    </a:cubicBezTo>
                    <a:cubicBezTo>
                      <a:pt x="531" y="914"/>
                      <a:pt x="535" y="909"/>
                      <a:pt x="539" y="911"/>
                    </a:cubicBezTo>
                    <a:cubicBezTo>
                      <a:pt x="542" y="911"/>
                      <a:pt x="540" y="916"/>
                      <a:pt x="542" y="916"/>
                    </a:cubicBezTo>
                    <a:cubicBezTo>
                      <a:pt x="547" y="920"/>
                      <a:pt x="553" y="923"/>
                      <a:pt x="558" y="923"/>
                    </a:cubicBezTo>
                    <a:cubicBezTo>
                      <a:pt x="560" y="923"/>
                      <a:pt x="579" y="914"/>
                      <a:pt x="579" y="914"/>
                    </a:cubicBezTo>
                    <a:cubicBezTo>
                      <a:pt x="586" y="914"/>
                      <a:pt x="598" y="918"/>
                      <a:pt x="608" y="915"/>
                    </a:cubicBezTo>
                    <a:cubicBezTo>
                      <a:pt x="627" y="911"/>
                      <a:pt x="627" y="904"/>
                      <a:pt x="637" y="899"/>
                    </a:cubicBezTo>
                    <a:cubicBezTo>
                      <a:pt x="660" y="886"/>
                      <a:pt x="643" y="903"/>
                      <a:pt x="665" y="901"/>
                    </a:cubicBezTo>
                    <a:cubicBezTo>
                      <a:pt x="682" y="900"/>
                      <a:pt x="671" y="892"/>
                      <a:pt x="676" y="886"/>
                    </a:cubicBezTo>
                    <a:cubicBezTo>
                      <a:pt x="679" y="883"/>
                      <a:pt x="679" y="893"/>
                      <a:pt x="682" y="892"/>
                    </a:cubicBezTo>
                    <a:cubicBezTo>
                      <a:pt x="695" y="889"/>
                      <a:pt x="695" y="877"/>
                      <a:pt x="708" y="885"/>
                    </a:cubicBezTo>
                    <a:moveTo>
                      <a:pt x="191" y="597"/>
                    </a:moveTo>
                    <a:cubicBezTo>
                      <a:pt x="193" y="608"/>
                      <a:pt x="228" y="605"/>
                      <a:pt x="224" y="623"/>
                    </a:cubicBezTo>
                    <a:cubicBezTo>
                      <a:pt x="222" y="627"/>
                      <a:pt x="208" y="625"/>
                      <a:pt x="210" y="631"/>
                    </a:cubicBezTo>
                    <a:cubicBezTo>
                      <a:pt x="213" y="636"/>
                      <a:pt x="224" y="635"/>
                      <a:pt x="226" y="640"/>
                    </a:cubicBezTo>
                    <a:cubicBezTo>
                      <a:pt x="229" y="642"/>
                      <a:pt x="224" y="642"/>
                      <a:pt x="224" y="645"/>
                    </a:cubicBezTo>
                    <a:cubicBezTo>
                      <a:pt x="228" y="673"/>
                      <a:pt x="235" y="632"/>
                      <a:pt x="236" y="671"/>
                    </a:cubicBezTo>
                    <a:cubicBezTo>
                      <a:pt x="237" y="684"/>
                      <a:pt x="224" y="688"/>
                      <a:pt x="219" y="699"/>
                    </a:cubicBezTo>
                    <a:cubicBezTo>
                      <a:pt x="215" y="709"/>
                      <a:pt x="226" y="709"/>
                      <a:pt x="229" y="718"/>
                    </a:cubicBezTo>
                    <a:cubicBezTo>
                      <a:pt x="229" y="721"/>
                      <a:pt x="225" y="724"/>
                      <a:pt x="225" y="728"/>
                    </a:cubicBezTo>
                    <a:cubicBezTo>
                      <a:pt x="222" y="754"/>
                      <a:pt x="225" y="789"/>
                      <a:pt x="210" y="815"/>
                    </a:cubicBezTo>
                    <a:cubicBezTo>
                      <a:pt x="210" y="817"/>
                      <a:pt x="210" y="812"/>
                      <a:pt x="208" y="812"/>
                    </a:cubicBezTo>
                    <a:cubicBezTo>
                      <a:pt x="198" y="808"/>
                      <a:pt x="184" y="797"/>
                      <a:pt x="170" y="799"/>
                    </a:cubicBezTo>
                    <a:cubicBezTo>
                      <a:pt x="169" y="799"/>
                      <a:pt x="176" y="802"/>
                      <a:pt x="176" y="804"/>
                    </a:cubicBezTo>
                    <a:cubicBezTo>
                      <a:pt x="176" y="807"/>
                      <a:pt x="171" y="808"/>
                      <a:pt x="170" y="812"/>
                    </a:cubicBezTo>
                    <a:cubicBezTo>
                      <a:pt x="166" y="830"/>
                      <a:pt x="178" y="828"/>
                      <a:pt x="156" y="837"/>
                    </a:cubicBezTo>
                    <a:cubicBezTo>
                      <a:pt x="126" y="851"/>
                      <a:pt x="144" y="822"/>
                      <a:pt x="130" y="817"/>
                    </a:cubicBezTo>
                    <a:cubicBezTo>
                      <a:pt x="126" y="815"/>
                      <a:pt x="122" y="821"/>
                      <a:pt x="117" y="821"/>
                    </a:cubicBezTo>
                    <a:cubicBezTo>
                      <a:pt x="114" y="821"/>
                      <a:pt x="126" y="821"/>
                      <a:pt x="128" y="817"/>
                    </a:cubicBezTo>
                    <a:cubicBezTo>
                      <a:pt x="128" y="811"/>
                      <a:pt x="119" y="807"/>
                      <a:pt x="118" y="803"/>
                    </a:cubicBezTo>
                    <a:cubicBezTo>
                      <a:pt x="114" y="788"/>
                      <a:pt x="125" y="777"/>
                      <a:pt x="126" y="763"/>
                    </a:cubicBezTo>
                    <a:cubicBezTo>
                      <a:pt x="128" y="758"/>
                      <a:pt x="125" y="754"/>
                      <a:pt x="126" y="748"/>
                    </a:cubicBezTo>
                    <a:cubicBezTo>
                      <a:pt x="126" y="744"/>
                      <a:pt x="136" y="742"/>
                      <a:pt x="133" y="736"/>
                    </a:cubicBezTo>
                    <a:cubicBezTo>
                      <a:pt x="133" y="733"/>
                      <a:pt x="125" y="736"/>
                      <a:pt x="122" y="733"/>
                    </a:cubicBezTo>
                    <a:cubicBezTo>
                      <a:pt x="119" y="729"/>
                      <a:pt x="123" y="725"/>
                      <a:pt x="123" y="721"/>
                    </a:cubicBezTo>
                    <a:cubicBezTo>
                      <a:pt x="123" y="720"/>
                      <a:pt x="121" y="720"/>
                      <a:pt x="121" y="720"/>
                    </a:cubicBezTo>
                    <a:cubicBezTo>
                      <a:pt x="122" y="717"/>
                      <a:pt x="128" y="718"/>
                      <a:pt x="129" y="714"/>
                    </a:cubicBezTo>
                    <a:cubicBezTo>
                      <a:pt x="132" y="707"/>
                      <a:pt x="121" y="669"/>
                      <a:pt x="115" y="664"/>
                    </a:cubicBezTo>
                    <a:cubicBezTo>
                      <a:pt x="106" y="653"/>
                      <a:pt x="100" y="687"/>
                      <a:pt x="103" y="647"/>
                    </a:cubicBezTo>
                    <a:cubicBezTo>
                      <a:pt x="103" y="642"/>
                      <a:pt x="108" y="638"/>
                      <a:pt x="110" y="632"/>
                    </a:cubicBezTo>
                    <a:cubicBezTo>
                      <a:pt x="110" y="630"/>
                      <a:pt x="106" y="627"/>
                      <a:pt x="108" y="624"/>
                    </a:cubicBezTo>
                    <a:cubicBezTo>
                      <a:pt x="110" y="624"/>
                      <a:pt x="115" y="640"/>
                      <a:pt x="129" y="640"/>
                    </a:cubicBezTo>
                    <a:cubicBezTo>
                      <a:pt x="141" y="640"/>
                      <a:pt x="184" y="605"/>
                      <a:pt x="191" y="597"/>
                    </a:cubicBezTo>
                    <a:moveTo>
                      <a:pt x="514" y="51"/>
                    </a:moveTo>
                    <a:cubicBezTo>
                      <a:pt x="512" y="67"/>
                      <a:pt x="492" y="63"/>
                      <a:pt x="491" y="77"/>
                    </a:cubicBezTo>
                    <a:cubicBezTo>
                      <a:pt x="490" y="85"/>
                      <a:pt x="508" y="83"/>
                      <a:pt x="512" y="88"/>
                    </a:cubicBezTo>
                    <a:cubicBezTo>
                      <a:pt x="517" y="92"/>
                      <a:pt x="502" y="99"/>
                      <a:pt x="499" y="105"/>
                    </a:cubicBezTo>
                    <a:cubicBezTo>
                      <a:pt x="497" y="115"/>
                      <a:pt x="509" y="104"/>
                      <a:pt x="510" y="108"/>
                    </a:cubicBezTo>
                    <a:cubicBezTo>
                      <a:pt x="512" y="112"/>
                      <a:pt x="503" y="122"/>
                      <a:pt x="509" y="126"/>
                    </a:cubicBezTo>
                    <a:cubicBezTo>
                      <a:pt x="517" y="130"/>
                      <a:pt x="549" y="149"/>
                      <a:pt x="521" y="148"/>
                    </a:cubicBezTo>
                    <a:cubicBezTo>
                      <a:pt x="523" y="144"/>
                      <a:pt x="523" y="139"/>
                      <a:pt x="520" y="137"/>
                    </a:cubicBezTo>
                    <a:cubicBezTo>
                      <a:pt x="505" y="122"/>
                      <a:pt x="505" y="129"/>
                      <a:pt x="497" y="139"/>
                    </a:cubicBezTo>
                    <a:cubicBezTo>
                      <a:pt x="498" y="138"/>
                      <a:pt x="498" y="138"/>
                      <a:pt x="498" y="138"/>
                    </a:cubicBezTo>
                    <a:cubicBezTo>
                      <a:pt x="498" y="130"/>
                      <a:pt x="483" y="129"/>
                      <a:pt x="476" y="131"/>
                    </a:cubicBezTo>
                    <a:cubicBezTo>
                      <a:pt x="472" y="134"/>
                      <a:pt x="476" y="142"/>
                      <a:pt x="472" y="145"/>
                    </a:cubicBezTo>
                    <a:cubicBezTo>
                      <a:pt x="469" y="149"/>
                      <a:pt x="464" y="146"/>
                      <a:pt x="460" y="148"/>
                    </a:cubicBezTo>
                    <a:cubicBezTo>
                      <a:pt x="449" y="153"/>
                      <a:pt x="438" y="165"/>
                      <a:pt x="425" y="167"/>
                    </a:cubicBezTo>
                    <a:cubicBezTo>
                      <a:pt x="421" y="168"/>
                      <a:pt x="417" y="164"/>
                      <a:pt x="414" y="167"/>
                    </a:cubicBezTo>
                    <a:cubicBezTo>
                      <a:pt x="412" y="167"/>
                      <a:pt x="414" y="172"/>
                      <a:pt x="413" y="175"/>
                    </a:cubicBezTo>
                    <a:cubicBezTo>
                      <a:pt x="412" y="178"/>
                      <a:pt x="410" y="180"/>
                      <a:pt x="407" y="183"/>
                    </a:cubicBezTo>
                    <a:cubicBezTo>
                      <a:pt x="409" y="182"/>
                      <a:pt x="409" y="182"/>
                      <a:pt x="410" y="182"/>
                    </a:cubicBezTo>
                    <a:cubicBezTo>
                      <a:pt x="413" y="182"/>
                      <a:pt x="410" y="190"/>
                      <a:pt x="413" y="191"/>
                    </a:cubicBezTo>
                    <a:cubicBezTo>
                      <a:pt x="416" y="193"/>
                      <a:pt x="416" y="187"/>
                      <a:pt x="417" y="189"/>
                    </a:cubicBezTo>
                    <a:cubicBezTo>
                      <a:pt x="418" y="191"/>
                      <a:pt x="423" y="198"/>
                      <a:pt x="418" y="200"/>
                    </a:cubicBezTo>
                    <a:cubicBezTo>
                      <a:pt x="417" y="201"/>
                      <a:pt x="417" y="202"/>
                      <a:pt x="417" y="204"/>
                    </a:cubicBezTo>
                    <a:cubicBezTo>
                      <a:pt x="418" y="205"/>
                      <a:pt x="420" y="204"/>
                      <a:pt x="421" y="204"/>
                    </a:cubicBezTo>
                    <a:cubicBezTo>
                      <a:pt x="427" y="208"/>
                      <a:pt x="433" y="209"/>
                      <a:pt x="435" y="215"/>
                    </a:cubicBezTo>
                    <a:cubicBezTo>
                      <a:pt x="439" y="236"/>
                      <a:pt x="421" y="228"/>
                      <a:pt x="416" y="242"/>
                    </a:cubicBezTo>
                    <a:cubicBezTo>
                      <a:pt x="413" y="246"/>
                      <a:pt x="424" y="287"/>
                      <a:pt x="427" y="292"/>
                    </a:cubicBezTo>
                    <a:cubicBezTo>
                      <a:pt x="431" y="301"/>
                      <a:pt x="486" y="339"/>
                      <a:pt x="497" y="346"/>
                    </a:cubicBezTo>
                    <a:cubicBezTo>
                      <a:pt x="508" y="351"/>
                      <a:pt x="510" y="347"/>
                      <a:pt x="521" y="357"/>
                    </a:cubicBezTo>
                    <a:cubicBezTo>
                      <a:pt x="532" y="366"/>
                      <a:pt x="547" y="428"/>
                      <a:pt x="556" y="443"/>
                    </a:cubicBezTo>
                    <a:cubicBezTo>
                      <a:pt x="564" y="459"/>
                      <a:pt x="582" y="474"/>
                      <a:pt x="597" y="485"/>
                    </a:cubicBezTo>
                    <a:cubicBezTo>
                      <a:pt x="601" y="488"/>
                      <a:pt x="608" y="489"/>
                      <a:pt x="612" y="493"/>
                    </a:cubicBezTo>
                    <a:cubicBezTo>
                      <a:pt x="615" y="494"/>
                      <a:pt x="612" y="499"/>
                      <a:pt x="613" y="500"/>
                    </a:cubicBezTo>
                    <a:cubicBezTo>
                      <a:pt x="635" y="522"/>
                      <a:pt x="675" y="515"/>
                      <a:pt x="700" y="511"/>
                    </a:cubicBezTo>
                    <a:cubicBezTo>
                      <a:pt x="705" y="511"/>
                      <a:pt x="717" y="501"/>
                      <a:pt x="724" y="509"/>
                    </a:cubicBezTo>
                    <a:cubicBezTo>
                      <a:pt x="744" y="531"/>
                      <a:pt x="685" y="539"/>
                      <a:pt x="715" y="560"/>
                    </a:cubicBezTo>
                    <a:cubicBezTo>
                      <a:pt x="742" y="578"/>
                      <a:pt x="782" y="576"/>
                      <a:pt x="811" y="591"/>
                    </a:cubicBezTo>
                    <a:cubicBezTo>
                      <a:pt x="822" y="597"/>
                      <a:pt x="824" y="605"/>
                      <a:pt x="837" y="609"/>
                    </a:cubicBezTo>
                    <a:cubicBezTo>
                      <a:pt x="846" y="613"/>
                      <a:pt x="872" y="617"/>
                      <a:pt x="879" y="624"/>
                    </a:cubicBezTo>
                    <a:cubicBezTo>
                      <a:pt x="883" y="625"/>
                      <a:pt x="879" y="631"/>
                      <a:pt x="882" y="634"/>
                    </a:cubicBezTo>
                    <a:cubicBezTo>
                      <a:pt x="892" y="647"/>
                      <a:pt x="916" y="645"/>
                      <a:pt x="925" y="672"/>
                    </a:cubicBezTo>
                    <a:cubicBezTo>
                      <a:pt x="927" y="681"/>
                      <a:pt x="920" y="679"/>
                      <a:pt x="918" y="686"/>
                    </a:cubicBezTo>
                    <a:cubicBezTo>
                      <a:pt x="916" y="690"/>
                      <a:pt x="919" y="706"/>
                      <a:pt x="916" y="707"/>
                    </a:cubicBezTo>
                    <a:cubicBezTo>
                      <a:pt x="912" y="709"/>
                      <a:pt x="907" y="707"/>
                      <a:pt x="903" y="705"/>
                    </a:cubicBezTo>
                    <a:cubicBezTo>
                      <a:pt x="878" y="695"/>
                      <a:pt x="889" y="681"/>
                      <a:pt x="875" y="665"/>
                    </a:cubicBezTo>
                    <a:cubicBezTo>
                      <a:pt x="868" y="656"/>
                      <a:pt x="846" y="665"/>
                      <a:pt x="834" y="661"/>
                    </a:cubicBezTo>
                    <a:cubicBezTo>
                      <a:pt x="819" y="656"/>
                      <a:pt x="811" y="638"/>
                      <a:pt x="796" y="653"/>
                    </a:cubicBezTo>
                    <a:cubicBezTo>
                      <a:pt x="793" y="656"/>
                      <a:pt x="774" y="695"/>
                      <a:pt x="774" y="696"/>
                    </a:cubicBezTo>
                    <a:cubicBezTo>
                      <a:pt x="774" y="698"/>
                      <a:pt x="778" y="701"/>
                      <a:pt x="778" y="703"/>
                    </a:cubicBezTo>
                    <a:cubicBezTo>
                      <a:pt x="774" y="718"/>
                      <a:pt x="759" y="718"/>
                      <a:pt x="772" y="735"/>
                    </a:cubicBezTo>
                    <a:cubicBezTo>
                      <a:pt x="779" y="744"/>
                      <a:pt x="782" y="736"/>
                      <a:pt x="790" y="739"/>
                    </a:cubicBezTo>
                    <a:cubicBezTo>
                      <a:pt x="800" y="742"/>
                      <a:pt x="807" y="751"/>
                      <a:pt x="815" y="755"/>
                    </a:cubicBezTo>
                    <a:cubicBezTo>
                      <a:pt x="818" y="757"/>
                      <a:pt x="823" y="755"/>
                      <a:pt x="824" y="758"/>
                    </a:cubicBezTo>
                    <a:cubicBezTo>
                      <a:pt x="826" y="761"/>
                      <a:pt x="822" y="763"/>
                      <a:pt x="822" y="766"/>
                    </a:cubicBezTo>
                    <a:cubicBezTo>
                      <a:pt x="822" y="788"/>
                      <a:pt x="831" y="767"/>
                      <a:pt x="830" y="796"/>
                    </a:cubicBezTo>
                    <a:cubicBezTo>
                      <a:pt x="830" y="812"/>
                      <a:pt x="798" y="806"/>
                      <a:pt x="785" y="822"/>
                    </a:cubicBezTo>
                    <a:cubicBezTo>
                      <a:pt x="774" y="834"/>
                      <a:pt x="787" y="845"/>
                      <a:pt x="785" y="860"/>
                    </a:cubicBezTo>
                    <a:cubicBezTo>
                      <a:pt x="782" y="871"/>
                      <a:pt x="774" y="868"/>
                      <a:pt x="767" y="875"/>
                    </a:cubicBezTo>
                    <a:cubicBezTo>
                      <a:pt x="748" y="892"/>
                      <a:pt x="761" y="929"/>
                      <a:pt x="722" y="918"/>
                    </a:cubicBezTo>
                    <a:cubicBezTo>
                      <a:pt x="713" y="915"/>
                      <a:pt x="705" y="894"/>
                      <a:pt x="709" y="886"/>
                    </a:cubicBezTo>
                    <a:cubicBezTo>
                      <a:pt x="713" y="882"/>
                      <a:pt x="720" y="882"/>
                      <a:pt x="724" y="878"/>
                    </a:cubicBezTo>
                    <a:cubicBezTo>
                      <a:pt x="727" y="875"/>
                      <a:pt x="727" y="871"/>
                      <a:pt x="728" y="867"/>
                    </a:cubicBezTo>
                    <a:cubicBezTo>
                      <a:pt x="728" y="863"/>
                      <a:pt x="731" y="860"/>
                      <a:pt x="731" y="856"/>
                    </a:cubicBezTo>
                    <a:cubicBezTo>
                      <a:pt x="730" y="851"/>
                      <a:pt x="723" y="849"/>
                      <a:pt x="723" y="844"/>
                    </a:cubicBezTo>
                    <a:cubicBezTo>
                      <a:pt x="726" y="830"/>
                      <a:pt x="745" y="838"/>
                      <a:pt x="750" y="830"/>
                    </a:cubicBezTo>
                    <a:cubicBezTo>
                      <a:pt x="764" y="815"/>
                      <a:pt x="748" y="812"/>
                      <a:pt x="742" y="804"/>
                    </a:cubicBezTo>
                    <a:cubicBezTo>
                      <a:pt x="735" y="795"/>
                      <a:pt x="739" y="781"/>
                      <a:pt x="734" y="772"/>
                    </a:cubicBezTo>
                    <a:cubicBezTo>
                      <a:pt x="731" y="765"/>
                      <a:pt x="728" y="759"/>
                      <a:pt x="724" y="755"/>
                    </a:cubicBezTo>
                    <a:cubicBezTo>
                      <a:pt x="724" y="752"/>
                      <a:pt x="720" y="752"/>
                      <a:pt x="719" y="751"/>
                    </a:cubicBezTo>
                    <a:cubicBezTo>
                      <a:pt x="705" y="731"/>
                      <a:pt x="720" y="743"/>
                      <a:pt x="711" y="720"/>
                    </a:cubicBezTo>
                    <a:cubicBezTo>
                      <a:pt x="698" y="690"/>
                      <a:pt x="691" y="705"/>
                      <a:pt x="668" y="706"/>
                    </a:cubicBezTo>
                    <a:cubicBezTo>
                      <a:pt x="668" y="706"/>
                      <a:pt x="669" y="703"/>
                      <a:pt x="668" y="702"/>
                    </a:cubicBezTo>
                    <a:cubicBezTo>
                      <a:pt x="665" y="699"/>
                      <a:pt x="661" y="695"/>
                      <a:pt x="657" y="692"/>
                    </a:cubicBezTo>
                    <a:cubicBezTo>
                      <a:pt x="652" y="691"/>
                      <a:pt x="642" y="692"/>
                      <a:pt x="639" y="687"/>
                    </a:cubicBezTo>
                    <a:cubicBezTo>
                      <a:pt x="637" y="681"/>
                      <a:pt x="646" y="676"/>
                      <a:pt x="645" y="671"/>
                    </a:cubicBezTo>
                    <a:cubicBezTo>
                      <a:pt x="643" y="664"/>
                      <a:pt x="639" y="658"/>
                      <a:pt x="637" y="654"/>
                    </a:cubicBezTo>
                    <a:cubicBezTo>
                      <a:pt x="617" y="628"/>
                      <a:pt x="615" y="664"/>
                      <a:pt x="593" y="657"/>
                    </a:cubicBezTo>
                    <a:cubicBezTo>
                      <a:pt x="590" y="656"/>
                      <a:pt x="608" y="643"/>
                      <a:pt x="599" y="638"/>
                    </a:cubicBezTo>
                    <a:cubicBezTo>
                      <a:pt x="571" y="617"/>
                      <a:pt x="598" y="638"/>
                      <a:pt x="568" y="635"/>
                    </a:cubicBezTo>
                    <a:cubicBezTo>
                      <a:pt x="565" y="634"/>
                      <a:pt x="568" y="630"/>
                      <a:pt x="567" y="627"/>
                    </a:cubicBezTo>
                    <a:cubicBezTo>
                      <a:pt x="564" y="619"/>
                      <a:pt x="547" y="593"/>
                      <a:pt x="539" y="590"/>
                    </a:cubicBezTo>
                    <a:cubicBezTo>
                      <a:pt x="519" y="582"/>
                      <a:pt x="535" y="597"/>
                      <a:pt x="528" y="595"/>
                    </a:cubicBezTo>
                    <a:cubicBezTo>
                      <a:pt x="521" y="594"/>
                      <a:pt x="514" y="586"/>
                      <a:pt x="506" y="586"/>
                    </a:cubicBezTo>
                    <a:cubicBezTo>
                      <a:pt x="499" y="587"/>
                      <a:pt x="494" y="597"/>
                      <a:pt x="488" y="595"/>
                    </a:cubicBezTo>
                    <a:cubicBezTo>
                      <a:pt x="481" y="594"/>
                      <a:pt x="481" y="583"/>
                      <a:pt x="477" y="579"/>
                    </a:cubicBezTo>
                    <a:cubicBezTo>
                      <a:pt x="472" y="575"/>
                      <a:pt x="457" y="576"/>
                      <a:pt x="453" y="572"/>
                    </a:cubicBezTo>
                    <a:cubicBezTo>
                      <a:pt x="440" y="556"/>
                      <a:pt x="440" y="556"/>
                      <a:pt x="440" y="556"/>
                    </a:cubicBezTo>
                    <a:cubicBezTo>
                      <a:pt x="435" y="552"/>
                      <a:pt x="427" y="550"/>
                      <a:pt x="423" y="545"/>
                    </a:cubicBezTo>
                    <a:cubicBezTo>
                      <a:pt x="413" y="531"/>
                      <a:pt x="424" y="534"/>
                      <a:pt x="413" y="526"/>
                    </a:cubicBezTo>
                    <a:cubicBezTo>
                      <a:pt x="407" y="522"/>
                      <a:pt x="402" y="518"/>
                      <a:pt x="396" y="515"/>
                    </a:cubicBezTo>
                    <a:cubicBezTo>
                      <a:pt x="395" y="515"/>
                      <a:pt x="392" y="516"/>
                      <a:pt x="391" y="516"/>
                    </a:cubicBezTo>
                    <a:cubicBezTo>
                      <a:pt x="383" y="509"/>
                      <a:pt x="383" y="496"/>
                      <a:pt x="373" y="489"/>
                    </a:cubicBezTo>
                    <a:cubicBezTo>
                      <a:pt x="358" y="477"/>
                      <a:pt x="350" y="485"/>
                      <a:pt x="333" y="479"/>
                    </a:cubicBezTo>
                    <a:cubicBezTo>
                      <a:pt x="331" y="478"/>
                      <a:pt x="337" y="477"/>
                      <a:pt x="339" y="474"/>
                    </a:cubicBezTo>
                    <a:cubicBezTo>
                      <a:pt x="344" y="468"/>
                      <a:pt x="335" y="459"/>
                      <a:pt x="332" y="456"/>
                    </a:cubicBezTo>
                    <a:cubicBezTo>
                      <a:pt x="331" y="455"/>
                      <a:pt x="328" y="456"/>
                      <a:pt x="325" y="455"/>
                    </a:cubicBezTo>
                    <a:cubicBezTo>
                      <a:pt x="324" y="451"/>
                      <a:pt x="324" y="447"/>
                      <a:pt x="320" y="444"/>
                    </a:cubicBezTo>
                    <a:cubicBezTo>
                      <a:pt x="317" y="441"/>
                      <a:pt x="309" y="444"/>
                      <a:pt x="306" y="438"/>
                    </a:cubicBezTo>
                    <a:cubicBezTo>
                      <a:pt x="303" y="436"/>
                      <a:pt x="310" y="429"/>
                      <a:pt x="306" y="428"/>
                    </a:cubicBezTo>
                    <a:cubicBezTo>
                      <a:pt x="302" y="423"/>
                      <a:pt x="294" y="428"/>
                      <a:pt x="287" y="426"/>
                    </a:cubicBezTo>
                    <a:cubicBezTo>
                      <a:pt x="284" y="423"/>
                      <a:pt x="289" y="417"/>
                      <a:pt x="289" y="412"/>
                    </a:cubicBezTo>
                    <a:cubicBezTo>
                      <a:pt x="292" y="396"/>
                      <a:pt x="289" y="391"/>
                      <a:pt x="281" y="378"/>
                    </a:cubicBezTo>
                    <a:cubicBezTo>
                      <a:pt x="265" y="355"/>
                      <a:pt x="276" y="333"/>
                      <a:pt x="257" y="316"/>
                    </a:cubicBezTo>
                    <a:cubicBezTo>
                      <a:pt x="255" y="313"/>
                      <a:pt x="252" y="313"/>
                      <a:pt x="250" y="311"/>
                    </a:cubicBezTo>
                    <a:cubicBezTo>
                      <a:pt x="248" y="311"/>
                      <a:pt x="248" y="314"/>
                      <a:pt x="247" y="313"/>
                    </a:cubicBezTo>
                    <a:cubicBezTo>
                      <a:pt x="243" y="311"/>
                      <a:pt x="241" y="307"/>
                      <a:pt x="237" y="307"/>
                    </a:cubicBezTo>
                    <a:cubicBezTo>
                      <a:pt x="235" y="307"/>
                      <a:pt x="240" y="314"/>
                      <a:pt x="237" y="313"/>
                    </a:cubicBezTo>
                    <a:cubicBezTo>
                      <a:pt x="230" y="311"/>
                      <a:pt x="226" y="307"/>
                      <a:pt x="221" y="303"/>
                    </a:cubicBezTo>
                    <a:cubicBezTo>
                      <a:pt x="218" y="302"/>
                      <a:pt x="199" y="281"/>
                      <a:pt x="192" y="281"/>
                    </a:cubicBezTo>
                    <a:cubicBezTo>
                      <a:pt x="191" y="281"/>
                      <a:pt x="193" y="286"/>
                      <a:pt x="192" y="286"/>
                    </a:cubicBezTo>
                    <a:cubicBezTo>
                      <a:pt x="191" y="287"/>
                      <a:pt x="188" y="286"/>
                      <a:pt x="187" y="284"/>
                    </a:cubicBezTo>
                    <a:cubicBezTo>
                      <a:pt x="182" y="280"/>
                      <a:pt x="166" y="272"/>
                      <a:pt x="159" y="272"/>
                    </a:cubicBezTo>
                    <a:cubicBezTo>
                      <a:pt x="155" y="272"/>
                      <a:pt x="136" y="284"/>
                      <a:pt x="133" y="287"/>
                    </a:cubicBezTo>
                    <a:cubicBezTo>
                      <a:pt x="132" y="290"/>
                      <a:pt x="134" y="295"/>
                      <a:pt x="132" y="296"/>
                    </a:cubicBezTo>
                    <a:cubicBezTo>
                      <a:pt x="130" y="301"/>
                      <a:pt x="123" y="299"/>
                      <a:pt x="121" y="302"/>
                    </a:cubicBezTo>
                    <a:cubicBezTo>
                      <a:pt x="115" y="307"/>
                      <a:pt x="111" y="320"/>
                      <a:pt x="106" y="325"/>
                    </a:cubicBezTo>
                    <a:cubicBezTo>
                      <a:pt x="95" y="335"/>
                      <a:pt x="77" y="335"/>
                      <a:pt x="66" y="336"/>
                    </a:cubicBezTo>
                    <a:cubicBezTo>
                      <a:pt x="62" y="322"/>
                      <a:pt x="88" y="303"/>
                      <a:pt x="77" y="295"/>
                    </a:cubicBezTo>
                    <a:cubicBezTo>
                      <a:pt x="73" y="292"/>
                      <a:pt x="67" y="296"/>
                      <a:pt x="62" y="296"/>
                    </a:cubicBezTo>
                    <a:cubicBezTo>
                      <a:pt x="58" y="296"/>
                      <a:pt x="52" y="299"/>
                      <a:pt x="48" y="298"/>
                    </a:cubicBezTo>
                    <a:cubicBezTo>
                      <a:pt x="38" y="295"/>
                      <a:pt x="18" y="280"/>
                      <a:pt x="19" y="269"/>
                    </a:cubicBezTo>
                    <a:cubicBezTo>
                      <a:pt x="19" y="268"/>
                      <a:pt x="23" y="268"/>
                      <a:pt x="23" y="266"/>
                    </a:cubicBezTo>
                    <a:cubicBezTo>
                      <a:pt x="22" y="264"/>
                      <a:pt x="15" y="262"/>
                      <a:pt x="16" y="257"/>
                    </a:cubicBezTo>
                    <a:cubicBezTo>
                      <a:pt x="21" y="254"/>
                      <a:pt x="23" y="251"/>
                      <a:pt x="26" y="247"/>
                    </a:cubicBezTo>
                    <a:cubicBezTo>
                      <a:pt x="27" y="247"/>
                      <a:pt x="25" y="246"/>
                      <a:pt x="26" y="243"/>
                    </a:cubicBezTo>
                    <a:cubicBezTo>
                      <a:pt x="26" y="242"/>
                      <a:pt x="33" y="246"/>
                      <a:pt x="34" y="243"/>
                    </a:cubicBezTo>
                    <a:cubicBezTo>
                      <a:pt x="34" y="236"/>
                      <a:pt x="33" y="231"/>
                      <a:pt x="32" y="225"/>
                    </a:cubicBezTo>
                    <a:cubicBezTo>
                      <a:pt x="27" y="220"/>
                      <a:pt x="1" y="209"/>
                      <a:pt x="3" y="197"/>
                    </a:cubicBezTo>
                    <a:cubicBezTo>
                      <a:pt x="3" y="193"/>
                      <a:pt x="10" y="193"/>
                      <a:pt x="14" y="193"/>
                    </a:cubicBezTo>
                    <a:cubicBezTo>
                      <a:pt x="16" y="193"/>
                      <a:pt x="18" y="197"/>
                      <a:pt x="21" y="197"/>
                    </a:cubicBezTo>
                    <a:cubicBezTo>
                      <a:pt x="23" y="195"/>
                      <a:pt x="49" y="175"/>
                      <a:pt x="45" y="168"/>
                    </a:cubicBezTo>
                    <a:cubicBezTo>
                      <a:pt x="43" y="164"/>
                      <a:pt x="34" y="163"/>
                      <a:pt x="33" y="157"/>
                    </a:cubicBezTo>
                    <a:cubicBezTo>
                      <a:pt x="30" y="154"/>
                      <a:pt x="33" y="149"/>
                      <a:pt x="32" y="145"/>
                    </a:cubicBezTo>
                    <a:cubicBezTo>
                      <a:pt x="21" y="127"/>
                      <a:pt x="0" y="137"/>
                      <a:pt x="37" y="115"/>
                    </a:cubicBezTo>
                    <a:cubicBezTo>
                      <a:pt x="44" y="129"/>
                      <a:pt x="66" y="114"/>
                      <a:pt x="75" y="111"/>
                    </a:cubicBezTo>
                    <a:cubicBezTo>
                      <a:pt x="82" y="109"/>
                      <a:pt x="88" y="119"/>
                      <a:pt x="95" y="119"/>
                    </a:cubicBezTo>
                    <a:cubicBezTo>
                      <a:pt x="96" y="119"/>
                      <a:pt x="118" y="96"/>
                      <a:pt x="118" y="93"/>
                    </a:cubicBezTo>
                    <a:cubicBezTo>
                      <a:pt x="119" y="89"/>
                      <a:pt x="111" y="88"/>
                      <a:pt x="112" y="83"/>
                    </a:cubicBezTo>
                    <a:cubicBezTo>
                      <a:pt x="114" y="79"/>
                      <a:pt x="121" y="78"/>
                      <a:pt x="125" y="74"/>
                    </a:cubicBezTo>
                    <a:cubicBezTo>
                      <a:pt x="128" y="71"/>
                      <a:pt x="132" y="68"/>
                      <a:pt x="136" y="66"/>
                    </a:cubicBezTo>
                    <a:cubicBezTo>
                      <a:pt x="137" y="64"/>
                      <a:pt x="139" y="63"/>
                      <a:pt x="139" y="63"/>
                    </a:cubicBezTo>
                    <a:cubicBezTo>
                      <a:pt x="141" y="68"/>
                      <a:pt x="140" y="73"/>
                      <a:pt x="140" y="78"/>
                    </a:cubicBezTo>
                    <a:cubicBezTo>
                      <a:pt x="140" y="79"/>
                      <a:pt x="137" y="83"/>
                      <a:pt x="139" y="86"/>
                    </a:cubicBezTo>
                    <a:cubicBezTo>
                      <a:pt x="144" y="96"/>
                      <a:pt x="156" y="99"/>
                      <a:pt x="165" y="101"/>
                    </a:cubicBezTo>
                    <a:cubicBezTo>
                      <a:pt x="166" y="101"/>
                      <a:pt x="167" y="104"/>
                      <a:pt x="167" y="105"/>
                    </a:cubicBezTo>
                    <a:cubicBezTo>
                      <a:pt x="166" y="108"/>
                      <a:pt x="160" y="111"/>
                      <a:pt x="162" y="114"/>
                    </a:cubicBezTo>
                    <a:cubicBezTo>
                      <a:pt x="163" y="116"/>
                      <a:pt x="169" y="115"/>
                      <a:pt x="170" y="118"/>
                    </a:cubicBezTo>
                    <a:cubicBezTo>
                      <a:pt x="174" y="122"/>
                      <a:pt x="176" y="134"/>
                      <a:pt x="180" y="131"/>
                    </a:cubicBezTo>
                    <a:cubicBezTo>
                      <a:pt x="193" y="120"/>
                      <a:pt x="177" y="123"/>
                      <a:pt x="177" y="116"/>
                    </a:cubicBezTo>
                    <a:cubicBezTo>
                      <a:pt x="177" y="99"/>
                      <a:pt x="196" y="94"/>
                      <a:pt x="199" y="79"/>
                    </a:cubicBezTo>
                    <a:cubicBezTo>
                      <a:pt x="199" y="78"/>
                      <a:pt x="191" y="58"/>
                      <a:pt x="204" y="60"/>
                    </a:cubicBezTo>
                    <a:cubicBezTo>
                      <a:pt x="214" y="62"/>
                      <a:pt x="202" y="77"/>
                      <a:pt x="222" y="82"/>
                    </a:cubicBezTo>
                    <a:cubicBezTo>
                      <a:pt x="235" y="85"/>
                      <a:pt x="225" y="70"/>
                      <a:pt x="246" y="74"/>
                    </a:cubicBezTo>
                    <a:cubicBezTo>
                      <a:pt x="252" y="74"/>
                      <a:pt x="248" y="88"/>
                      <a:pt x="254" y="90"/>
                    </a:cubicBezTo>
                    <a:cubicBezTo>
                      <a:pt x="258" y="92"/>
                      <a:pt x="263" y="89"/>
                      <a:pt x="263" y="85"/>
                    </a:cubicBezTo>
                    <a:cubicBezTo>
                      <a:pt x="262" y="83"/>
                      <a:pt x="258" y="82"/>
                      <a:pt x="258" y="78"/>
                    </a:cubicBezTo>
                    <a:cubicBezTo>
                      <a:pt x="258" y="75"/>
                      <a:pt x="262" y="73"/>
                      <a:pt x="262" y="70"/>
                    </a:cubicBezTo>
                    <a:cubicBezTo>
                      <a:pt x="259" y="66"/>
                      <a:pt x="246" y="58"/>
                      <a:pt x="257" y="49"/>
                    </a:cubicBezTo>
                    <a:cubicBezTo>
                      <a:pt x="270" y="40"/>
                      <a:pt x="265" y="62"/>
                      <a:pt x="281" y="58"/>
                    </a:cubicBezTo>
                    <a:cubicBezTo>
                      <a:pt x="291" y="55"/>
                      <a:pt x="276" y="44"/>
                      <a:pt x="276" y="43"/>
                    </a:cubicBezTo>
                    <a:cubicBezTo>
                      <a:pt x="278" y="40"/>
                      <a:pt x="280" y="37"/>
                      <a:pt x="281" y="34"/>
                    </a:cubicBezTo>
                    <a:cubicBezTo>
                      <a:pt x="283" y="30"/>
                      <a:pt x="281" y="28"/>
                      <a:pt x="283" y="23"/>
                    </a:cubicBezTo>
                    <a:cubicBezTo>
                      <a:pt x="283" y="23"/>
                      <a:pt x="283" y="23"/>
                      <a:pt x="283" y="23"/>
                    </a:cubicBezTo>
                    <a:cubicBezTo>
                      <a:pt x="295" y="30"/>
                      <a:pt x="284" y="22"/>
                      <a:pt x="296" y="23"/>
                    </a:cubicBezTo>
                    <a:cubicBezTo>
                      <a:pt x="303" y="25"/>
                      <a:pt x="309" y="41"/>
                      <a:pt x="322" y="34"/>
                    </a:cubicBezTo>
                    <a:cubicBezTo>
                      <a:pt x="332" y="12"/>
                      <a:pt x="332" y="12"/>
                      <a:pt x="332" y="12"/>
                    </a:cubicBezTo>
                    <a:cubicBezTo>
                      <a:pt x="339" y="8"/>
                      <a:pt x="366" y="11"/>
                      <a:pt x="373" y="11"/>
                    </a:cubicBezTo>
                    <a:cubicBezTo>
                      <a:pt x="384" y="10"/>
                      <a:pt x="394" y="0"/>
                      <a:pt x="406" y="0"/>
                    </a:cubicBezTo>
                    <a:cubicBezTo>
                      <a:pt x="409" y="0"/>
                      <a:pt x="401" y="3"/>
                      <a:pt x="399" y="7"/>
                    </a:cubicBezTo>
                    <a:cubicBezTo>
                      <a:pt x="395" y="23"/>
                      <a:pt x="406" y="12"/>
                      <a:pt x="412" y="22"/>
                    </a:cubicBezTo>
                    <a:cubicBezTo>
                      <a:pt x="413" y="23"/>
                      <a:pt x="410" y="28"/>
                      <a:pt x="412" y="30"/>
                    </a:cubicBezTo>
                    <a:cubicBezTo>
                      <a:pt x="412" y="32"/>
                      <a:pt x="414" y="29"/>
                      <a:pt x="416" y="30"/>
                    </a:cubicBezTo>
                    <a:cubicBezTo>
                      <a:pt x="431" y="41"/>
                      <a:pt x="435" y="43"/>
                      <a:pt x="455" y="45"/>
                    </a:cubicBezTo>
                    <a:cubicBezTo>
                      <a:pt x="475" y="48"/>
                      <a:pt x="494" y="49"/>
                      <a:pt x="514" y="51"/>
                    </a:cubicBezTo>
                    <a:close/>
                    <a:moveTo>
                      <a:pt x="428" y="322"/>
                    </a:moveTo>
                    <a:cubicBezTo>
                      <a:pt x="429" y="320"/>
                      <a:pt x="429" y="317"/>
                      <a:pt x="432" y="316"/>
                    </a:cubicBezTo>
                    <a:cubicBezTo>
                      <a:pt x="439" y="309"/>
                      <a:pt x="438" y="333"/>
                      <a:pt x="428" y="322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2" name="Freeform 72"/>
              <p:cNvSpPr>
                <a:spLocks/>
              </p:cNvSpPr>
              <p:nvPr/>
            </p:nvSpPr>
            <p:spPr bwMode="auto">
              <a:xfrm>
                <a:off x="1776607" y="1633821"/>
                <a:ext cx="1706297" cy="888097"/>
              </a:xfrm>
              <a:custGeom>
                <a:avLst/>
                <a:gdLst>
                  <a:gd name="T0" fmla="*/ 11 w 527"/>
                  <a:gd name="T1" fmla="*/ 181 h 274"/>
                  <a:gd name="T2" fmla="*/ 0 w 527"/>
                  <a:gd name="T3" fmla="*/ 198 h 274"/>
                  <a:gd name="T4" fmla="*/ 4 w 527"/>
                  <a:gd name="T5" fmla="*/ 216 h 274"/>
                  <a:gd name="T6" fmla="*/ 25 w 527"/>
                  <a:gd name="T7" fmla="*/ 224 h 274"/>
                  <a:gd name="T8" fmla="*/ 63 w 527"/>
                  <a:gd name="T9" fmla="*/ 222 h 274"/>
                  <a:gd name="T10" fmla="*/ 81 w 527"/>
                  <a:gd name="T11" fmla="*/ 234 h 274"/>
                  <a:gd name="T12" fmla="*/ 117 w 527"/>
                  <a:gd name="T13" fmla="*/ 223 h 274"/>
                  <a:gd name="T14" fmla="*/ 191 w 527"/>
                  <a:gd name="T15" fmla="*/ 211 h 274"/>
                  <a:gd name="T16" fmla="*/ 196 w 527"/>
                  <a:gd name="T17" fmla="*/ 233 h 274"/>
                  <a:gd name="T18" fmla="*/ 200 w 527"/>
                  <a:gd name="T19" fmla="*/ 241 h 274"/>
                  <a:gd name="T20" fmla="*/ 312 w 527"/>
                  <a:gd name="T21" fmla="*/ 264 h 274"/>
                  <a:gd name="T22" fmla="*/ 350 w 527"/>
                  <a:gd name="T23" fmla="*/ 267 h 274"/>
                  <a:gd name="T24" fmla="*/ 362 w 527"/>
                  <a:gd name="T25" fmla="*/ 268 h 274"/>
                  <a:gd name="T26" fmla="*/ 379 w 527"/>
                  <a:gd name="T27" fmla="*/ 249 h 274"/>
                  <a:gd name="T28" fmla="*/ 434 w 527"/>
                  <a:gd name="T29" fmla="*/ 234 h 274"/>
                  <a:gd name="T30" fmla="*/ 458 w 527"/>
                  <a:gd name="T31" fmla="*/ 230 h 274"/>
                  <a:gd name="T32" fmla="*/ 465 w 527"/>
                  <a:gd name="T33" fmla="*/ 216 h 274"/>
                  <a:gd name="T34" fmla="*/ 485 w 527"/>
                  <a:gd name="T35" fmla="*/ 159 h 274"/>
                  <a:gd name="T36" fmla="*/ 482 w 527"/>
                  <a:gd name="T37" fmla="*/ 129 h 274"/>
                  <a:gd name="T38" fmla="*/ 527 w 527"/>
                  <a:gd name="T39" fmla="*/ 91 h 274"/>
                  <a:gd name="T40" fmla="*/ 502 w 527"/>
                  <a:gd name="T41" fmla="*/ 21 h 274"/>
                  <a:gd name="T42" fmla="*/ 478 w 527"/>
                  <a:gd name="T43" fmla="*/ 14 h 274"/>
                  <a:gd name="T44" fmla="*/ 457 w 527"/>
                  <a:gd name="T45" fmla="*/ 24 h 274"/>
                  <a:gd name="T46" fmla="*/ 384 w 527"/>
                  <a:gd name="T47" fmla="*/ 9 h 274"/>
                  <a:gd name="T48" fmla="*/ 372 w 527"/>
                  <a:gd name="T49" fmla="*/ 3 h 274"/>
                  <a:gd name="T50" fmla="*/ 361 w 527"/>
                  <a:gd name="T51" fmla="*/ 28 h 274"/>
                  <a:gd name="T52" fmla="*/ 339 w 527"/>
                  <a:gd name="T53" fmla="*/ 43 h 274"/>
                  <a:gd name="T54" fmla="*/ 295 w 527"/>
                  <a:gd name="T55" fmla="*/ 33 h 274"/>
                  <a:gd name="T56" fmla="*/ 295 w 527"/>
                  <a:gd name="T57" fmla="*/ 40 h 274"/>
                  <a:gd name="T58" fmla="*/ 269 w 527"/>
                  <a:gd name="T59" fmla="*/ 55 h 274"/>
                  <a:gd name="T60" fmla="*/ 224 w 527"/>
                  <a:gd name="T61" fmla="*/ 103 h 274"/>
                  <a:gd name="T62" fmla="*/ 236 w 527"/>
                  <a:gd name="T63" fmla="*/ 142 h 274"/>
                  <a:gd name="T64" fmla="*/ 244 w 527"/>
                  <a:gd name="T65" fmla="*/ 168 h 274"/>
                  <a:gd name="T66" fmla="*/ 209 w 527"/>
                  <a:gd name="T67" fmla="*/ 153 h 274"/>
                  <a:gd name="T68" fmla="*/ 191 w 527"/>
                  <a:gd name="T69" fmla="*/ 147 h 274"/>
                  <a:gd name="T70" fmla="*/ 187 w 527"/>
                  <a:gd name="T71" fmla="*/ 156 h 274"/>
                  <a:gd name="T72" fmla="*/ 143 w 527"/>
                  <a:gd name="T73" fmla="*/ 167 h 274"/>
                  <a:gd name="T74" fmla="*/ 132 w 527"/>
                  <a:gd name="T75" fmla="*/ 174 h 274"/>
                  <a:gd name="T76" fmla="*/ 100 w 527"/>
                  <a:gd name="T77" fmla="*/ 173 h 274"/>
                  <a:gd name="T78" fmla="*/ 97 w 527"/>
                  <a:gd name="T79" fmla="*/ 167 h 274"/>
                  <a:gd name="T80" fmla="*/ 69 w 527"/>
                  <a:gd name="T81" fmla="*/ 162 h 274"/>
                  <a:gd name="T82" fmla="*/ 47 w 527"/>
                  <a:gd name="T83" fmla="*/ 192 h 274"/>
                  <a:gd name="T84" fmla="*/ 44 w 527"/>
                  <a:gd name="T85" fmla="*/ 183 h 274"/>
                  <a:gd name="T86" fmla="*/ 40 w 527"/>
                  <a:gd name="T87" fmla="*/ 173 h 274"/>
                  <a:gd name="T88" fmla="*/ 23 w 527"/>
                  <a:gd name="T89" fmla="*/ 167 h 274"/>
                  <a:gd name="T90" fmla="*/ 6 w 527"/>
                  <a:gd name="T91" fmla="*/ 167 h 274"/>
                  <a:gd name="T92" fmla="*/ 4 w 527"/>
                  <a:gd name="T93" fmla="*/ 16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7" h="274">
                    <a:moveTo>
                      <a:pt x="4" y="167"/>
                    </a:moveTo>
                    <a:cubicBezTo>
                      <a:pt x="4" y="173"/>
                      <a:pt x="14" y="174"/>
                      <a:pt x="11" y="181"/>
                    </a:cubicBezTo>
                    <a:cubicBezTo>
                      <a:pt x="10" y="183"/>
                      <a:pt x="7" y="182"/>
                      <a:pt x="6" y="183"/>
                    </a:cubicBezTo>
                    <a:cubicBezTo>
                      <a:pt x="6" y="185"/>
                      <a:pt x="3" y="192"/>
                      <a:pt x="0" y="198"/>
                    </a:cubicBezTo>
                    <a:cubicBezTo>
                      <a:pt x="4" y="207"/>
                      <a:pt x="4" y="207"/>
                      <a:pt x="4" y="207"/>
                    </a:cubicBezTo>
                    <a:cubicBezTo>
                      <a:pt x="4" y="216"/>
                      <a:pt x="4" y="216"/>
                      <a:pt x="4" y="216"/>
                    </a:cubicBezTo>
                    <a:cubicBezTo>
                      <a:pt x="12" y="218"/>
                      <a:pt x="25" y="219"/>
                      <a:pt x="26" y="219"/>
                    </a:cubicBezTo>
                    <a:cubicBezTo>
                      <a:pt x="27" y="220"/>
                      <a:pt x="23" y="223"/>
                      <a:pt x="25" y="224"/>
                    </a:cubicBezTo>
                    <a:cubicBezTo>
                      <a:pt x="29" y="229"/>
                      <a:pt x="33" y="233"/>
                      <a:pt x="38" y="234"/>
                    </a:cubicBezTo>
                    <a:cubicBezTo>
                      <a:pt x="52" y="241"/>
                      <a:pt x="54" y="219"/>
                      <a:pt x="63" y="222"/>
                    </a:cubicBezTo>
                    <a:cubicBezTo>
                      <a:pt x="80" y="223"/>
                      <a:pt x="62" y="233"/>
                      <a:pt x="67" y="234"/>
                    </a:cubicBezTo>
                    <a:cubicBezTo>
                      <a:pt x="80" y="241"/>
                      <a:pt x="69" y="233"/>
                      <a:pt x="81" y="234"/>
                    </a:cubicBezTo>
                    <a:cubicBezTo>
                      <a:pt x="88" y="235"/>
                      <a:pt x="93" y="252"/>
                      <a:pt x="107" y="245"/>
                    </a:cubicBezTo>
                    <a:cubicBezTo>
                      <a:pt x="117" y="223"/>
                      <a:pt x="117" y="223"/>
                      <a:pt x="117" y="223"/>
                    </a:cubicBezTo>
                    <a:cubicBezTo>
                      <a:pt x="124" y="219"/>
                      <a:pt x="151" y="222"/>
                      <a:pt x="158" y="222"/>
                    </a:cubicBezTo>
                    <a:cubicBezTo>
                      <a:pt x="169" y="220"/>
                      <a:pt x="178" y="211"/>
                      <a:pt x="191" y="211"/>
                    </a:cubicBezTo>
                    <a:cubicBezTo>
                      <a:pt x="194" y="211"/>
                      <a:pt x="185" y="213"/>
                      <a:pt x="184" y="218"/>
                    </a:cubicBezTo>
                    <a:cubicBezTo>
                      <a:pt x="180" y="234"/>
                      <a:pt x="191" y="223"/>
                      <a:pt x="196" y="233"/>
                    </a:cubicBezTo>
                    <a:cubicBezTo>
                      <a:pt x="198" y="234"/>
                      <a:pt x="195" y="238"/>
                      <a:pt x="196" y="241"/>
                    </a:cubicBezTo>
                    <a:cubicBezTo>
                      <a:pt x="196" y="242"/>
                      <a:pt x="199" y="239"/>
                      <a:pt x="200" y="241"/>
                    </a:cubicBezTo>
                    <a:cubicBezTo>
                      <a:pt x="216" y="252"/>
                      <a:pt x="220" y="253"/>
                      <a:pt x="240" y="256"/>
                    </a:cubicBezTo>
                    <a:cubicBezTo>
                      <a:pt x="264" y="260"/>
                      <a:pt x="288" y="260"/>
                      <a:pt x="312" y="264"/>
                    </a:cubicBezTo>
                    <a:cubicBezTo>
                      <a:pt x="318" y="265"/>
                      <a:pt x="324" y="269"/>
                      <a:pt x="331" y="271"/>
                    </a:cubicBezTo>
                    <a:cubicBezTo>
                      <a:pt x="338" y="271"/>
                      <a:pt x="343" y="267"/>
                      <a:pt x="350" y="267"/>
                    </a:cubicBezTo>
                    <a:cubicBezTo>
                      <a:pt x="354" y="268"/>
                      <a:pt x="355" y="274"/>
                      <a:pt x="360" y="274"/>
                    </a:cubicBezTo>
                    <a:cubicBezTo>
                      <a:pt x="361" y="274"/>
                      <a:pt x="361" y="269"/>
                      <a:pt x="362" y="268"/>
                    </a:cubicBezTo>
                    <a:cubicBezTo>
                      <a:pt x="366" y="265"/>
                      <a:pt x="372" y="263"/>
                      <a:pt x="376" y="259"/>
                    </a:cubicBezTo>
                    <a:cubicBezTo>
                      <a:pt x="379" y="256"/>
                      <a:pt x="377" y="250"/>
                      <a:pt x="379" y="249"/>
                    </a:cubicBezTo>
                    <a:cubicBezTo>
                      <a:pt x="394" y="237"/>
                      <a:pt x="410" y="252"/>
                      <a:pt x="424" y="245"/>
                    </a:cubicBezTo>
                    <a:cubicBezTo>
                      <a:pt x="428" y="244"/>
                      <a:pt x="430" y="235"/>
                      <a:pt x="434" y="234"/>
                    </a:cubicBezTo>
                    <a:cubicBezTo>
                      <a:pt x="435" y="234"/>
                      <a:pt x="461" y="238"/>
                      <a:pt x="461" y="237"/>
                    </a:cubicBezTo>
                    <a:cubicBezTo>
                      <a:pt x="464" y="235"/>
                      <a:pt x="460" y="233"/>
                      <a:pt x="458" y="230"/>
                    </a:cubicBezTo>
                    <a:cubicBezTo>
                      <a:pt x="457" y="223"/>
                      <a:pt x="460" y="218"/>
                      <a:pt x="465" y="216"/>
                    </a:cubicBezTo>
                    <a:cubicBezTo>
                      <a:pt x="465" y="216"/>
                      <a:pt x="465" y="216"/>
                      <a:pt x="465" y="216"/>
                    </a:cubicBezTo>
                    <a:cubicBezTo>
                      <a:pt x="480" y="201"/>
                      <a:pt x="486" y="198"/>
                      <a:pt x="493" y="186"/>
                    </a:cubicBezTo>
                    <a:cubicBezTo>
                      <a:pt x="494" y="183"/>
                      <a:pt x="480" y="167"/>
                      <a:pt x="485" y="159"/>
                    </a:cubicBezTo>
                    <a:cubicBezTo>
                      <a:pt x="490" y="148"/>
                      <a:pt x="504" y="160"/>
                      <a:pt x="502" y="145"/>
                    </a:cubicBezTo>
                    <a:cubicBezTo>
                      <a:pt x="501" y="132"/>
                      <a:pt x="478" y="133"/>
                      <a:pt x="482" y="129"/>
                    </a:cubicBezTo>
                    <a:cubicBezTo>
                      <a:pt x="493" y="119"/>
                      <a:pt x="522" y="132"/>
                      <a:pt x="526" y="123"/>
                    </a:cubicBezTo>
                    <a:cubicBezTo>
                      <a:pt x="527" y="121"/>
                      <a:pt x="516" y="96"/>
                      <a:pt x="527" y="91"/>
                    </a:cubicBezTo>
                    <a:cubicBezTo>
                      <a:pt x="517" y="81"/>
                      <a:pt x="509" y="70"/>
                      <a:pt x="502" y="59"/>
                    </a:cubicBezTo>
                    <a:cubicBezTo>
                      <a:pt x="497" y="48"/>
                      <a:pt x="519" y="32"/>
                      <a:pt x="502" y="21"/>
                    </a:cubicBezTo>
                    <a:cubicBezTo>
                      <a:pt x="500" y="20"/>
                      <a:pt x="497" y="24"/>
                      <a:pt x="494" y="24"/>
                    </a:cubicBezTo>
                    <a:cubicBezTo>
                      <a:pt x="491" y="22"/>
                      <a:pt x="483" y="13"/>
                      <a:pt x="478" y="14"/>
                    </a:cubicBezTo>
                    <a:cubicBezTo>
                      <a:pt x="474" y="15"/>
                      <a:pt x="472" y="22"/>
                      <a:pt x="467" y="25"/>
                    </a:cubicBezTo>
                    <a:cubicBezTo>
                      <a:pt x="464" y="25"/>
                      <a:pt x="460" y="24"/>
                      <a:pt x="457" y="24"/>
                    </a:cubicBezTo>
                    <a:cubicBezTo>
                      <a:pt x="436" y="21"/>
                      <a:pt x="417" y="5"/>
                      <a:pt x="395" y="5"/>
                    </a:cubicBezTo>
                    <a:cubicBezTo>
                      <a:pt x="391" y="5"/>
                      <a:pt x="388" y="9"/>
                      <a:pt x="384" y="9"/>
                    </a:cubicBezTo>
                    <a:cubicBezTo>
                      <a:pt x="383" y="9"/>
                      <a:pt x="384" y="5"/>
                      <a:pt x="383" y="3"/>
                    </a:cubicBezTo>
                    <a:cubicBezTo>
                      <a:pt x="379" y="2"/>
                      <a:pt x="375" y="0"/>
                      <a:pt x="372" y="3"/>
                    </a:cubicBezTo>
                    <a:cubicBezTo>
                      <a:pt x="372" y="5"/>
                      <a:pt x="373" y="26"/>
                      <a:pt x="372" y="28"/>
                    </a:cubicBezTo>
                    <a:cubicBezTo>
                      <a:pt x="371" y="30"/>
                      <a:pt x="365" y="25"/>
                      <a:pt x="361" y="28"/>
                    </a:cubicBezTo>
                    <a:cubicBezTo>
                      <a:pt x="355" y="48"/>
                      <a:pt x="355" y="48"/>
                      <a:pt x="355" y="48"/>
                    </a:cubicBezTo>
                    <a:cubicBezTo>
                      <a:pt x="350" y="50"/>
                      <a:pt x="345" y="43"/>
                      <a:pt x="339" y="43"/>
                    </a:cubicBezTo>
                    <a:cubicBezTo>
                      <a:pt x="335" y="43"/>
                      <a:pt x="336" y="48"/>
                      <a:pt x="334" y="50"/>
                    </a:cubicBezTo>
                    <a:cubicBezTo>
                      <a:pt x="317" y="55"/>
                      <a:pt x="307" y="39"/>
                      <a:pt x="295" y="33"/>
                    </a:cubicBezTo>
                    <a:cubicBezTo>
                      <a:pt x="294" y="33"/>
                      <a:pt x="294" y="33"/>
                      <a:pt x="294" y="33"/>
                    </a:cubicBezTo>
                    <a:cubicBezTo>
                      <a:pt x="295" y="36"/>
                      <a:pt x="295" y="37"/>
                      <a:pt x="295" y="40"/>
                    </a:cubicBezTo>
                    <a:cubicBezTo>
                      <a:pt x="295" y="61"/>
                      <a:pt x="290" y="56"/>
                      <a:pt x="273" y="52"/>
                    </a:cubicBezTo>
                    <a:cubicBezTo>
                      <a:pt x="272" y="52"/>
                      <a:pt x="270" y="54"/>
                      <a:pt x="269" y="55"/>
                    </a:cubicBezTo>
                    <a:cubicBezTo>
                      <a:pt x="268" y="63"/>
                      <a:pt x="273" y="71"/>
                      <a:pt x="265" y="77"/>
                    </a:cubicBezTo>
                    <a:cubicBezTo>
                      <a:pt x="258" y="82"/>
                      <a:pt x="225" y="91"/>
                      <a:pt x="224" y="103"/>
                    </a:cubicBezTo>
                    <a:cubicBezTo>
                      <a:pt x="224" y="103"/>
                      <a:pt x="243" y="129"/>
                      <a:pt x="243" y="130"/>
                    </a:cubicBezTo>
                    <a:cubicBezTo>
                      <a:pt x="244" y="130"/>
                      <a:pt x="233" y="140"/>
                      <a:pt x="236" y="142"/>
                    </a:cubicBezTo>
                    <a:cubicBezTo>
                      <a:pt x="246" y="151"/>
                      <a:pt x="254" y="140"/>
                      <a:pt x="247" y="164"/>
                    </a:cubicBezTo>
                    <a:cubicBezTo>
                      <a:pt x="247" y="167"/>
                      <a:pt x="246" y="168"/>
                      <a:pt x="244" y="168"/>
                    </a:cubicBezTo>
                    <a:cubicBezTo>
                      <a:pt x="218" y="162"/>
                      <a:pt x="239" y="149"/>
                      <a:pt x="226" y="148"/>
                    </a:cubicBezTo>
                    <a:cubicBezTo>
                      <a:pt x="220" y="148"/>
                      <a:pt x="214" y="153"/>
                      <a:pt x="209" y="153"/>
                    </a:cubicBezTo>
                    <a:cubicBezTo>
                      <a:pt x="206" y="152"/>
                      <a:pt x="206" y="147"/>
                      <a:pt x="203" y="147"/>
                    </a:cubicBezTo>
                    <a:cubicBezTo>
                      <a:pt x="199" y="145"/>
                      <a:pt x="195" y="148"/>
                      <a:pt x="191" y="147"/>
                    </a:cubicBezTo>
                    <a:cubicBezTo>
                      <a:pt x="189" y="147"/>
                      <a:pt x="192" y="141"/>
                      <a:pt x="191" y="141"/>
                    </a:cubicBezTo>
                    <a:cubicBezTo>
                      <a:pt x="181" y="142"/>
                      <a:pt x="189" y="155"/>
                      <a:pt x="187" y="156"/>
                    </a:cubicBezTo>
                    <a:cubicBezTo>
                      <a:pt x="176" y="159"/>
                      <a:pt x="158" y="153"/>
                      <a:pt x="148" y="157"/>
                    </a:cubicBezTo>
                    <a:cubicBezTo>
                      <a:pt x="146" y="159"/>
                      <a:pt x="147" y="164"/>
                      <a:pt x="143" y="167"/>
                    </a:cubicBezTo>
                    <a:cubicBezTo>
                      <a:pt x="140" y="168"/>
                      <a:pt x="136" y="164"/>
                      <a:pt x="133" y="167"/>
                    </a:cubicBezTo>
                    <a:cubicBezTo>
                      <a:pt x="130" y="168"/>
                      <a:pt x="135" y="173"/>
                      <a:pt x="132" y="174"/>
                    </a:cubicBezTo>
                    <a:cubicBezTo>
                      <a:pt x="132" y="174"/>
                      <a:pt x="104" y="181"/>
                      <a:pt x="102" y="179"/>
                    </a:cubicBezTo>
                    <a:cubicBezTo>
                      <a:pt x="100" y="178"/>
                      <a:pt x="102" y="174"/>
                      <a:pt x="100" y="173"/>
                    </a:cubicBezTo>
                    <a:cubicBezTo>
                      <a:pt x="99" y="171"/>
                      <a:pt x="96" y="171"/>
                      <a:pt x="95" y="170"/>
                    </a:cubicBezTo>
                    <a:cubicBezTo>
                      <a:pt x="93" y="168"/>
                      <a:pt x="99" y="168"/>
                      <a:pt x="97" y="167"/>
                    </a:cubicBezTo>
                    <a:cubicBezTo>
                      <a:pt x="95" y="157"/>
                      <a:pt x="73" y="170"/>
                      <a:pt x="66" y="163"/>
                    </a:cubicBezTo>
                    <a:cubicBezTo>
                      <a:pt x="69" y="162"/>
                      <a:pt x="69" y="162"/>
                      <a:pt x="69" y="162"/>
                    </a:cubicBezTo>
                    <a:cubicBezTo>
                      <a:pt x="63" y="157"/>
                      <a:pt x="69" y="171"/>
                      <a:pt x="66" y="177"/>
                    </a:cubicBezTo>
                    <a:cubicBezTo>
                      <a:pt x="66" y="179"/>
                      <a:pt x="52" y="197"/>
                      <a:pt x="47" y="192"/>
                    </a:cubicBezTo>
                    <a:cubicBezTo>
                      <a:pt x="43" y="189"/>
                      <a:pt x="52" y="185"/>
                      <a:pt x="49" y="181"/>
                    </a:cubicBezTo>
                    <a:cubicBezTo>
                      <a:pt x="48" y="181"/>
                      <a:pt x="47" y="183"/>
                      <a:pt x="44" y="183"/>
                    </a:cubicBezTo>
                    <a:cubicBezTo>
                      <a:pt x="43" y="183"/>
                      <a:pt x="41" y="183"/>
                      <a:pt x="40" y="181"/>
                    </a:cubicBezTo>
                    <a:cubicBezTo>
                      <a:pt x="38" y="179"/>
                      <a:pt x="44" y="175"/>
                      <a:pt x="40" y="173"/>
                    </a:cubicBezTo>
                    <a:cubicBezTo>
                      <a:pt x="37" y="170"/>
                      <a:pt x="36" y="167"/>
                      <a:pt x="32" y="164"/>
                    </a:cubicBezTo>
                    <a:cubicBezTo>
                      <a:pt x="30" y="163"/>
                      <a:pt x="26" y="167"/>
                      <a:pt x="23" y="167"/>
                    </a:cubicBezTo>
                    <a:cubicBezTo>
                      <a:pt x="22" y="164"/>
                      <a:pt x="23" y="162"/>
                      <a:pt x="22" y="159"/>
                    </a:cubicBezTo>
                    <a:cubicBezTo>
                      <a:pt x="18" y="156"/>
                      <a:pt x="19" y="170"/>
                      <a:pt x="6" y="167"/>
                    </a:cubicBezTo>
                    <a:cubicBezTo>
                      <a:pt x="6" y="166"/>
                      <a:pt x="4" y="166"/>
                      <a:pt x="4" y="166"/>
                    </a:cubicBezTo>
                    <a:cubicBezTo>
                      <a:pt x="4" y="167"/>
                      <a:pt x="4" y="167"/>
                      <a:pt x="4" y="167"/>
                    </a:cubicBezTo>
                    <a:cubicBezTo>
                      <a:pt x="4" y="167"/>
                      <a:pt x="4" y="167"/>
                      <a:pt x="4" y="167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3" name="Freeform 73"/>
              <p:cNvSpPr>
                <a:spLocks/>
              </p:cNvSpPr>
              <p:nvPr/>
            </p:nvSpPr>
            <p:spPr bwMode="auto">
              <a:xfrm>
                <a:off x="3285549" y="1621486"/>
                <a:ext cx="1480161" cy="1033371"/>
              </a:xfrm>
              <a:custGeom>
                <a:avLst/>
                <a:gdLst>
                  <a:gd name="T0" fmla="*/ 12 w 457"/>
                  <a:gd name="T1" fmla="*/ 218 h 319"/>
                  <a:gd name="T2" fmla="*/ 12 w 457"/>
                  <a:gd name="T3" fmla="*/ 218 h 319"/>
                  <a:gd name="T4" fmla="*/ 12 w 457"/>
                  <a:gd name="T5" fmla="*/ 218 h 319"/>
                  <a:gd name="T6" fmla="*/ 12 w 457"/>
                  <a:gd name="T7" fmla="*/ 218 h 319"/>
                  <a:gd name="T8" fmla="*/ 38 w 457"/>
                  <a:gd name="T9" fmla="*/ 255 h 319"/>
                  <a:gd name="T10" fmla="*/ 93 w 457"/>
                  <a:gd name="T11" fmla="*/ 303 h 319"/>
                  <a:gd name="T12" fmla="*/ 112 w 457"/>
                  <a:gd name="T13" fmla="*/ 304 h 319"/>
                  <a:gd name="T14" fmla="*/ 130 w 457"/>
                  <a:gd name="T15" fmla="*/ 315 h 319"/>
                  <a:gd name="T16" fmla="*/ 185 w 457"/>
                  <a:gd name="T17" fmla="*/ 310 h 319"/>
                  <a:gd name="T18" fmla="*/ 193 w 457"/>
                  <a:gd name="T19" fmla="*/ 298 h 319"/>
                  <a:gd name="T20" fmla="*/ 219 w 457"/>
                  <a:gd name="T21" fmla="*/ 284 h 319"/>
                  <a:gd name="T22" fmla="*/ 231 w 457"/>
                  <a:gd name="T23" fmla="*/ 284 h 319"/>
                  <a:gd name="T24" fmla="*/ 252 w 457"/>
                  <a:gd name="T25" fmla="*/ 265 h 319"/>
                  <a:gd name="T26" fmla="*/ 268 w 457"/>
                  <a:gd name="T27" fmla="*/ 265 h 319"/>
                  <a:gd name="T28" fmla="*/ 290 w 457"/>
                  <a:gd name="T29" fmla="*/ 259 h 319"/>
                  <a:gd name="T30" fmla="*/ 301 w 457"/>
                  <a:gd name="T31" fmla="*/ 263 h 319"/>
                  <a:gd name="T32" fmla="*/ 305 w 457"/>
                  <a:gd name="T33" fmla="*/ 258 h 319"/>
                  <a:gd name="T34" fmla="*/ 335 w 457"/>
                  <a:gd name="T35" fmla="*/ 248 h 319"/>
                  <a:gd name="T36" fmla="*/ 339 w 457"/>
                  <a:gd name="T37" fmla="*/ 239 h 319"/>
                  <a:gd name="T38" fmla="*/ 354 w 457"/>
                  <a:gd name="T39" fmla="*/ 243 h 319"/>
                  <a:gd name="T40" fmla="*/ 368 w 457"/>
                  <a:gd name="T41" fmla="*/ 201 h 319"/>
                  <a:gd name="T42" fmla="*/ 375 w 457"/>
                  <a:gd name="T43" fmla="*/ 195 h 319"/>
                  <a:gd name="T44" fmla="*/ 384 w 457"/>
                  <a:gd name="T45" fmla="*/ 168 h 319"/>
                  <a:gd name="T46" fmla="*/ 389 w 457"/>
                  <a:gd name="T47" fmla="*/ 157 h 319"/>
                  <a:gd name="T48" fmla="*/ 384 w 457"/>
                  <a:gd name="T49" fmla="*/ 154 h 319"/>
                  <a:gd name="T50" fmla="*/ 397 w 457"/>
                  <a:gd name="T51" fmla="*/ 119 h 319"/>
                  <a:gd name="T52" fmla="*/ 402 w 457"/>
                  <a:gd name="T53" fmla="*/ 117 h 319"/>
                  <a:gd name="T54" fmla="*/ 419 w 457"/>
                  <a:gd name="T55" fmla="*/ 75 h 319"/>
                  <a:gd name="T56" fmla="*/ 439 w 457"/>
                  <a:gd name="T57" fmla="*/ 70 h 319"/>
                  <a:gd name="T58" fmla="*/ 454 w 457"/>
                  <a:gd name="T59" fmla="*/ 48 h 319"/>
                  <a:gd name="T60" fmla="*/ 447 w 457"/>
                  <a:gd name="T61" fmla="*/ 34 h 319"/>
                  <a:gd name="T62" fmla="*/ 441 w 457"/>
                  <a:gd name="T63" fmla="*/ 32 h 319"/>
                  <a:gd name="T64" fmla="*/ 432 w 457"/>
                  <a:gd name="T65" fmla="*/ 36 h 319"/>
                  <a:gd name="T66" fmla="*/ 423 w 457"/>
                  <a:gd name="T67" fmla="*/ 22 h 319"/>
                  <a:gd name="T68" fmla="*/ 415 w 457"/>
                  <a:gd name="T69" fmla="*/ 23 h 319"/>
                  <a:gd name="T70" fmla="*/ 395 w 457"/>
                  <a:gd name="T71" fmla="*/ 10 h 319"/>
                  <a:gd name="T72" fmla="*/ 378 w 457"/>
                  <a:gd name="T73" fmla="*/ 18 h 319"/>
                  <a:gd name="T74" fmla="*/ 369 w 457"/>
                  <a:gd name="T75" fmla="*/ 21 h 319"/>
                  <a:gd name="T76" fmla="*/ 346 w 457"/>
                  <a:gd name="T77" fmla="*/ 0 h 319"/>
                  <a:gd name="T78" fmla="*/ 326 w 457"/>
                  <a:gd name="T79" fmla="*/ 12 h 319"/>
                  <a:gd name="T80" fmla="*/ 284 w 457"/>
                  <a:gd name="T81" fmla="*/ 15 h 319"/>
                  <a:gd name="T82" fmla="*/ 274 w 457"/>
                  <a:gd name="T83" fmla="*/ 47 h 319"/>
                  <a:gd name="T84" fmla="*/ 263 w 457"/>
                  <a:gd name="T85" fmla="*/ 45 h 319"/>
                  <a:gd name="T86" fmla="*/ 249 w 457"/>
                  <a:gd name="T87" fmla="*/ 62 h 319"/>
                  <a:gd name="T88" fmla="*/ 221 w 457"/>
                  <a:gd name="T89" fmla="*/ 56 h 319"/>
                  <a:gd name="T90" fmla="*/ 220 w 457"/>
                  <a:gd name="T91" fmla="*/ 70 h 319"/>
                  <a:gd name="T92" fmla="*/ 176 w 457"/>
                  <a:gd name="T93" fmla="*/ 81 h 319"/>
                  <a:gd name="T94" fmla="*/ 180 w 457"/>
                  <a:gd name="T95" fmla="*/ 102 h 319"/>
                  <a:gd name="T96" fmla="*/ 108 w 457"/>
                  <a:gd name="T97" fmla="*/ 119 h 319"/>
                  <a:gd name="T98" fmla="*/ 68 w 457"/>
                  <a:gd name="T99" fmla="*/ 94 h 319"/>
                  <a:gd name="T100" fmla="*/ 61 w 457"/>
                  <a:gd name="T101" fmla="*/ 94 h 319"/>
                  <a:gd name="T102" fmla="*/ 61 w 457"/>
                  <a:gd name="T103" fmla="*/ 94 h 319"/>
                  <a:gd name="T104" fmla="*/ 60 w 457"/>
                  <a:gd name="T105" fmla="*/ 127 h 319"/>
                  <a:gd name="T106" fmla="*/ 16 w 457"/>
                  <a:gd name="T107" fmla="*/ 132 h 319"/>
                  <a:gd name="T108" fmla="*/ 37 w 457"/>
                  <a:gd name="T109" fmla="*/ 149 h 319"/>
                  <a:gd name="T110" fmla="*/ 19 w 457"/>
                  <a:gd name="T111" fmla="*/ 162 h 319"/>
                  <a:gd name="T112" fmla="*/ 27 w 457"/>
                  <a:gd name="T113" fmla="*/ 190 h 319"/>
                  <a:gd name="T114" fmla="*/ 0 w 457"/>
                  <a:gd name="T115" fmla="*/ 220 h 319"/>
                  <a:gd name="T116" fmla="*/ 0 w 457"/>
                  <a:gd name="T117" fmla="*/ 220 h 319"/>
                  <a:gd name="T118" fmla="*/ 0 w 457"/>
                  <a:gd name="T119" fmla="*/ 221 h 319"/>
                  <a:gd name="T120" fmla="*/ 4 w 457"/>
                  <a:gd name="T121" fmla="*/ 220 h 319"/>
                  <a:gd name="T122" fmla="*/ 12 w 457"/>
                  <a:gd name="T123" fmla="*/ 218 h 319"/>
                  <a:gd name="T124" fmla="*/ 12 w 457"/>
                  <a:gd name="T125" fmla="*/ 218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7" h="319">
                    <a:moveTo>
                      <a:pt x="12" y="218"/>
                    </a:moveTo>
                    <a:cubicBezTo>
                      <a:pt x="12" y="218"/>
                      <a:pt x="12" y="218"/>
                      <a:pt x="12" y="218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5" y="218"/>
                      <a:pt x="22" y="243"/>
                      <a:pt x="38" y="255"/>
                    </a:cubicBezTo>
                    <a:cubicBezTo>
                      <a:pt x="59" y="273"/>
                      <a:pt x="76" y="282"/>
                      <a:pt x="93" y="303"/>
                    </a:cubicBezTo>
                    <a:cubicBezTo>
                      <a:pt x="95" y="307"/>
                      <a:pt x="111" y="304"/>
                      <a:pt x="112" y="304"/>
                    </a:cubicBezTo>
                    <a:cubicBezTo>
                      <a:pt x="119" y="307"/>
                      <a:pt x="123" y="313"/>
                      <a:pt x="130" y="315"/>
                    </a:cubicBezTo>
                    <a:cubicBezTo>
                      <a:pt x="141" y="319"/>
                      <a:pt x="175" y="319"/>
                      <a:pt x="185" y="310"/>
                    </a:cubicBezTo>
                    <a:cubicBezTo>
                      <a:pt x="186" y="308"/>
                      <a:pt x="187" y="298"/>
                      <a:pt x="193" y="298"/>
                    </a:cubicBezTo>
                    <a:cubicBezTo>
                      <a:pt x="208" y="296"/>
                      <a:pt x="205" y="299"/>
                      <a:pt x="219" y="284"/>
                    </a:cubicBezTo>
                    <a:cubicBezTo>
                      <a:pt x="220" y="281"/>
                      <a:pt x="224" y="289"/>
                      <a:pt x="231" y="284"/>
                    </a:cubicBezTo>
                    <a:cubicBezTo>
                      <a:pt x="238" y="278"/>
                      <a:pt x="242" y="269"/>
                      <a:pt x="252" y="265"/>
                    </a:cubicBezTo>
                    <a:cubicBezTo>
                      <a:pt x="269" y="252"/>
                      <a:pt x="254" y="265"/>
                      <a:pt x="268" y="265"/>
                    </a:cubicBezTo>
                    <a:cubicBezTo>
                      <a:pt x="268" y="265"/>
                      <a:pt x="289" y="259"/>
                      <a:pt x="290" y="259"/>
                    </a:cubicBezTo>
                    <a:cubicBezTo>
                      <a:pt x="293" y="259"/>
                      <a:pt x="297" y="263"/>
                      <a:pt x="301" y="263"/>
                    </a:cubicBezTo>
                    <a:cubicBezTo>
                      <a:pt x="302" y="262"/>
                      <a:pt x="304" y="259"/>
                      <a:pt x="305" y="258"/>
                    </a:cubicBezTo>
                    <a:cubicBezTo>
                      <a:pt x="309" y="257"/>
                      <a:pt x="334" y="254"/>
                      <a:pt x="335" y="248"/>
                    </a:cubicBezTo>
                    <a:cubicBezTo>
                      <a:pt x="337" y="246"/>
                      <a:pt x="324" y="242"/>
                      <a:pt x="339" y="239"/>
                    </a:cubicBezTo>
                    <a:cubicBezTo>
                      <a:pt x="345" y="239"/>
                      <a:pt x="350" y="244"/>
                      <a:pt x="354" y="243"/>
                    </a:cubicBezTo>
                    <a:cubicBezTo>
                      <a:pt x="369" y="237"/>
                      <a:pt x="364" y="209"/>
                      <a:pt x="368" y="201"/>
                    </a:cubicBezTo>
                    <a:cubicBezTo>
                      <a:pt x="369" y="198"/>
                      <a:pt x="374" y="198"/>
                      <a:pt x="375" y="195"/>
                    </a:cubicBezTo>
                    <a:cubicBezTo>
                      <a:pt x="384" y="168"/>
                      <a:pt x="384" y="168"/>
                      <a:pt x="384" y="168"/>
                    </a:cubicBezTo>
                    <a:cubicBezTo>
                      <a:pt x="386" y="165"/>
                      <a:pt x="389" y="161"/>
                      <a:pt x="389" y="157"/>
                    </a:cubicBezTo>
                    <a:cubicBezTo>
                      <a:pt x="389" y="156"/>
                      <a:pt x="384" y="156"/>
                      <a:pt x="384" y="154"/>
                    </a:cubicBezTo>
                    <a:cubicBezTo>
                      <a:pt x="384" y="147"/>
                      <a:pt x="394" y="126"/>
                      <a:pt x="397" y="119"/>
                    </a:cubicBezTo>
                    <a:cubicBezTo>
                      <a:pt x="400" y="117"/>
                      <a:pt x="402" y="119"/>
                      <a:pt x="402" y="117"/>
                    </a:cubicBezTo>
                    <a:cubicBezTo>
                      <a:pt x="406" y="102"/>
                      <a:pt x="401" y="92"/>
                      <a:pt x="419" y="75"/>
                    </a:cubicBezTo>
                    <a:cubicBezTo>
                      <a:pt x="424" y="68"/>
                      <a:pt x="430" y="72"/>
                      <a:pt x="439" y="70"/>
                    </a:cubicBezTo>
                    <a:cubicBezTo>
                      <a:pt x="447" y="66"/>
                      <a:pt x="449" y="53"/>
                      <a:pt x="454" y="48"/>
                    </a:cubicBezTo>
                    <a:cubicBezTo>
                      <a:pt x="445" y="40"/>
                      <a:pt x="457" y="41"/>
                      <a:pt x="447" y="34"/>
                    </a:cubicBezTo>
                    <a:cubicBezTo>
                      <a:pt x="446" y="34"/>
                      <a:pt x="443" y="32"/>
                      <a:pt x="441" y="32"/>
                    </a:cubicBezTo>
                    <a:cubicBezTo>
                      <a:pt x="438" y="33"/>
                      <a:pt x="435" y="37"/>
                      <a:pt x="432" y="36"/>
                    </a:cubicBezTo>
                    <a:cubicBezTo>
                      <a:pt x="428" y="33"/>
                      <a:pt x="427" y="25"/>
                      <a:pt x="423" y="22"/>
                    </a:cubicBezTo>
                    <a:cubicBezTo>
                      <a:pt x="420" y="21"/>
                      <a:pt x="417" y="25"/>
                      <a:pt x="415" y="23"/>
                    </a:cubicBezTo>
                    <a:cubicBezTo>
                      <a:pt x="402" y="19"/>
                      <a:pt x="413" y="10"/>
                      <a:pt x="395" y="10"/>
                    </a:cubicBezTo>
                    <a:cubicBezTo>
                      <a:pt x="395" y="15"/>
                      <a:pt x="384" y="15"/>
                      <a:pt x="378" y="18"/>
                    </a:cubicBezTo>
                    <a:cubicBezTo>
                      <a:pt x="375" y="18"/>
                      <a:pt x="372" y="22"/>
                      <a:pt x="369" y="21"/>
                    </a:cubicBezTo>
                    <a:cubicBezTo>
                      <a:pt x="354" y="15"/>
                      <a:pt x="367" y="1"/>
                      <a:pt x="346" y="0"/>
                    </a:cubicBezTo>
                    <a:cubicBezTo>
                      <a:pt x="339" y="0"/>
                      <a:pt x="334" y="11"/>
                      <a:pt x="326" y="12"/>
                    </a:cubicBezTo>
                    <a:cubicBezTo>
                      <a:pt x="313" y="14"/>
                      <a:pt x="295" y="0"/>
                      <a:pt x="284" y="15"/>
                    </a:cubicBezTo>
                    <a:cubicBezTo>
                      <a:pt x="279" y="21"/>
                      <a:pt x="282" y="42"/>
                      <a:pt x="274" y="47"/>
                    </a:cubicBezTo>
                    <a:cubicBezTo>
                      <a:pt x="271" y="47"/>
                      <a:pt x="265" y="44"/>
                      <a:pt x="263" y="45"/>
                    </a:cubicBezTo>
                    <a:cubicBezTo>
                      <a:pt x="250" y="53"/>
                      <a:pt x="268" y="59"/>
                      <a:pt x="249" y="62"/>
                    </a:cubicBezTo>
                    <a:cubicBezTo>
                      <a:pt x="242" y="63"/>
                      <a:pt x="228" y="45"/>
                      <a:pt x="221" y="56"/>
                    </a:cubicBezTo>
                    <a:cubicBezTo>
                      <a:pt x="220" y="60"/>
                      <a:pt x="224" y="67"/>
                      <a:pt x="220" y="70"/>
                    </a:cubicBezTo>
                    <a:cubicBezTo>
                      <a:pt x="212" y="79"/>
                      <a:pt x="187" y="74"/>
                      <a:pt x="176" y="81"/>
                    </a:cubicBezTo>
                    <a:cubicBezTo>
                      <a:pt x="167" y="87"/>
                      <a:pt x="178" y="98"/>
                      <a:pt x="180" y="102"/>
                    </a:cubicBezTo>
                    <a:cubicBezTo>
                      <a:pt x="183" y="108"/>
                      <a:pt x="117" y="120"/>
                      <a:pt x="108" y="119"/>
                    </a:cubicBezTo>
                    <a:cubicBezTo>
                      <a:pt x="93" y="116"/>
                      <a:pt x="82" y="96"/>
                      <a:pt x="68" y="94"/>
                    </a:cubicBezTo>
                    <a:cubicBezTo>
                      <a:pt x="65" y="93"/>
                      <a:pt x="63" y="94"/>
                      <a:pt x="61" y="94"/>
                    </a:cubicBezTo>
                    <a:cubicBezTo>
                      <a:pt x="61" y="94"/>
                      <a:pt x="61" y="94"/>
                      <a:pt x="61" y="94"/>
                    </a:cubicBezTo>
                    <a:cubicBezTo>
                      <a:pt x="50" y="100"/>
                      <a:pt x="61" y="124"/>
                      <a:pt x="60" y="127"/>
                    </a:cubicBezTo>
                    <a:cubicBezTo>
                      <a:pt x="56" y="135"/>
                      <a:pt x="27" y="123"/>
                      <a:pt x="16" y="132"/>
                    </a:cubicBezTo>
                    <a:cubicBezTo>
                      <a:pt x="12" y="137"/>
                      <a:pt x="35" y="135"/>
                      <a:pt x="37" y="149"/>
                    </a:cubicBezTo>
                    <a:cubicBezTo>
                      <a:pt x="38" y="164"/>
                      <a:pt x="24" y="152"/>
                      <a:pt x="19" y="162"/>
                    </a:cubicBezTo>
                    <a:cubicBezTo>
                      <a:pt x="15" y="171"/>
                      <a:pt x="28" y="187"/>
                      <a:pt x="27" y="190"/>
                    </a:cubicBezTo>
                    <a:cubicBezTo>
                      <a:pt x="20" y="202"/>
                      <a:pt x="15" y="205"/>
                      <a:pt x="0" y="220"/>
                    </a:cubicBezTo>
                    <a:cubicBezTo>
                      <a:pt x="0" y="220"/>
                      <a:pt x="0" y="220"/>
                      <a:pt x="0" y="220"/>
                    </a:cubicBezTo>
                    <a:cubicBezTo>
                      <a:pt x="0" y="220"/>
                      <a:pt x="0" y="220"/>
                      <a:pt x="0" y="221"/>
                    </a:cubicBezTo>
                    <a:cubicBezTo>
                      <a:pt x="1" y="220"/>
                      <a:pt x="1" y="220"/>
                      <a:pt x="4" y="220"/>
                    </a:cubicBezTo>
                    <a:cubicBezTo>
                      <a:pt x="12" y="218"/>
                      <a:pt x="12" y="218"/>
                      <a:pt x="12" y="218"/>
                    </a:cubicBezTo>
                    <a:cubicBezTo>
                      <a:pt x="12" y="218"/>
                      <a:pt x="12" y="218"/>
                      <a:pt x="12" y="218"/>
                    </a:cubicBezTo>
                    <a:close/>
                  </a:path>
                </a:pathLst>
              </a:custGeom>
              <a:solidFill>
                <a:srgbClr val="D4E7F3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4" name="Freeform 74"/>
              <p:cNvSpPr>
                <a:spLocks/>
              </p:cNvSpPr>
              <p:nvPr/>
            </p:nvSpPr>
            <p:spPr bwMode="auto">
              <a:xfrm>
                <a:off x="2664704" y="2330045"/>
                <a:ext cx="741451" cy="515316"/>
              </a:xfrm>
              <a:custGeom>
                <a:avLst/>
                <a:gdLst>
                  <a:gd name="T0" fmla="*/ 229 w 229"/>
                  <a:gd name="T1" fmla="*/ 37 h 159"/>
                  <a:gd name="T2" fmla="*/ 207 w 229"/>
                  <a:gd name="T3" fmla="*/ 34 h 159"/>
                  <a:gd name="T4" fmla="*/ 206 w 229"/>
                  <a:gd name="T5" fmla="*/ 50 h 159"/>
                  <a:gd name="T6" fmla="*/ 192 w 229"/>
                  <a:gd name="T7" fmla="*/ 50 h 159"/>
                  <a:gd name="T8" fmla="*/ 192 w 229"/>
                  <a:gd name="T9" fmla="*/ 56 h 159"/>
                  <a:gd name="T10" fmla="*/ 163 w 229"/>
                  <a:gd name="T11" fmla="*/ 69 h 159"/>
                  <a:gd name="T12" fmla="*/ 169 w 229"/>
                  <a:gd name="T13" fmla="*/ 109 h 159"/>
                  <a:gd name="T14" fmla="*/ 141 w 229"/>
                  <a:gd name="T15" fmla="*/ 121 h 159"/>
                  <a:gd name="T16" fmla="*/ 150 w 229"/>
                  <a:gd name="T17" fmla="*/ 129 h 159"/>
                  <a:gd name="T18" fmla="*/ 141 w 229"/>
                  <a:gd name="T19" fmla="*/ 134 h 159"/>
                  <a:gd name="T20" fmla="*/ 147 w 229"/>
                  <a:gd name="T21" fmla="*/ 149 h 159"/>
                  <a:gd name="T22" fmla="*/ 118 w 229"/>
                  <a:gd name="T23" fmla="*/ 145 h 159"/>
                  <a:gd name="T24" fmla="*/ 108 w 229"/>
                  <a:gd name="T25" fmla="*/ 151 h 159"/>
                  <a:gd name="T26" fmla="*/ 93 w 229"/>
                  <a:gd name="T27" fmla="*/ 136 h 159"/>
                  <a:gd name="T28" fmla="*/ 91 w 229"/>
                  <a:gd name="T29" fmla="*/ 132 h 159"/>
                  <a:gd name="T30" fmla="*/ 85 w 229"/>
                  <a:gd name="T31" fmla="*/ 145 h 159"/>
                  <a:gd name="T32" fmla="*/ 48 w 229"/>
                  <a:gd name="T33" fmla="*/ 149 h 159"/>
                  <a:gd name="T34" fmla="*/ 48 w 229"/>
                  <a:gd name="T35" fmla="*/ 155 h 159"/>
                  <a:gd name="T36" fmla="*/ 21 w 229"/>
                  <a:gd name="T37" fmla="*/ 155 h 159"/>
                  <a:gd name="T38" fmla="*/ 21 w 229"/>
                  <a:gd name="T39" fmla="*/ 153 h 159"/>
                  <a:gd name="T40" fmla="*/ 32 w 229"/>
                  <a:gd name="T41" fmla="*/ 143 h 159"/>
                  <a:gd name="T42" fmla="*/ 19 w 229"/>
                  <a:gd name="T43" fmla="*/ 121 h 159"/>
                  <a:gd name="T44" fmla="*/ 21 w 229"/>
                  <a:gd name="T45" fmla="*/ 103 h 159"/>
                  <a:gd name="T46" fmla="*/ 10 w 229"/>
                  <a:gd name="T47" fmla="*/ 100 h 159"/>
                  <a:gd name="T48" fmla="*/ 22 w 229"/>
                  <a:gd name="T49" fmla="*/ 83 h 159"/>
                  <a:gd name="T50" fmla="*/ 1 w 229"/>
                  <a:gd name="T51" fmla="*/ 72 h 159"/>
                  <a:gd name="T52" fmla="*/ 25 w 229"/>
                  <a:gd name="T53" fmla="*/ 46 h 159"/>
                  <a:gd name="T54" fmla="*/ 22 w 229"/>
                  <a:gd name="T55" fmla="*/ 46 h 159"/>
                  <a:gd name="T56" fmla="*/ 37 w 229"/>
                  <a:gd name="T57" fmla="*/ 49 h 159"/>
                  <a:gd name="T58" fmla="*/ 56 w 229"/>
                  <a:gd name="T59" fmla="*/ 56 h 159"/>
                  <a:gd name="T60" fmla="*/ 76 w 229"/>
                  <a:gd name="T61" fmla="*/ 52 h 159"/>
                  <a:gd name="T62" fmla="*/ 85 w 229"/>
                  <a:gd name="T63" fmla="*/ 58 h 159"/>
                  <a:gd name="T64" fmla="*/ 88 w 229"/>
                  <a:gd name="T65" fmla="*/ 53 h 159"/>
                  <a:gd name="T66" fmla="*/ 102 w 229"/>
                  <a:gd name="T67" fmla="*/ 43 h 159"/>
                  <a:gd name="T68" fmla="*/ 104 w 229"/>
                  <a:gd name="T69" fmla="*/ 34 h 159"/>
                  <a:gd name="T70" fmla="*/ 150 w 229"/>
                  <a:gd name="T71" fmla="*/ 30 h 159"/>
                  <a:gd name="T72" fmla="*/ 159 w 229"/>
                  <a:gd name="T73" fmla="*/ 19 h 159"/>
                  <a:gd name="T74" fmla="*/ 187 w 229"/>
                  <a:gd name="T75" fmla="*/ 22 h 159"/>
                  <a:gd name="T76" fmla="*/ 184 w 229"/>
                  <a:gd name="T77" fmla="*/ 15 h 159"/>
                  <a:gd name="T78" fmla="*/ 203 w 229"/>
                  <a:gd name="T79" fmla="*/ 0 h 159"/>
                  <a:gd name="T80" fmla="*/ 229 w 229"/>
                  <a:gd name="T81" fmla="*/ 3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9" h="159">
                    <a:moveTo>
                      <a:pt x="229" y="37"/>
                    </a:moveTo>
                    <a:cubicBezTo>
                      <a:pt x="224" y="37"/>
                      <a:pt x="210" y="34"/>
                      <a:pt x="207" y="34"/>
                    </a:cubicBezTo>
                    <a:cubicBezTo>
                      <a:pt x="198" y="35"/>
                      <a:pt x="210" y="46"/>
                      <a:pt x="206" y="50"/>
                    </a:cubicBezTo>
                    <a:cubicBezTo>
                      <a:pt x="202" y="52"/>
                      <a:pt x="196" y="49"/>
                      <a:pt x="192" y="50"/>
                    </a:cubicBezTo>
                    <a:cubicBezTo>
                      <a:pt x="191" y="52"/>
                      <a:pt x="193" y="54"/>
                      <a:pt x="192" y="56"/>
                    </a:cubicBezTo>
                    <a:cubicBezTo>
                      <a:pt x="184" y="62"/>
                      <a:pt x="171" y="62"/>
                      <a:pt x="163" y="69"/>
                    </a:cubicBezTo>
                    <a:cubicBezTo>
                      <a:pt x="154" y="79"/>
                      <a:pt x="181" y="100"/>
                      <a:pt x="169" y="109"/>
                    </a:cubicBezTo>
                    <a:cubicBezTo>
                      <a:pt x="141" y="128"/>
                      <a:pt x="159" y="95"/>
                      <a:pt x="141" y="121"/>
                    </a:cubicBezTo>
                    <a:cubicBezTo>
                      <a:pt x="139" y="124"/>
                      <a:pt x="148" y="125"/>
                      <a:pt x="150" y="129"/>
                    </a:cubicBezTo>
                    <a:cubicBezTo>
                      <a:pt x="151" y="132"/>
                      <a:pt x="141" y="132"/>
                      <a:pt x="141" y="134"/>
                    </a:cubicBezTo>
                    <a:cubicBezTo>
                      <a:pt x="141" y="136"/>
                      <a:pt x="150" y="145"/>
                      <a:pt x="147" y="149"/>
                    </a:cubicBezTo>
                    <a:cubicBezTo>
                      <a:pt x="137" y="159"/>
                      <a:pt x="125" y="145"/>
                      <a:pt x="118" y="145"/>
                    </a:cubicBezTo>
                    <a:cubicBezTo>
                      <a:pt x="106" y="145"/>
                      <a:pt x="129" y="156"/>
                      <a:pt x="108" y="151"/>
                    </a:cubicBezTo>
                    <a:cubicBezTo>
                      <a:pt x="103" y="149"/>
                      <a:pt x="96" y="140"/>
                      <a:pt x="93" y="136"/>
                    </a:cubicBezTo>
                    <a:cubicBezTo>
                      <a:pt x="92" y="134"/>
                      <a:pt x="91" y="129"/>
                      <a:pt x="91" y="132"/>
                    </a:cubicBezTo>
                    <a:cubicBezTo>
                      <a:pt x="86" y="136"/>
                      <a:pt x="88" y="141"/>
                      <a:pt x="85" y="145"/>
                    </a:cubicBezTo>
                    <a:cubicBezTo>
                      <a:pt x="74" y="159"/>
                      <a:pt x="60" y="145"/>
                      <a:pt x="48" y="149"/>
                    </a:cubicBezTo>
                    <a:cubicBezTo>
                      <a:pt x="47" y="149"/>
                      <a:pt x="49" y="153"/>
                      <a:pt x="48" y="155"/>
                    </a:cubicBezTo>
                    <a:cubicBezTo>
                      <a:pt x="41" y="159"/>
                      <a:pt x="28" y="158"/>
                      <a:pt x="21" y="155"/>
                    </a:cubicBezTo>
                    <a:cubicBezTo>
                      <a:pt x="21" y="153"/>
                      <a:pt x="21" y="153"/>
                      <a:pt x="21" y="153"/>
                    </a:cubicBezTo>
                    <a:cubicBezTo>
                      <a:pt x="25" y="149"/>
                      <a:pt x="30" y="145"/>
                      <a:pt x="32" y="143"/>
                    </a:cubicBezTo>
                    <a:cubicBezTo>
                      <a:pt x="59" y="144"/>
                      <a:pt x="28" y="125"/>
                      <a:pt x="19" y="121"/>
                    </a:cubicBezTo>
                    <a:cubicBezTo>
                      <a:pt x="14" y="117"/>
                      <a:pt x="22" y="107"/>
                      <a:pt x="21" y="103"/>
                    </a:cubicBezTo>
                    <a:cubicBezTo>
                      <a:pt x="19" y="99"/>
                      <a:pt x="7" y="110"/>
                      <a:pt x="10" y="100"/>
                    </a:cubicBezTo>
                    <a:cubicBezTo>
                      <a:pt x="12" y="94"/>
                      <a:pt x="28" y="87"/>
                      <a:pt x="22" y="83"/>
                    </a:cubicBezTo>
                    <a:cubicBezTo>
                      <a:pt x="18" y="79"/>
                      <a:pt x="0" y="80"/>
                      <a:pt x="1" y="72"/>
                    </a:cubicBezTo>
                    <a:cubicBezTo>
                      <a:pt x="3" y="58"/>
                      <a:pt x="22" y="62"/>
                      <a:pt x="25" y="46"/>
                    </a:cubicBezTo>
                    <a:cubicBezTo>
                      <a:pt x="23" y="46"/>
                      <a:pt x="23" y="46"/>
                      <a:pt x="22" y="46"/>
                    </a:cubicBezTo>
                    <a:cubicBezTo>
                      <a:pt x="28" y="48"/>
                      <a:pt x="32" y="48"/>
                      <a:pt x="37" y="49"/>
                    </a:cubicBezTo>
                    <a:cubicBezTo>
                      <a:pt x="44" y="50"/>
                      <a:pt x="49" y="54"/>
                      <a:pt x="56" y="56"/>
                    </a:cubicBezTo>
                    <a:cubicBezTo>
                      <a:pt x="63" y="56"/>
                      <a:pt x="69" y="52"/>
                      <a:pt x="76" y="52"/>
                    </a:cubicBezTo>
                    <a:cubicBezTo>
                      <a:pt x="80" y="53"/>
                      <a:pt x="81" y="58"/>
                      <a:pt x="85" y="58"/>
                    </a:cubicBezTo>
                    <a:cubicBezTo>
                      <a:pt x="86" y="58"/>
                      <a:pt x="86" y="54"/>
                      <a:pt x="88" y="53"/>
                    </a:cubicBezTo>
                    <a:cubicBezTo>
                      <a:pt x="92" y="50"/>
                      <a:pt x="97" y="48"/>
                      <a:pt x="102" y="43"/>
                    </a:cubicBezTo>
                    <a:cubicBezTo>
                      <a:pt x="104" y="41"/>
                      <a:pt x="103" y="35"/>
                      <a:pt x="104" y="34"/>
                    </a:cubicBezTo>
                    <a:cubicBezTo>
                      <a:pt x="119" y="22"/>
                      <a:pt x="136" y="37"/>
                      <a:pt x="150" y="30"/>
                    </a:cubicBezTo>
                    <a:cubicBezTo>
                      <a:pt x="154" y="29"/>
                      <a:pt x="155" y="20"/>
                      <a:pt x="159" y="19"/>
                    </a:cubicBezTo>
                    <a:cubicBezTo>
                      <a:pt x="161" y="19"/>
                      <a:pt x="187" y="23"/>
                      <a:pt x="187" y="22"/>
                    </a:cubicBezTo>
                    <a:cubicBezTo>
                      <a:pt x="189" y="20"/>
                      <a:pt x="185" y="18"/>
                      <a:pt x="184" y="15"/>
                    </a:cubicBezTo>
                    <a:cubicBezTo>
                      <a:pt x="181" y="3"/>
                      <a:pt x="191" y="0"/>
                      <a:pt x="203" y="0"/>
                    </a:cubicBezTo>
                    <a:cubicBezTo>
                      <a:pt x="206" y="0"/>
                      <a:pt x="213" y="24"/>
                      <a:pt x="229" y="37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5" name="Freeform 75"/>
              <p:cNvSpPr>
                <a:spLocks/>
              </p:cNvSpPr>
              <p:nvPr/>
            </p:nvSpPr>
            <p:spPr bwMode="auto">
              <a:xfrm>
                <a:off x="2709931" y="2443798"/>
                <a:ext cx="1397930" cy="1149866"/>
              </a:xfrm>
              <a:custGeom>
                <a:avLst/>
                <a:gdLst>
                  <a:gd name="T0" fmla="*/ 414 w 432"/>
                  <a:gd name="T1" fmla="*/ 138 h 355"/>
                  <a:gd name="T2" fmla="*/ 411 w 432"/>
                  <a:gd name="T3" fmla="*/ 111 h 355"/>
                  <a:gd name="T4" fmla="*/ 396 w 432"/>
                  <a:gd name="T5" fmla="*/ 98 h 355"/>
                  <a:gd name="T6" fmla="*/ 396 w 432"/>
                  <a:gd name="T7" fmla="*/ 84 h 355"/>
                  <a:gd name="T8" fmla="*/ 388 w 432"/>
                  <a:gd name="T9" fmla="*/ 77 h 355"/>
                  <a:gd name="T10" fmla="*/ 378 w 432"/>
                  <a:gd name="T11" fmla="*/ 43 h 355"/>
                  <a:gd name="T12" fmla="*/ 362 w 432"/>
                  <a:gd name="T13" fmla="*/ 57 h 355"/>
                  <a:gd name="T14" fmla="*/ 289 w 432"/>
                  <a:gd name="T15" fmla="*/ 51 h 355"/>
                  <a:gd name="T16" fmla="*/ 215 w 432"/>
                  <a:gd name="T17" fmla="*/ 2 h 355"/>
                  <a:gd name="T18" fmla="*/ 192 w 432"/>
                  <a:gd name="T19" fmla="*/ 16 h 355"/>
                  <a:gd name="T20" fmla="*/ 178 w 432"/>
                  <a:gd name="T21" fmla="*/ 21 h 355"/>
                  <a:gd name="T22" fmla="*/ 155 w 432"/>
                  <a:gd name="T23" fmla="*/ 74 h 355"/>
                  <a:gd name="T24" fmla="*/ 135 w 432"/>
                  <a:gd name="T25" fmla="*/ 95 h 355"/>
                  <a:gd name="T26" fmla="*/ 133 w 432"/>
                  <a:gd name="T27" fmla="*/ 115 h 355"/>
                  <a:gd name="T28" fmla="*/ 94 w 432"/>
                  <a:gd name="T29" fmla="*/ 117 h 355"/>
                  <a:gd name="T30" fmla="*/ 76 w 432"/>
                  <a:gd name="T31" fmla="*/ 98 h 355"/>
                  <a:gd name="T32" fmla="*/ 34 w 432"/>
                  <a:gd name="T33" fmla="*/ 115 h 355"/>
                  <a:gd name="T34" fmla="*/ 6 w 432"/>
                  <a:gd name="T35" fmla="*/ 121 h 355"/>
                  <a:gd name="T36" fmla="*/ 8 w 432"/>
                  <a:gd name="T37" fmla="*/ 137 h 355"/>
                  <a:gd name="T38" fmla="*/ 8 w 432"/>
                  <a:gd name="T39" fmla="*/ 155 h 355"/>
                  <a:gd name="T40" fmla="*/ 23 w 432"/>
                  <a:gd name="T41" fmla="*/ 171 h 355"/>
                  <a:gd name="T42" fmla="*/ 41 w 432"/>
                  <a:gd name="T43" fmla="*/ 175 h 355"/>
                  <a:gd name="T44" fmla="*/ 41 w 432"/>
                  <a:gd name="T45" fmla="*/ 167 h 355"/>
                  <a:gd name="T46" fmla="*/ 50 w 432"/>
                  <a:gd name="T47" fmla="*/ 168 h 355"/>
                  <a:gd name="T48" fmla="*/ 50 w 432"/>
                  <a:gd name="T49" fmla="*/ 153 h 355"/>
                  <a:gd name="T50" fmla="*/ 60 w 432"/>
                  <a:gd name="T51" fmla="*/ 130 h 355"/>
                  <a:gd name="T52" fmla="*/ 100 w 432"/>
                  <a:gd name="T53" fmla="*/ 152 h 355"/>
                  <a:gd name="T54" fmla="*/ 137 w 432"/>
                  <a:gd name="T55" fmla="*/ 225 h 355"/>
                  <a:gd name="T56" fmla="*/ 127 w 432"/>
                  <a:gd name="T57" fmla="*/ 245 h 355"/>
                  <a:gd name="T58" fmla="*/ 166 w 432"/>
                  <a:gd name="T59" fmla="*/ 280 h 355"/>
                  <a:gd name="T60" fmla="*/ 192 w 432"/>
                  <a:gd name="T61" fmla="*/ 310 h 355"/>
                  <a:gd name="T62" fmla="*/ 244 w 432"/>
                  <a:gd name="T63" fmla="*/ 313 h 355"/>
                  <a:gd name="T64" fmla="*/ 286 w 432"/>
                  <a:gd name="T65" fmla="*/ 336 h 355"/>
                  <a:gd name="T66" fmla="*/ 308 w 432"/>
                  <a:gd name="T67" fmla="*/ 347 h 355"/>
                  <a:gd name="T68" fmla="*/ 318 w 432"/>
                  <a:gd name="T69" fmla="*/ 355 h 355"/>
                  <a:gd name="T70" fmla="*/ 293 w 432"/>
                  <a:gd name="T71" fmla="*/ 321 h 355"/>
                  <a:gd name="T72" fmla="*/ 278 w 432"/>
                  <a:gd name="T73" fmla="*/ 300 h 355"/>
                  <a:gd name="T74" fmla="*/ 210 w 432"/>
                  <a:gd name="T75" fmla="*/ 236 h 355"/>
                  <a:gd name="T76" fmla="*/ 207 w 432"/>
                  <a:gd name="T77" fmla="*/ 224 h 355"/>
                  <a:gd name="T78" fmla="*/ 182 w 432"/>
                  <a:gd name="T79" fmla="*/ 187 h 355"/>
                  <a:gd name="T80" fmla="*/ 178 w 432"/>
                  <a:gd name="T81" fmla="*/ 134 h 355"/>
                  <a:gd name="T82" fmla="*/ 212 w 432"/>
                  <a:gd name="T83" fmla="*/ 155 h 355"/>
                  <a:gd name="T84" fmla="*/ 219 w 432"/>
                  <a:gd name="T85" fmla="*/ 133 h 355"/>
                  <a:gd name="T86" fmla="*/ 248 w 432"/>
                  <a:gd name="T87" fmla="*/ 125 h 355"/>
                  <a:gd name="T88" fmla="*/ 273 w 432"/>
                  <a:gd name="T89" fmla="*/ 133 h 355"/>
                  <a:gd name="T90" fmla="*/ 318 w 432"/>
                  <a:gd name="T91" fmla="*/ 138 h 355"/>
                  <a:gd name="T92" fmla="*/ 328 w 432"/>
                  <a:gd name="T93" fmla="*/ 127 h 355"/>
                  <a:gd name="T94" fmla="*/ 344 w 432"/>
                  <a:gd name="T95" fmla="*/ 127 h 355"/>
                  <a:gd name="T96" fmla="*/ 367 w 432"/>
                  <a:gd name="T97" fmla="*/ 133 h 355"/>
                  <a:gd name="T98" fmla="*/ 392 w 432"/>
                  <a:gd name="T99" fmla="*/ 149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32" h="355">
                    <a:moveTo>
                      <a:pt x="406" y="148"/>
                    </a:moveTo>
                    <a:cubicBezTo>
                      <a:pt x="399" y="140"/>
                      <a:pt x="410" y="144"/>
                      <a:pt x="414" y="138"/>
                    </a:cubicBezTo>
                    <a:cubicBezTo>
                      <a:pt x="414" y="137"/>
                      <a:pt x="414" y="136"/>
                      <a:pt x="414" y="136"/>
                    </a:cubicBezTo>
                    <a:cubicBezTo>
                      <a:pt x="403" y="125"/>
                      <a:pt x="410" y="121"/>
                      <a:pt x="411" y="111"/>
                    </a:cubicBezTo>
                    <a:cubicBezTo>
                      <a:pt x="413" y="107"/>
                      <a:pt x="432" y="122"/>
                      <a:pt x="429" y="107"/>
                    </a:cubicBezTo>
                    <a:cubicBezTo>
                      <a:pt x="418" y="107"/>
                      <a:pt x="406" y="104"/>
                      <a:pt x="396" y="98"/>
                    </a:cubicBezTo>
                    <a:cubicBezTo>
                      <a:pt x="392" y="95"/>
                      <a:pt x="399" y="93"/>
                      <a:pt x="399" y="92"/>
                    </a:cubicBezTo>
                    <a:cubicBezTo>
                      <a:pt x="399" y="89"/>
                      <a:pt x="392" y="88"/>
                      <a:pt x="396" y="84"/>
                    </a:cubicBezTo>
                    <a:cubicBezTo>
                      <a:pt x="398" y="83"/>
                      <a:pt x="403" y="88"/>
                      <a:pt x="403" y="83"/>
                    </a:cubicBezTo>
                    <a:cubicBezTo>
                      <a:pt x="405" y="74"/>
                      <a:pt x="388" y="84"/>
                      <a:pt x="388" y="77"/>
                    </a:cubicBezTo>
                    <a:cubicBezTo>
                      <a:pt x="389" y="59"/>
                      <a:pt x="392" y="64"/>
                      <a:pt x="380" y="44"/>
                    </a:cubicBezTo>
                    <a:cubicBezTo>
                      <a:pt x="378" y="43"/>
                      <a:pt x="378" y="43"/>
                      <a:pt x="378" y="43"/>
                    </a:cubicBezTo>
                    <a:cubicBezTo>
                      <a:pt x="376" y="44"/>
                      <a:pt x="374" y="44"/>
                      <a:pt x="370" y="44"/>
                    </a:cubicBezTo>
                    <a:cubicBezTo>
                      <a:pt x="365" y="44"/>
                      <a:pt x="363" y="55"/>
                      <a:pt x="362" y="57"/>
                    </a:cubicBezTo>
                    <a:cubicBezTo>
                      <a:pt x="352" y="66"/>
                      <a:pt x="318" y="66"/>
                      <a:pt x="307" y="62"/>
                    </a:cubicBezTo>
                    <a:cubicBezTo>
                      <a:pt x="300" y="59"/>
                      <a:pt x="296" y="54"/>
                      <a:pt x="289" y="51"/>
                    </a:cubicBezTo>
                    <a:cubicBezTo>
                      <a:pt x="288" y="51"/>
                      <a:pt x="273" y="54"/>
                      <a:pt x="270" y="50"/>
                    </a:cubicBezTo>
                    <a:cubicBezTo>
                      <a:pt x="254" y="30"/>
                      <a:pt x="236" y="20"/>
                      <a:pt x="215" y="2"/>
                    </a:cubicBezTo>
                    <a:cubicBezTo>
                      <a:pt x="210" y="2"/>
                      <a:pt x="196" y="0"/>
                      <a:pt x="193" y="0"/>
                    </a:cubicBezTo>
                    <a:cubicBezTo>
                      <a:pt x="184" y="1"/>
                      <a:pt x="196" y="12"/>
                      <a:pt x="192" y="16"/>
                    </a:cubicBezTo>
                    <a:cubicBezTo>
                      <a:pt x="188" y="17"/>
                      <a:pt x="182" y="15"/>
                      <a:pt x="178" y="16"/>
                    </a:cubicBezTo>
                    <a:cubicBezTo>
                      <a:pt x="177" y="17"/>
                      <a:pt x="179" y="20"/>
                      <a:pt x="178" y="21"/>
                    </a:cubicBezTo>
                    <a:cubicBezTo>
                      <a:pt x="170" y="28"/>
                      <a:pt x="157" y="28"/>
                      <a:pt x="149" y="35"/>
                    </a:cubicBezTo>
                    <a:cubicBezTo>
                      <a:pt x="140" y="44"/>
                      <a:pt x="167" y="66"/>
                      <a:pt x="155" y="74"/>
                    </a:cubicBezTo>
                    <a:cubicBezTo>
                      <a:pt x="127" y="93"/>
                      <a:pt x="145" y="61"/>
                      <a:pt x="127" y="87"/>
                    </a:cubicBezTo>
                    <a:cubicBezTo>
                      <a:pt x="124" y="89"/>
                      <a:pt x="134" y="91"/>
                      <a:pt x="135" y="95"/>
                    </a:cubicBezTo>
                    <a:cubicBezTo>
                      <a:pt x="137" y="98"/>
                      <a:pt x="127" y="98"/>
                      <a:pt x="127" y="100"/>
                    </a:cubicBezTo>
                    <a:cubicBezTo>
                      <a:pt x="127" y="102"/>
                      <a:pt x="135" y="111"/>
                      <a:pt x="133" y="115"/>
                    </a:cubicBezTo>
                    <a:cubicBezTo>
                      <a:pt x="123" y="125"/>
                      <a:pt x="111" y="111"/>
                      <a:pt x="104" y="111"/>
                    </a:cubicBezTo>
                    <a:cubicBezTo>
                      <a:pt x="92" y="111"/>
                      <a:pt x="115" y="122"/>
                      <a:pt x="94" y="117"/>
                    </a:cubicBezTo>
                    <a:cubicBezTo>
                      <a:pt x="89" y="115"/>
                      <a:pt x="82" y="106"/>
                      <a:pt x="79" y="102"/>
                    </a:cubicBezTo>
                    <a:cubicBezTo>
                      <a:pt x="78" y="100"/>
                      <a:pt x="76" y="95"/>
                      <a:pt x="76" y="98"/>
                    </a:cubicBezTo>
                    <a:cubicBezTo>
                      <a:pt x="72" y="102"/>
                      <a:pt x="74" y="107"/>
                      <a:pt x="71" y="111"/>
                    </a:cubicBezTo>
                    <a:cubicBezTo>
                      <a:pt x="60" y="125"/>
                      <a:pt x="46" y="111"/>
                      <a:pt x="34" y="115"/>
                    </a:cubicBezTo>
                    <a:cubicBezTo>
                      <a:pt x="32" y="115"/>
                      <a:pt x="35" y="119"/>
                      <a:pt x="34" y="121"/>
                    </a:cubicBezTo>
                    <a:cubicBezTo>
                      <a:pt x="27" y="125"/>
                      <a:pt x="13" y="123"/>
                      <a:pt x="6" y="121"/>
                    </a:cubicBezTo>
                    <a:cubicBezTo>
                      <a:pt x="4" y="121"/>
                      <a:pt x="0" y="118"/>
                      <a:pt x="0" y="121"/>
                    </a:cubicBezTo>
                    <a:cubicBezTo>
                      <a:pt x="0" y="126"/>
                      <a:pt x="5" y="132"/>
                      <a:pt x="8" y="137"/>
                    </a:cubicBezTo>
                    <a:cubicBezTo>
                      <a:pt x="8" y="137"/>
                      <a:pt x="6" y="137"/>
                      <a:pt x="6" y="138"/>
                    </a:cubicBezTo>
                    <a:cubicBezTo>
                      <a:pt x="6" y="144"/>
                      <a:pt x="5" y="151"/>
                      <a:pt x="8" y="155"/>
                    </a:cubicBezTo>
                    <a:cubicBezTo>
                      <a:pt x="8" y="155"/>
                      <a:pt x="9" y="155"/>
                      <a:pt x="9" y="156"/>
                    </a:cubicBezTo>
                    <a:cubicBezTo>
                      <a:pt x="6" y="160"/>
                      <a:pt x="19" y="166"/>
                      <a:pt x="23" y="171"/>
                    </a:cubicBezTo>
                    <a:cubicBezTo>
                      <a:pt x="26" y="176"/>
                      <a:pt x="28" y="197"/>
                      <a:pt x="32" y="191"/>
                    </a:cubicBezTo>
                    <a:cubicBezTo>
                      <a:pt x="35" y="187"/>
                      <a:pt x="38" y="181"/>
                      <a:pt x="41" y="175"/>
                    </a:cubicBezTo>
                    <a:cubicBezTo>
                      <a:pt x="42" y="174"/>
                      <a:pt x="43" y="171"/>
                      <a:pt x="43" y="168"/>
                    </a:cubicBezTo>
                    <a:cubicBezTo>
                      <a:pt x="43" y="168"/>
                      <a:pt x="41" y="168"/>
                      <a:pt x="41" y="167"/>
                    </a:cubicBezTo>
                    <a:cubicBezTo>
                      <a:pt x="41" y="166"/>
                      <a:pt x="41" y="163"/>
                      <a:pt x="41" y="164"/>
                    </a:cubicBezTo>
                    <a:cubicBezTo>
                      <a:pt x="45" y="164"/>
                      <a:pt x="42" y="182"/>
                      <a:pt x="50" y="168"/>
                    </a:cubicBezTo>
                    <a:cubicBezTo>
                      <a:pt x="52" y="164"/>
                      <a:pt x="52" y="160"/>
                      <a:pt x="52" y="156"/>
                    </a:cubicBezTo>
                    <a:cubicBezTo>
                      <a:pt x="52" y="155"/>
                      <a:pt x="50" y="155"/>
                      <a:pt x="50" y="153"/>
                    </a:cubicBezTo>
                    <a:cubicBezTo>
                      <a:pt x="50" y="152"/>
                      <a:pt x="52" y="155"/>
                      <a:pt x="52" y="155"/>
                    </a:cubicBezTo>
                    <a:cubicBezTo>
                      <a:pt x="59" y="152"/>
                      <a:pt x="53" y="130"/>
                      <a:pt x="60" y="130"/>
                    </a:cubicBezTo>
                    <a:cubicBezTo>
                      <a:pt x="83" y="129"/>
                      <a:pt x="75" y="137"/>
                      <a:pt x="89" y="149"/>
                    </a:cubicBezTo>
                    <a:cubicBezTo>
                      <a:pt x="93" y="152"/>
                      <a:pt x="97" y="149"/>
                      <a:pt x="100" y="152"/>
                    </a:cubicBezTo>
                    <a:cubicBezTo>
                      <a:pt x="113" y="168"/>
                      <a:pt x="97" y="187"/>
                      <a:pt x="112" y="205"/>
                    </a:cubicBezTo>
                    <a:cubicBezTo>
                      <a:pt x="118" y="211"/>
                      <a:pt x="131" y="223"/>
                      <a:pt x="137" y="225"/>
                    </a:cubicBezTo>
                    <a:cubicBezTo>
                      <a:pt x="142" y="230"/>
                      <a:pt x="162" y="232"/>
                      <a:pt x="156" y="235"/>
                    </a:cubicBezTo>
                    <a:cubicBezTo>
                      <a:pt x="145" y="238"/>
                      <a:pt x="124" y="215"/>
                      <a:pt x="127" y="245"/>
                    </a:cubicBezTo>
                    <a:cubicBezTo>
                      <a:pt x="129" y="254"/>
                      <a:pt x="164" y="274"/>
                      <a:pt x="170" y="281"/>
                    </a:cubicBezTo>
                    <a:cubicBezTo>
                      <a:pt x="171" y="283"/>
                      <a:pt x="164" y="279"/>
                      <a:pt x="166" y="280"/>
                    </a:cubicBezTo>
                    <a:cubicBezTo>
                      <a:pt x="170" y="283"/>
                      <a:pt x="190" y="289"/>
                      <a:pt x="192" y="291"/>
                    </a:cubicBezTo>
                    <a:cubicBezTo>
                      <a:pt x="193" y="296"/>
                      <a:pt x="188" y="306"/>
                      <a:pt x="192" y="310"/>
                    </a:cubicBezTo>
                    <a:cubicBezTo>
                      <a:pt x="194" y="311"/>
                      <a:pt x="219" y="303"/>
                      <a:pt x="219" y="302"/>
                    </a:cubicBezTo>
                    <a:cubicBezTo>
                      <a:pt x="236" y="299"/>
                      <a:pt x="225" y="306"/>
                      <a:pt x="244" y="313"/>
                    </a:cubicBezTo>
                    <a:cubicBezTo>
                      <a:pt x="249" y="314"/>
                      <a:pt x="258" y="311"/>
                      <a:pt x="263" y="314"/>
                    </a:cubicBezTo>
                    <a:cubicBezTo>
                      <a:pt x="271" y="317"/>
                      <a:pt x="277" y="332"/>
                      <a:pt x="286" y="336"/>
                    </a:cubicBezTo>
                    <a:cubicBezTo>
                      <a:pt x="297" y="340"/>
                      <a:pt x="304" y="344"/>
                      <a:pt x="308" y="347"/>
                    </a:cubicBezTo>
                    <a:cubicBezTo>
                      <a:pt x="308" y="348"/>
                      <a:pt x="308" y="347"/>
                      <a:pt x="308" y="347"/>
                    </a:cubicBezTo>
                    <a:cubicBezTo>
                      <a:pt x="310" y="347"/>
                      <a:pt x="313" y="345"/>
                      <a:pt x="313" y="347"/>
                    </a:cubicBezTo>
                    <a:cubicBezTo>
                      <a:pt x="315" y="352"/>
                      <a:pt x="311" y="352"/>
                      <a:pt x="318" y="355"/>
                    </a:cubicBezTo>
                    <a:cubicBezTo>
                      <a:pt x="321" y="353"/>
                      <a:pt x="326" y="353"/>
                      <a:pt x="326" y="349"/>
                    </a:cubicBezTo>
                    <a:cubicBezTo>
                      <a:pt x="330" y="340"/>
                      <a:pt x="297" y="326"/>
                      <a:pt x="293" y="321"/>
                    </a:cubicBezTo>
                    <a:cubicBezTo>
                      <a:pt x="291" y="317"/>
                      <a:pt x="293" y="310"/>
                      <a:pt x="289" y="304"/>
                    </a:cubicBezTo>
                    <a:cubicBezTo>
                      <a:pt x="288" y="302"/>
                      <a:pt x="282" y="302"/>
                      <a:pt x="278" y="300"/>
                    </a:cubicBezTo>
                    <a:cubicBezTo>
                      <a:pt x="262" y="291"/>
                      <a:pt x="252" y="272"/>
                      <a:pt x="237" y="261"/>
                    </a:cubicBezTo>
                    <a:cubicBezTo>
                      <a:pt x="233" y="257"/>
                      <a:pt x="215" y="239"/>
                      <a:pt x="210" y="236"/>
                    </a:cubicBezTo>
                    <a:cubicBezTo>
                      <a:pt x="207" y="236"/>
                      <a:pt x="204" y="239"/>
                      <a:pt x="201" y="238"/>
                    </a:cubicBezTo>
                    <a:cubicBezTo>
                      <a:pt x="197" y="234"/>
                      <a:pt x="207" y="225"/>
                      <a:pt x="207" y="224"/>
                    </a:cubicBezTo>
                    <a:cubicBezTo>
                      <a:pt x="205" y="220"/>
                      <a:pt x="203" y="220"/>
                      <a:pt x="200" y="217"/>
                    </a:cubicBezTo>
                    <a:cubicBezTo>
                      <a:pt x="193" y="208"/>
                      <a:pt x="192" y="196"/>
                      <a:pt x="182" y="187"/>
                    </a:cubicBezTo>
                    <a:cubicBezTo>
                      <a:pt x="179" y="185"/>
                      <a:pt x="173" y="185"/>
                      <a:pt x="170" y="181"/>
                    </a:cubicBezTo>
                    <a:cubicBezTo>
                      <a:pt x="166" y="179"/>
                      <a:pt x="160" y="133"/>
                      <a:pt x="178" y="134"/>
                    </a:cubicBezTo>
                    <a:cubicBezTo>
                      <a:pt x="186" y="134"/>
                      <a:pt x="199" y="152"/>
                      <a:pt x="205" y="155"/>
                    </a:cubicBezTo>
                    <a:cubicBezTo>
                      <a:pt x="212" y="155"/>
                      <a:pt x="212" y="155"/>
                      <a:pt x="212" y="155"/>
                    </a:cubicBezTo>
                    <a:cubicBezTo>
                      <a:pt x="205" y="155"/>
                      <a:pt x="205" y="155"/>
                      <a:pt x="205" y="155"/>
                    </a:cubicBezTo>
                    <a:cubicBezTo>
                      <a:pt x="215" y="155"/>
                      <a:pt x="214" y="140"/>
                      <a:pt x="219" y="133"/>
                    </a:cubicBezTo>
                    <a:cubicBezTo>
                      <a:pt x="227" y="123"/>
                      <a:pt x="232" y="136"/>
                      <a:pt x="243" y="133"/>
                    </a:cubicBezTo>
                    <a:cubicBezTo>
                      <a:pt x="245" y="133"/>
                      <a:pt x="245" y="126"/>
                      <a:pt x="248" y="125"/>
                    </a:cubicBezTo>
                    <a:cubicBezTo>
                      <a:pt x="248" y="125"/>
                      <a:pt x="254" y="129"/>
                      <a:pt x="266" y="133"/>
                    </a:cubicBezTo>
                    <a:cubicBezTo>
                      <a:pt x="269" y="133"/>
                      <a:pt x="270" y="134"/>
                      <a:pt x="273" y="133"/>
                    </a:cubicBezTo>
                    <a:cubicBezTo>
                      <a:pt x="274" y="133"/>
                      <a:pt x="276" y="130"/>
                      <a:pt x="277" y="130"/>
                    </a:cubicBezTo>
                    <a:cubicBezTo>
                      <a:pt x="286" y="129"/>
                      <a:pt x="308" y="141"/>
                      <a:pt x="318" y="138"/>
                    </a:cubicBezTo>
                    <a:cubicBezTo>
                      <a:pt x="321" y="138"/>
                      <a:pt x="324" y="137"/>
                      <a:pt x="324" y="136"/>
                    </a:cubicBezTo>
                    <a:cubicBezTo>
                      <a:pt x="326" y="133"/>
                      <a:pt x="325" y="127"/>
                      <a:pt x="328" y="127"/>
                    </a:cubicBezTo>
                    <a:cubicBezTo>
                      <a:pt x="333" y="127"/>
                      <a:pt x="336" y="132"/>
                      <a:pt x="341" y="133"/>
                    </a:cubicBezTo>
                    <a:cubicBezTo>
                      <a:pt x="350" y="136"/>
                      <a:pt x="339" y="130"/>
                      <a:pt x="344" y="127"/>
                    </a:cubicBezTo>
                    <a:cubicBezTo>
                      <a:pt x="348" y="126"/>
                      <a:pt x="354" y="126"/>
                      <a:pt x="359" y="127"/>
                    </a:cubicBezTo>
                    <a:cubicBezTo>
                      <a:pt x="362" y="129"/>
                      <a:pt x="365" y="133"/>
                      <a:pt x="367" y="133"/>
                    </a:cubicBezTo>
                    <a:cubicBezTo>
                      <a:pt x="370" y="133"/>
                      <a:pt x="367" y="127"/>
                      <a:pt x="370" y="127"/>
                    </a:cubicBezTo>
                    <a:cubicBezTo>
                      <a:pt x="388" y="129"/>
                      <a:pt x="383" y="148"/>
                      <a:pt x="392" y="149"/>
                    </a:cubicBezTo>
                    <a:cubicBezTo>
                      <a:pt x="398" y="151"/>
                      <a:pt x="402" y="149"/>
                      <a:pt x="406" y="148"/>
                    </a:cubicBezTo>
                    <a:close/>
                  </a:path>
                </a:pathLst>
              </a:custGeom>
              <a:solidFill>
                <a:srgbClr val="D4E7F3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6" name="Freeform 76"/>
              <p:cNvSpPr>
                <a:spLocks/>
              </p:cNvSpPr>
              <p:nvPr/>
            </p:nvSpPr>
            <p:spPr bwMode="auto">
              <a:xfrm>
                <a:off x="3392450" y="1329566"/>
                <a:ext cx="1226615" cy="679778"/>
              </a:xfrm>
              <a:custGeom>
                <a:avLst/>
                <a:gdLst>
                  <a:gd name="T0" fmla="*/ 379 w 379"/>
                  <a:gd name="T1" fmla="*/ 27 h 210"/>
                  <a:gd name="T2" fmla="*/ 373 w 379"/>
                  <a:gd name="T3" fmla="*/ 54 h 210"/>
                  <a:gd name="T4" fmla="*/ 371 w 379"/>
                  <a:gd name="T5" fmla="*/ 70 h 210"/>
                  <a:gd name="T6" fmla="*/ 361 w 379"/>
                  <a:gd name="T7" fmla="*/ 82 h 210"/>
                  <a:gd name="T8" fmla="*/ 363 w 379"/>
                  <a:gd name="T9" fmla="*/ 100 h 210"/>
                  <a:gd name="T10" fmla="*/ 345 w 379"/>
                  <a:gd name="T11" fmla="*/ 108 h 210"/>
                  <a:gd name="T12" fmla="*/ 337 w 379"/>
                  <a:gd name="T13" fmla="*/ 110 h 210"/>
                  <a:gd name="T14" fmla="*/ 313 w 379"/>
                  <a:gd name="T15" fmla="*/ 90 h 210"/>
                  <a:gd name="T16" fmla="*/ 293 w 379"/>
                  <a:gd name="T17" fmla="*/ 102 h 210"/>
                  <a:gd name="T18" fmla="*/ 252 w 379"/>
                  <a:gd name="T19" fmla="*/ 105 h 210"/>
                  <a:gd name="T20" fmla="*/ 241 w 379"/>
                  <a:gd name="T21" fmla="*/ 136 h 210"/>
                  <a:gd name="T22" fmla="*/ 230 w 379"/>
                  <a:gd name="T23" fmla="*/ 135 h 210"/>
                  <a:gd name="T24" fmla="*/ 216 w 379"/>
                  <a:gd name="T25" fmla="*/ 151 h 210"/>
                  <a:gd name="T26" fmla="*/ 189 w 379"/>
                  <a:gd name="T27" fmla="*/ 146 h 210"/>
                  <a:gd name="T28" fmla="*/ 187 w 379"/>
                  <a:gd name="T29" fmla="*/ 160 h 210"/>
                  <a:gd name="T30" fmla="*/ 143 w 379"/>
                  <a:gd name="T31" fmla="*/ 171 h 210"/>
                  <a:gd name="T32" fmla="*/ 148 w 379"/>
                  <a:gd name="T33" fmla="*/ 192 h 210"/>
                  <a:gd name="T34" fmla="*/ 75 w 379"/>
                  <a:gd name="T35" fmla="*/ 209 h 210"/>
                  <a:gd name="T36" fmla="*/ 35 w 379"/>
                  <a:gd name="T37" fmla="*/ 184 h 210"/>
                  <a:gd name="T38" fmla="*/ 28 w 379"/>
                  <a:gd name="T39" fmla="*/ 184 h 210"/>
                  <a:gd name="T40" fmla="*/ 4 w 379"/>
                  <a:gd name="T41" fmla="*/ 153 h 210"/>
                  <a:gd name="T42" fmla="*/ 11 w 379"/>
                  <a:gd name="T43" fmla="*/ 124 h 210"/>
                  <a:gd name="T44" fmla="*/ 71 w 379"/>
                  <a:gd name="T45" fmla="*/ 87 h 210"/>
                  <a:gd name="T46" fmla="*/ 71 w 379"/>
                  <a:gd name="T47" fmla="*/ 78 h 210"/>
                  <a:gd name="T48" fmla="*/ 82 w 379"/>
                  <a:gd name="T49" fmla="*/ 74 h 210"/>
                  <a:gd name="T50" fmla="*/ 87 w 379"/>
                  <a:gd name="T51" fmla="*/ 49 h 210"/>
                  <a:gd name="T52" fmla="*/ 127 w 379"/>
                  <a:gd name="T53" fmla="*/ 20 h 210"/>
                  <a:gd name="T54" fmla="*/ 137 w 379"/>
                  <a:gd name="T55" fmla="*/ 20 h 210"/>
                  <a:gd name="T56" fmla="*/ 137 w 379"/>
                  <a:gd name="T57" fmla="*/ 31 h 210"/>
                  <a:gd name="T58" fmla="*/ 167 w 379"/>
                  <a:gd name="T59" fmla="*/ 7 h 210"/>
                  <a:gd name="T60" fmla="*/ 176 w 379"/>
                  <a:gd name="T61" fmla="*/ 20 h 210"/>
                  <a:gd name="T62" fmla="*/ 180 w 379"/>
                  <a:gd name="T63" fmla="*/ 20 h 210"/>
                  <a:gd name="T64" fmla="*/ 180 w 379"/>
                  <a:gd name="T65" fmla="*/ 26 h 210"/>
                  <a:gd name="T66" fmla="*/ 191 w 379"/>
                  <a:gd name="T67" fmla="*/ 23 h 210"/>
                  <a:gd name="T68" fmla="*/ 191 w 379"/>
                  <a:gd name="T69" fmla="*/ 42 h 210"/>
                  <a:gd name="T70" fmla="*/ 202 w 379"/>
                  <a:gd name="T71" fmla="*/ 39 h 210"/>
                  <a:gd name="T72" fmla="*/ 212 w 379"/>
                  <a:gd name="T73" fmla="*/ 44 h 210"/>
                  <a:gd name="T74" fmla="*/ 232 w 379"/>
                  <a:gd name="T75" fmla="*/ 16 h 210"/>
                  <a:gd name="T76" fmla="*/ 242 w 379"/>
                  <a:gd name="T77" fmla="*/ 18 h 210"/>
                  <a:gd name="T78" fmla="*/ 250 w 379"/>
                  <a:gd name="T79" fmla="*/ 14 h 210"/>
                  <a:gd name="T80" fmla="*/ 267 w 379"/>
                  <a:gd name="T81" fmla="*/ 23 h 210"/>
                  <a:gd name="T82" fmla="*/ 278 w 379"/>
                  <a:gd name="T83" fmla="*/ 15 h 210"/>
                  <a:gd name="T84" fmla="*/ 274 w 379"/>
                  <a:gd name="T85" fmla="*/ 11 h 210"/>
                  <a:gd name="T86" fmla="*/ 284 w 379"/>
                  <a:gd name="T87" fmla="*/ 9 h 210"/>
                  <a:gd name="T88" fmla="*/ 289 w 379"/>
                  <a:gd name="T89" fmla="*/ 4 h 210"/>
                  <a:gd name="T90" fmla="*/ 337 w 379"/>
                  <a:gd name="T91" fmla="*/ 9 h 210"/>
                  <a:gd name="T92" fmla="*/ 342 w 379"/>
                  <a:gd name="T93" fmla="*/ 19 h 210"/>
                  <a:gd name="T94" fmla="*/ 357 w 379"/>
                  <a:gd name="T95" fmla="*/ 23 h 210"/>
                  <a:gd name="T96" fmla="*/ 379 w 379"/>
                  <a:gd name="T97" fmla="*/ 27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79" h="210">
                    <a:moveTo>
                      <a:pt x="379" y="27"/>
                    </a:moveTo>
                    <a:cubicBezTo>
                      <a:pt x="379" y="35"/>
                      <a:pt x="373" y="46"/>
                      <a:pt x="373" y="54"/>
                    </a:cubicBezTo>
                    <a:cubicBezTo>
                      <a:pt x="372" y="60"/>
                      <a:pt x="373" y="65"/>
                      <a:pt x="371" y="70"/>
                    </a:cubicBezTo>
                    <a:cubicBezTo>
                      <a:pt x="368" y="75"/>
                      <a:pt x="361" y="76"/>
                      <a:pt x="361" y="82"/>
                    </a:cubicBezTo>
                    <a:cubicBezTo>
                      <a:pt x="358" y="87"/>
                      <a:pt x="363" y="93"/>
                      <a:pt x="363" y="100"/>
                    </a:cubicBezTo>
                    <a:cubicBezTo>
                      <a:pt x="363" y="105"/>
                      <a:pt x="352" y="105"/>
                      <a:pt x="345" y="108"/>
                    </a:cubicBezTo>
                    <a:cubicBezTo>
                      <a:pt x="342" y="108"/>
                      <a:pt x="339" y="112"/>
                      <a:pt x="337" y="110"/>
                    </a:cubicBezTo>
                    <a:cubicBezTo>
                      <a:pt x="321" y="105"/>
                      <a:pt x="334" y="91"/>
                      <a:pt x="313" y="90"/>
                    </a:cubicBezTo>
                    <a:cubicBezTo>
                      <a:pt x="306" y="90"/>
                      <a:pt x="301" y="101"/>
                      <a:pt x="293" y="102"/>
                    </a:cubicBezTo>
                    <a:cubicBezTo>
                      <a:pt x="280" y="104"/>
                      <a:pt x="263" y="90"/>
                      <a:pt x="252" y="105"/>
                    </a:cubicBezTo>
                    <a:cubicBezTo>
                      <a:pt x="246" y="110"/>
                      <a:pt x="249" y="132"/>
                      <a:pt x="241" y="136"/>
                    </a:cubicBezTo>
                    <a:cubicBezTo>
                      <a:pt x="238" y="136"/>
                      <a:pt x="232" y="134"/>
                      <a:pt x="230" y="135"/>
                    </a:cubicBezTo>
                    <a:cubicBezTo>
                      <a:pt x="217" y="143"/>
                      <a:pt x="235" y="149"/>
                      <a:pt x="216" y="151"/>
                    </a:cubicBezTo>
                    <a:cubicBezTo>
                      <a:pt x="209" y="153"/>
                      <a:pt x="195" y="135"/>
                      <a:pt x="189" y="146"/>
                    </a:cubicBezTo>
                    <a:cubicBezTo>
                      <a:pt x="187" y="150"/>
                      <a:pt x="191" y="157"/>
                      <a:pt x="187" y="160"/>
                    </a:cubicBezTo>
                    <a:cubicBezTo>
                      <a:pt x="179" y="169"/>
                      <a:pt x="154" y="164"/>
                      <a:pt x="143" y="171"/>
                    </a:cubicBezTo>
                    <a:cubicBezTo>
                      <a:pt x="134" y="177"/>
                      <a:pt x="145" y="188"/>
                      <a:pt x="148" y="192"/>
                    </a:cubicBezTo>
                    <a:cubicBezTo>
                      <a:pt x="150" y="198"/>
                      <a:pt x="85" y="210"/>
                      <a:pt x="75" y="209"/>
                    </a:cubicBezTo>
                    <a:cubicBezTo>
                      <a:pt x="60" y="206"/>
                      <a:pt x="49" y="186"/>
                      <a:pt x="35" y="184"/>
                    </a:cubicBezTo>
                    <a:cubicBezTo>
                      <a:pt x="33" y="183"/>
                      <a:pt x="30" y="184"/>
                      <a:pt x="28" y="184"/>
                    </a:cubicBezTo>
                    <a:cubicBezTo>
                      <a:pt x="19" y="175"/>
                      <a:pt x="11" y="164"/>
                      <a:pt x="4" y="153"/>
                    </a:cubicBezTo>
                    <a:cubicBezTo>
                      <a:pt x="0" y="145"/>
                      <a:pt x="11" y="134"/>
                      <a:pt x="11" y="124"/>
                    </a:cubicBezTo>
                    <a:cubicBezTo>
                      <a:pt x="22" y="78"/>
                      <a:pt x="48" y="116"/>
                      <a:pt x="71" y="87"/>
                    </a:cubicBezTo>
                    <a:cubicBezTo>
                      <a:pt x="72" y="85"/>
                      <a:pt x="70" y="80"/>
                      <a:pt x="71" y="78"/>
                    </a:cubicBezTo>
                    <a:cubicBezTo>
                      <a:pt x="74" y="75"/>
                      <a:pt x="79" y="76"/>
                      <a:pt x="82" y="74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94" y="37"/>
                      <a:pt x="113" y="26"/>
                      <a:pt x="127" y="20"/>
                    </a:cubicBezTo>
                    <a:cubicBezTo>
                      <a:pt x="128" y="22"/>
                      <a:pt x="134" y="18"/>
                      <a:pt x="137" y="20"/>
                    </a:cubicBezTo>
                    <a:cubicBezTo>
                      <a:pt x="138" y="23"/>
                      <a:pt x="134" y="29"/>
                      <a:pt x="137" y="31"/>
                    </a:cubicBezTo>
                    <a:cubicBezTo>
                      <a:pt x="149" y="41"/>
                      <a:pt x="160" y="1"/>
                      <a:pt x="167" y="7"/>
                    </a:cubicBezTo>
                    <a:cubicBezTo>
                      <a:pt x="172" y="9"/>
                      <a:pt x="172" y="16"/>
                      <a:pt x="176" y="20"/>
                    </a:cubicBezTo>
                    <a:cubicBezTo>
                      <a:pt x="176" y="22"/>
                      <a:pt x="180" y="19"/>
                      <a:pt x="180" y="20"/>
                    </a:cubicBezTo>
                    <a:cubicBezTo>
                      <a:pt x="182" y="22"/>
                      <a:pt x="178" y="24"/>
                      <a:pt x="180" y="26"/>
                    </a:cubicBezTo>
                    <a:cubicBezTo>
                      <a:pt x="183" y="26"/>
                      <a:pt x="187" y="22"/>
                      <a:pt x="191" y="23"/>
                    </a:cubicBezTo>
                    <a:cubicBezTo>
                      <a:pt x="197" y="26"/>
                      <a:pt x="191" y="41"/>
                      <a:pt x="191" y="42"/>
                    </a:cubicBezTo>
                    <a:cubicBezTo>
                      <a:pt x="191" y="46"/>
                      <a:pt x="198" y="39"/>
                      <a:pt x="202" y="39"/>
                    </a:cubicBezTo>
                    <a:cubicBezTo>
                      <a:pt x="205" y="38"/>
                      <a:pt x="209" y="45"/>
                      <a:pt x="212" y="44"/>
                    </a:cubicBezTo>
                    <a:cubicBezTo>
                      <a:pt x="213" y="42"/>
                      <a:pt x="222" y="18"/>
                      <a:pt x="232" y="16"/>
                    </a:cubicBezTo>
                    <a:cubicBezTo>
                      <a:pt x="237" y="15"/>
                      <a:pt x="239" y="18"/>
                      <a:pt x="242" y="18"/>
                    </a:cubicBezTo>
                    <a:cubicBezTo>
                      <a:pt x="246" y="18"/>
                      <a:pt x="248" y="12"/>
                      <a:pt x="250" y="14"/>
                    </a:cubicBezTo>
                    <a:cubicBezTo>
                      <a:pt x="257" y="15"/>
                      <a:pt x="260" y="23"/>
                      <a:pt x="267" y="23"/>
                    </a:cubicBezTo>
                    <a:cubicBezTo>
                      <a:pt x="271" y="23"/>
                      <a:pt x="275" y="18"/>
                      <a:pt x="278" y="15"/>
                    </a:cubicBezTo>
                    <a:cubicBezTo>
                      <a:pt x="279" y="12"/>
                      <a:pt x="274" y="12"/>
                      <a:pt x="274" y="11"/>
                    </a:cubicBezTo>
                    <a:cubicBezTo>
                      <a:pt x="276" y="0"/>
                      <a:pt x="280" y="11"/>
                      <a:pt x="284" y="9"/>
                    </a:cubicBezTo>
                    <a:cubicBezTo>
                      <a:pt x="286" y="9"/>
                      <a:pt x="286" y="4"/>
                      <a:pt x="289" y="4"/>
                    </a:cubicBezTo>
                    <a:cubicBezTo>
                      <a:pt x="301" y="1"/>
                      <a:pt x="327" y="1"/>
                      <a:pt x="337" y="9"/>
                    </a:cubicBezTo>
                    <a:cubicBezTo>
                      <a:pt x="339" y="12"/>
                      <a:pt x="339" y="18"/>
                      <a:pt x="342" y="19"/>
                    </a:cubicBezTo>
                    <a:cubicBezTo>
                      <a:pt x="346" y="22"/>
                      <a:pt x="352" y="22"/>
                      <a:pt x="357" y="23"/>
                    </a:cubicBezTo>
                    <a:cubicBezTo>
                      <a:pt x="364" y="26"/>
                      <a:pt x="372" y="27"/>
                      <a:pt x="379" y="27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7" name="Freeform 77"/>
              <p:cNvSpPr>
                <a:spLocks/>
              </p:cNvSpPr>
              <p:nvPr/>
            </p:nvSpPr>
            <p:spPr bwMode="auto">
              <a:xfrm>
                <a:off x="3230728" y="2838508"/>
                <a:ext cx="990885" cy="890838"/>
              </a:xfrm>
              <a:custGeom>
                <a:avLst/>
                <a:gdLst>
                  <a:gd name="T0" fmla="*/ 266 w 306"/>
                  <a:gd name="T1" fmla="*/ 190 h 275"/>
                  <a:gd name="T2" fmla="*/ 249 w 306"/>
                  <a:gd name="T3" fmla="*/ 181 h 275"/>
                  <a:gd name="T4" fmla="*/ 249 w 306"/>
                  <a:gd name="T5" fmla="*/ 181 h 275"/>
                  <a:gd name="T6" fmla="*/ 237 w 306"/>
                  <a:gd name="T7" fmla="*/ 215 h 275"/>
                  <a:gd name="T8" fmla="*/ 226 w 306"/>
                  <a:gd name="T9" fmla="*/ 223 h 275"/>
                  <a:gd name="T10" fmla="*/ 229 w 306"/>
                  <a:gd name="T11" fmla="*/ 264 h 275"/>
                  <a:gd name="T12" fmla="*/ 233 w 306"/>
                  <a:gd name="T13" fmla="*/ 263 h 275"/>
                  <a:gd name="T14" fmla="*/ 233 w 306"/>
                  <a:gd name="T15" fmla="*/ 275 h 275"/>
                  <a:gd name="T16" fmla="*/ 189 w 306"/>
                  <a:gd name="T17" fmla="*/ 246 h 275"/>
                  <a:gd name="T18" fmla="*/ 177 w 306"/>
                  <a:gd name="T19" fmla="*/ 234 h 275"/>
                  <a:gd name="T20" fmla="*/ 164 w 306"/>
                  <a:gd name="T21" fmla="*/ 237 h 275"/>
                  <a:gd name="T22" fmla="*/ 157 w 306"/>
                  <a:gd name="T23" fmla="*/ 234 h 275"/>
                  <a:gd name="T24" fmla="*/ 166 w 306"/>
                  <a:gd name="T25" fmla="*/ 227 h 275"/>
                  <a:gd name="T26" fmla="*/ 133 w 306"/>
                  <a:gd name="T27" fmla="*/ 199 h 275"/>
                  <a:gd name="T28" fmla="*/ 129 w 306"/>
                  <a:gd name="T29" fmla="*/ 182 h 275"/>
                  <a:gd name="T30" fmla="*/ 118 w 306"/>
                  <a:gd name="T31" fmla="*/ 178 h 275"/>
                  <a:gd name="T32" fmla="*/ 77 w 306"/>
                  <a:gd name="T33" fmla="*/ 138 h 275"/>
                  <a:gd name="T34" fmla="*/ 49 w 306"/>
                  <a:gd name="T35" fmla="*/ 114 h 275"/>
                  <a:gd name="T36" fmla="*/ 41 w 306"/>
                  <a:gd name="T37" fmla="*/ 115 h 275"/>
                  <a:gd name="T38" fmla="*/ 46 w 306"/>
                  <a:gd name="T39" fmla="*/ 102 h 275"/>
                  <a:gd name="T40" fmla="*/ 40 w 306"/>
                  <a:gd name="T41" fmla="*/ 95 h 275"/>
                  <a:gd name="T42" fmla="*/ 22 w 306"/>
                  <a:gd name="T43" fmla="*/ 65 h 275"/>
                  <a:gd name="T44" fmla="*/ 9 w 306"/>
                  <a:gd name="T45" fmla="*/ 58 h 275"/>
                  <a:gd name="T46" fmla="*/ 18 w 306"/>
                  <a:gd name="T47" fmla="*/ 11 h 275"/>
                  <a:gd name="T48" fmla="*/ 45 w 306"/>
                  <a:gd name="T49" fmla="*/ 32 h 275"/>
                  <a:gd name="T50" fmla="*/ 52 w 306"/>
                  <a:gd name="T51" fmla="*/ 32 h 275"/>
                  <a:gd name="T52" fmla="*/ 45 w 306"/>
                  <a:gd name="T53" fmla="*/ 32 h 275"/>
                  <a:gd name="T54" fmla="*/ 59 w 306"/>
                  <a:gd name="T55" fmla="*/ 10 h 275"/>
                  <a:gd name="T56" fmla="*/ 82 w 306"/>
                  <a:gd name="T57" fmla="*/ 10 h 275"/>
                  <a:gd name="T58" fmla="*/ 88 w 306"/>
                  <a:gd name="T59" fmla="*/ 2 h 275"/>
                  <a:gd name="T60" fmla="*/ 105 w 306"/>
                  <a:gd name="T61" fmla="*/ 10 h 275"/>
                  <a:gd name="T62" fmla="*/ 112 w 306"/>
                  <a:gd name="T63" fmla="*/ 10 h 275"/>
                  <a:gd name="T64" fmla="*/ 116 w 306"/>
                  <a:gd name="T65" fmla="*/ 7 h 275"/>
                  <a:gd name="T66" fmla="*/ 157 w 306"/>
                  <a:gd name="T67" fmla="*/ 15 h 275"/>
                  <a:gd name="T68" fmla="*/ 163 w 306"/>
                  <a:gd name="T69" fmla="*/ 13 h 275"/>
                  <a:gd name="T70" fmla="*/ 167 w 306"/>
                  <a:gd name="T71" fmla="*/ 5 h 275"/>
                  <a:gd name="T72" fmla="*/ 181 w 306"/>
                  <a:gd name="T73" fmla="*/ 10 h 275"/>
                  <a:gd name="T74" fmla="*/ 184 w 306"/>
                  <a:gd name="T75" fmla="*/ 5 h 275"/>
                  <a:gd name="T76" fmla="*/ 199 w 306"/>
                  <a:gd name="T77" fmla="*/ 5 h 275"/>
                  <a:gd name="T78" fmla="*/ 207 w 306"/>
                  <a:gd name="T79" fmla="*/ 10 h 275"/>
                  <a:gd name="T80" fmla="*/ 210 w 306"/>
                  <a:gd name="T81" fmla="*/ 5 h 275"/>
                  <a:gd name="T82" fmla="*/ 232 w 306"/>
                  <a:gd name="T83" fmla="*/ 26 h 275"/>
                  <a:gd name="T84" fmla="*/ 269 w 306"/>
                  <a:gd name="T85" fmla="*/ 18 h 275"/>
                  <a:gd name="T86" fmla="*/ 256 w 306"/>
                  <a:gd name="T87" fmla="*/ 74 h 275"/>
                  <a:gd name="T88" fmla="*/ 275 w 306"/>
                  <a:gd name="T89" fmla="*/ 84 h 275"/>
                  <a:gd name="T90" fmla="*/ 290 w 306"/>
                  <a:gd name="T91" fmla="*/ 100 h 275"/>
                  <a:gd name="T92" fmla="*/ 299 w 306"/>
                  <a:gd name="T93" fmla="*/ 106 h 275"/>
                  <a:gd name="T94" fmla="*/ 270 w 306"/>
                  <a:gd name="T95" fmla="*/ 110 h 275"/>
                  <a:gd name="T96" fmla="*/ 296 w 306"/>
                  <a:gd name="T97" fmla="*/ 152 h 275"/>
                  <a:gd name="T98" fmla="*/ 285 w 306"/>
                  <a:gd name="T99" fmla="*/ 149 h 275"/>
                  <a:gd name="T100" fmla="*/ 277 w 306"/>
                  <a:gd name="T101" fmla="*/ 160 h 275"/>
                  <a:gd name="T102" fmla="*/ 255 w 306"/>
                  <a:gd name="T103" fmla="*/ 163 h 275"/>
                  <a:gd name="T104" fmla="*/ 266 w 306"/>
                  <a:gd name="T105" fmla="*/ 19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06" h="275">
                    <a:moveTo>
                      <a:pt x="266" y="190"/>
                    </a:moveTo>
                    <a:cubicBezTo>
                      <a:pt x="255" y="183"/>
                      <a:pt x="249" y="181"/>
                      <a:pt x="249" y="181"/>
                    </a:cubicBezTo>
                    <a:cubicBezTo>
                      <a:pt x="249" y="181"/>
                      <a:pt x="249" y="181"/>
                      <a:pt x="249" y="181"/>
                    </a:cubicBezTo>
                    <a:cubicBezTo>
                      <a:pt x="238" y="193"/>
                      <a:pt x="241" y="211"/>
                      <a:pt x="237" y="215"/>
                    </a:cubicBezTo>
                    <a:cubicBezTo>
                      <a:pt x="232" y="223"/>
                      <a:pt x="229" y="211"/>
                      <a:pt x="226" y="223"/>
                    </a:cubicBezTo>
                    <a:cubicBezTo>
                      <a:pt x="222" y="245"/>
                      <a:pt x="247" y="246"/>
                      <a:pt x="229" y="264"/>
                    </a:cubicBezTo>
                    <a:cubicBezTo>
                      <a:pt x="233" y="263"/>
                      <a:pt x="233" y="263"/>
                      <a:pt x="233" y="263"/>
                    </a:cubicBezTo>
                    <a:cubicBezTo>
                      <a:pt x="233" y="275"/>
                      <a:pt x="233" y="275"/>
                      <a:pt x="233" y="275"/>
                    </a:cubicBezTo>
                    <a:cubicBezTo>
                      <a:pt x="225" y="253"/>
                      <a:pt x="208" y="260"/>
                      <a:pt x="189" y="246"/>
                    </a:cubicBezTo>
                    <a:cubicBezTo>
                      <a:pt x="184" y="242"/>
                      <a:pt x="182" y="235"/>
                      <a:pt x="177" y="234"/>
                    </a:cubicBezTo>
                    <a:cubicBezTo>
                      <a:pt x="173" y="233"/>
                      <a:pt x="168" y="237"/>
                      <a:pt x="164" y="237"/>
                    </a:cubicBezTo>
                    <a:cubicBezTo>
                      <a:pt x="162" y="237"/>
                      <a:pt x="156" y="237"/>
                      <a:pt x="157" y="234"/>
                    </a:cubicBezTo>
                    <a:cubicBezTo>
                      <a:pt x="159" y="231"/>
                      <a:pt x="166" y="231"/>
                      <a:pt x="166" y="227"/>
                    </a:cubicBezTo>
                    <a:cubicBezTo>
                      <a:pt x="170" y="218"/>
                      <a:pt x="137" y="204"/>
                      <a:pt x="133" y="199"/>
                    </a:cubicBezTo>
                    <a:cubicBezTo>
                      <a:pt x="130" y="194"/>
                      <a:pt x="133" y="188"/>
                      <a:pt x="129" y="182"/>
                    </a:cubicBezTo>
                    <a:cubicBezTo>
                      <a:pt x="127" y="179"/>
                      <a:pt x="122" y="179"/>
                      <a:pt x="118" y="178"/>
                    </a:cubicBezTo>
                    <a:cubicBezTo>
                      <a:pt x="101" y="168"/>
                      <a:pt x="92" y="149"/>
                      <a:pt x="77" y="138"/>
                    </a:cubicBezTo>
                    <a:cubicBezTo>
                      <a:pt x="72" y="134"/>
                      <a:pt x="55" y="117"/>
                      <a:pt x="49" y="114"/>
                    </a:cubicBezTo>
                    <a:cubicBezTo>
                      <a:pt x="46" y="114"/>
                      <a:pt x="44" y="117"/>
                      <a:pt x="41" y="115"/>
                    </a:cubicBezTo>
                    <a:cubicBezTo>
                      <a:pt x="37" y="111"/>
                      <a:pt x="46" y="103"/>
                      <a:pt x="46" y="102"/>
                    </a:cubicBezTo>
                    <a:cubicBezTo>
                      <a:pt x="45" y="97"/>
                      <a:pt x="42" y="97"/>
                      <a:pt x="40" y="95"/>
                    </a:cubicBezTo>
                    <a:cubicBezTo>
                      <a:pt x="33" y="85"/>
                      <a:pt x="31" y="73"/>
                      <a:pt x="22" y="65"/>
                    </a:cubicBezTo>
                    <a:cubicBezTo>
                      <a:pt x="19" y="62"/>
                      <a:pt x="12" y="62"/>
                      <a:pt x="9" y="58"/>
                    </a:cubicBezTo>
                    <a:cubicBezTo>
                      <a:pt x="5" y="56"/>
                      <a:pt x="0" y="10"/>
                      <a:pt x="18" y="11"/>
                    </a:cubicBezTo>
                    <a:cubicBezTo>
                      <a:pt x="26" y="11"/>
                      <a:pt x="38" y="29"/>
                      <a:pt x="45" y="32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55" y="32"/>
                      <a:pt x="53" y="17"/>
                      <a:pt x="59" y="10"/>
                    </a:cubicBezTo>
                    <a:cubicBezTo>
                      <a:pt x="67" y="0"/>
                      <a:pt x="71" y="13"/>
                      <a:pt x="82" y="10"/>
                    </a:cubicBezTo>
                    <a:cubicBezTo>
                      <a:pt x="85" y="10"/>
                      <a:pt x="85" y="3"/>
                      <a:pt x="88" y="2"/>
                    </a:cubicBezTo>
                    <a:cubicBezTo>
                      <a:pt x="88" y="2"/>
                      <a:pt x="93" y="6"/>
                      <a:pt x="105" y="10"/>
                    </a:cubicBezTo>
                    <a:cubicBezTo>
                      <a:pt x="108" y="10"/>
                      <a:pt x="110" y="11"/>
                      <a:pt x="112" y="10"/>
                    </a:cubicBezTo>
                    <a:cubicBezTo>
                      <a:pt x="114" y="10"/>
                      <a:pt x="115" y="7"/>
                      <a:pt x="116" y="7"/>
                    </a:cubicBezTo>
                    <a:cubicBezTo>
                      <a:pt x="126" y="6"/>
                      <a:pt x="148" y="18"/>
                      <a:pt x="157" y="15"/>
                    </a:cubicBezTo>
                    <a:cubicBezTo>
                      <a:pt x="160" y="15"/>
                      <a:pt x="163" y="14"/>
                      <a:pt x="163" y="13"/>
                    </a:cubicBezTo>
                    <a:cubicBezTo>
                      <a:pt x="166" y="10"/>
                      <a:pt x="164" y="5"/>
                      <a:pt x="167" y="5"/>
                    </a:cubicBezTo>
                    <a:cubicBezTo>
                      <a:pt x="173" y="5"/>
                      <a:pt x="175" y="9"/>
                      <a:pt x="181" y="10"/>
                    </a:cubicBezTo>
                    <a:cubicBezTo>
                      <a:pt x="189" y="13"/>
                      <a:pt x="178" y="7"/>
                      <a:pt x="184" y="5"/>
                    </a:cubicBezTo>
                    <a:cubicBezTo>
                      <a:pt x="188" y="3"/>
                      <a:pt x="193" y="3"/>
                      <a:pt x="199" y="5"/>
                    </a:cubicBezTo>
                    <a:cubicBezTo>
                      <a:pt x="201" y="6"/>
                      <a:pt x="204" y="10"/>
                      <a:pt x="207" y="10"/>
                    </a:cubicBezTo>
                    <a:cubicBezTo>
                      <a:pt x="210" y="10"/>
                      <a:pt x="207" y="5"/>
                      <a:pt x="210" y="5"/>
                    </a:cubicBezTo>
                    <a:cubicBezTo>
                      <a:pt x="227" y="6"/>
                      <a:pt x="222" y="25"/>
                      <a:pt x="232" y="26"/>
                    </a:cubicBezTo>
                    <a:cubicBezTo>
                      <a:pt x="247" y="29"/>
                      <a:pt x="253" y="18"/>
                      <a:pt x="269" y="18"/>
                    </a:cubicBezTo>
                    <a:cubicBezTo>
                      <a:pt x="269" y="43"/>
                      <a:pt x="253" y="59"/>
                      <a:pt x="256" y="74"/>
                    </a:cubicBezTo>
                    <a:cubicBezTo>
                      <a:pt x="259" y="91"/>
                      <a:pt x="264" y="78"/>
                      <a:pt x="275" y="84"/>
                    </a:cubicBezTo>
                    <a:cubicBezTo>
                      <a:pt x="282" y="87"/>
                      <a:pt x="284" y="96"/>
                      <a:pt x="290" y="100"/>
                    </a:cubicBezTo>
                    <a:cubicBezTo>
                      <a:pt x="293" y="102"/>
                      <a:pt x="301" y="99"/>
                      <a:pt x="299" y="106"/>
                    </a:cubicBezTo>
                    <a:cubicBezTo>
                      <a:pt x="293" y="122"/>
                      <a:pt x="274" y="104"/>
                      <a:pt x="270" y="110"/>
                    </a:cubicBezTo>
                    <a:cubicBezTo>
                      <a:pt x="270" y="110"/>
                      <a:pt x="306" y="143"/>
                      <a:pt x="296" y="152"/>
                    </a:cubicBezTo>
                    <a:cubicBezTo>
                      <a:pt x="293" y="155"/>
                      <a:pt x="289" y="147"/>
                      <a:pt x="285" y="149"/>
                    </a:cubicBezTo>
                    <a:cubicBezTo>
                      <a:pt x="281" y="151"/>
                      <a:pt x="280" y="156"/>
                      <a:pt x="277" y="160"/>
                    </a:cubicBezTo>
                    <a:cubicBezTo>
                      <a:pt x="271" y="162"/>
                      <a:pt x="256" y="159"/>
                      <a:pt x="255" y="163"/>
                    </a:cubicBezTo>
                    <a:cubicBezTo>
                      <a:pt x="253" y="174"/>
                      <a:pt x="273" y="174"/>
                      <a:pt x="266" y="190"/>
                    </a:cubicBezTo>
                    <a:close/>
                  </a:path>
                </a:pathLst>
              </a:custGeom>
              <a:solidFill>
                <a:srgbClr val="D4E7F3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8" name="Freeform 78"/>
              <p:cNvSpPr>
                <a:spLocks/>
              </p:cNvSpPr>
              <p:nvPr/>
            </p:nvSpPr>
            <p:spPr bwMode="auto">
              <a:xfrm>
                <a:off x="3936546" y="2443798"/>
                <a:ext cx="1126567" cy="1450010"/>
              </a:xfrm>
              <a:custGeom>
                <a:avLst/>
                <a:gdLst>
                  <a:gd name="T0" fmla="*/ 343 w 348"/>
                  <a:gd name="T1" fmla="*/ 272 h 448"/>
                  <a:gd name="T2" fmla="*/ 287 w 348"/>
                  <a:gd name="T3" fmla="*/ 199 h 448"/>
                  <a:gd name="T4" fmla="*/ 303 w 348"/>
                  <a:gd name="T5" fmla="*/ 171 h 448"/>
                  <a:gd name="T6" fmla="*/ 302 w 348"/>
                  <a:gd name="T7" fmla="*/ 137 h 448"/>
                  <a:gd name="T8" fmla="*/ 245 w 348"/>
                  <a:gd name="T9" fmla="*/ 141 h 448"/>
                  <a:gd name="T10" fmla="*/ 218 w 348"/>
                  <a:gd name="T11" fmla="*/ 141 h 448"/>
                  <a:gd name="T12" fmla="*/ 196 w 348"/>
                  <a:gd name="T13" fmla="*/ 125 h 448"/>
                  <a:gd name="T14" fmla="*/ 196 w 348"/>
                  <a:gd name="T15" fmla="*/ 110 h 448"/>
                  <a:gd name="T16" fmla="*/ 145 w 348"/>
                  <a:gd name="T17" fmla="*/ 68 h 448"/>
                  <a:gd name="T18" fmla="*/ 144 w 348"/>
                  <a:gd name="T19" fmla="*/ 39 h 448"/>
                  <a:gd name="T20" fmla="*/ 128 w 348"/>
                  <a:gd name="T21" fmla="*/ 28 h 448"/>
                  <a:gd name="T22" fmla="*/ 100 w 348"/>
                  <a:gd name="T23" fmla="*/ 10 h 448"/>
                  <a:gd name="T24" fmla="*/ 67 w 348"/>
                  <a:gd name="T25" fmla="*/ 12 h 448"/>
                  <a:gd name="T26" fmla="*/ 30 w 348"/>
                  <a:gd name="T27" fmla="*/ 31 h 448"/>
                  <a:gd name="T28" fmla="*/ 0 w 348"/>
                  <a:gd name="T29" fmla="*/ 43 h 448"/>
                  <a:gd name="T30" fmla="*/ 10 w 348"/>
                  <a:gd name="T31" fmla="*/ 77 h 448"/>
                  <a:gd name="T32" fmla="*/ 18 w 348"/>
                  <a:gd name="T33" fmla="*/ 84 h 448"/>
                  <a:gd name="T34" fmla="*/ 18 w 348"/>
                  <a:gd name="T35" fmla="*/ 98 h 448"/>
                  <a:gd name="T36" fmla="*/ 33 w 348"/>
                  <a:gd name="T37" fmla="*/ 111 h 448"/>
                  <a:gd name="T38" fmla="*/ 36 w 348"/>
                  <a:gd name="T39" fmla="*/ 139 h 448"/>
                  <a:gd name="T40" fmla="*/ 51 w 348"/>
                  <a:gd name="T41" fmla="*/ 141 h 448"/>
                  <a:gd name="T42" fmla="*/ 58 w 348"/>
                  <a:gd name="T43" fmla="*/ 207 h 448"/>
                  <a:gd name="T44" fmla="*/ 81 w 348"/>
                  <a:gd name="T45" fmla="*/ 228 h 448"/>
                  <a:gd name="T46" fmla="*/ 78 w 348"/>
                  <a:gd name="T47" fmla="*/ 275 h 448"/>
                  <a:gd name="T48" fmla="*/ 59 w 348"/>
                  <a:gd name="T49" fmla="*/ 283 h 448"/>
                  <a:gd name="T50" fmla="*/ 48 w 348"/>
                  <a:gd name="T51" fmla="*/ 313 h 448"/>
                  <a:gd name="T52" fmla="*/ 62 w 348"/>
                  <a:gd name="T53" fmla="*/ 339 h 448"/>
                  <a:gd name="T54" fmla="*/ 106 w 348"/>
                  <a:gd name="T55" fmla="*/ 363 h 448"/>
                  <a:gd name="T56" fmla="*/ 133 w 348"/>
                  <a:gd name="T57" fmla="*/ 370 h 448"/>
                  <a:gd name="T58" fmla="*/ 158 w 348"/>
                  <a:gd name="T59" fmla="*/ 393 h 448"/>
                  <a:gd name="T60" fmla="*/ 180 w 348"/>
                  <a:gd name="T61" fmla="*/ 434 h 448"/>
                  <a:gd name="T62" fmla="*/ 195 w 348"/>
                  <a:gd name="T63" fmla="*/ 411 h 448"/>
                  <a:gd name="T64" fmla="*/ 236 w 348"/>
                  <a:gd name="T65" fmla="*/ 404 h 448"/>
                  <a:gd name="T66" fmla="*/ 262 w 348"/>
                  <a:gd name="T67" fmla="*/ 387 h 448"/>
                  <a:gd name="T68" fmla="*/ 321 w 348"/>
                  <a:gd name="T69" fmla="*/ 350 h 448"/>
                  <a:gd name="T70" fmla="*/ 311 w 348"/>
                  <a:gd name="T71" fmla="*/ 343 h 448"/>
                  <a:gd name="T72" fmla="*/ 307 w 348"/>
                  <a:gd name="T73" fmla="*/ 318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48" h="448">
                    <a:moveTo>
                      <a:pt x="329" y="308"/>
                    </a:moveTo>
                    <a:cubicBezTo>
                      <a:pt x="332" y="305"/>
                      <a:pt x="348" y="276"/>
                      <a:pt x="343" y="272"/>
                    </a:cubicBezTo>
                    <a:cubicBezTo>
                      <a:pt x="337" y="267"/>
                      <a:pt x="307" y="253"/>
                      <a:pt x="306" y="252"/>
                    </a:cubicBezTo>
                    <a:cubicBezTo>
                      <a:pt x="296" y="243"/>
                      <a:pt x="281" y="211"/>
                      <a:pt x="287" y="199"/>
                    </a:cubicBezTo>
                    <a:cubicBezTo>
                      <a:pt x="289" y="193"/>
                      <a:pt x="298" y="194"/>
                      <a:pt x="300" y="190"/>
                    </a:cubicBezTo>
                    <a:cubicBezTo>
                      <a:pt x="303" y="185"/>
                      <a:pt x="300" y="177"/>
                      <a:pt x="303" y="171"/>
                    </a:cubicBezTo>
                    <a:cubicBezTo>
                      <a:pt x="292" y="167"/>
                      <a:pt x="281" y="160"/>
                      <a:pt x="282" y="149"/>
                    </a:cubicBezTo>
                    <a:cubicBezTo>
                      <a:pt x="284" y="143"/>
                      <a:pt x="310" y="141"/>
                      <a:pt x="302" y="137"/>
                    </a:cubicBezTo>
                    <a:cubicBezTo>
                      <a:pt x="218" y="96"/>
                      <a:pt x="293" y="133"/>
                      <a:pt x="259" y="154"/>
                    </a:cubicBezTo>
                    <a:cubicBezTo>
                      <a:pt x="254" y="158"/>
                      <a:pt x="251" y="143"/>
                      <a:pt x="245" y="141"/>
                    </a:cubicBezTo>
                    <a:cubicBezTo>
                      <a:pt x="241" y="139"/>
                      <a:pt x="236" y="141"/>
                      <a:pt x="232" y="141"/>
                    </a:cubicBezTo>
                    <a:cubicBezTo>
                      <a:pt x="228" y="141"/>
                      <a:pt x="222" y="143"/>
                      <a:pt x="218" y="141"/>
                    </a:cubicBezTo>
                    <a:cubicBezTo>
                      <a:pt x="215" y="140"/>
                      <a:pt x="217" y="136"/>
                      <a:pt x="215" y="133"/>
                    </a:cubicBezTo>
                    <a:cubicBezTo>
                      <a:pt x="211" y="125"/>
                      <a:pt x="178" y="137"/>
                      <a:pt x="196" y="125"/>
                    </a:cubicBezTo>
                    <a:cubicBezTo>
                      <a:pt x="202" y="121"/>
                      <a:pt x="213" y="118"/>
                      <a:pt x="210" y="115"/>
                    </a:cubicBezTo>
                    <a:cubicBezTo>
                      <a:pt x="206" y="113"/>
                      <a:pt x="198" y="115"/>
                      <a:pt x="196" y="110"/>
                    </a:cubicBezTo>
                    <a:cubicBezTo>
                      <a:pt x="195" y="106"/>
                      <a:pt x="211" y="98"/>
                      <a:pt x="200" y="91"/>
                    </a:cubicBezTo>
                    <a:cubicBezTo>
                      <a:pt x="185" y="83"/>
                      <a:pt x="156" y="87"/>
                      <a:pt x="145" y="68"/>
                    </a:cubicBezTo>
                    <a:cubicBezTo>
                      <a:pt x="144" y="65"/>
                      <a:pt x="144" y="46"/>
                      <a:pt x="144" y="40"/>
                    </a:cubicBezTo>
                    <a:cubicBezTo>
                      <a:pt x="144" y="39"/>
                      <a:pt x="144" y="39"/>
                      <a:pt x="144" y="39"/>
                    </a:cubicBezTo>
                    <a:cubicBezTo>
                      <a:pt x="141" y="40"/>
                      <a:pt x="140" y="45"/>
                      <a:pt x="139" y="43"/>
                    </a:cubicBezTo>
                    <a:cubicBezTo>
                      <a:pt x="133" y="40"/>
                      <a:pt x="132" y="32"/>
                      <a:pt x="128" y="28"/>
                    </a:cubicBezTo>
                    <a:cubicBezTo>
                      <a:pt x="122" y="24"/>
                      <a:pt x="115" y="25"/>
                      <a:pt x="111" y="21"/>
                    </a:cubicBezTo>
                    <a:cubicBezTo>
                      <a:pt x="106" y="19"/>
                      <a:pt x="103" y="13"/>
                      <a:pt x="100" y="10"/>
                    </a:cubicBezTo>
                    <a:cubicBezTo>
                      <a:pt x="96" y="10"/>
                      <a:pt x="92" y="6"/>
                      <a:pt x="89" y="6"/>
                    </a:cubicBezTo>
                    <a:cubicBezTo>
                      <a:pt x="88" y="6"/>
                      <a:pt x="67" y="12"/>
                      <a:pt x="67" y="12"/>
                    </a:cubicBezTo>
                    <a:cubicBezTo>
                      <a:pt x="54" y="12"/>
                      <a:pt x="69" y="0"/>
                      <a:pt x="51" y="12"/>
                    </a:cubicBezTo>
                    <a:cubicBezTo>
                      <a:pt x="41" y="16"/>
                      <a:pt x="37" y="25"/>
                      <a:pt x="30" y="31"/>
                    </a:cubicBezTo>
                    <a:cubicBezTo>
                      <a:pt x="24" y="36"/>
                      <a:pt x="19" y="28"/>
                      <a:pt x="18" y="31"/>
                    </a:cubicBezTo>
                    <a:cubicBezTo>
                      <a:pt x="7" y="43"/>
                      <a:pt x="7" y="43"/>
                      <a:pt x="0" y="43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14" y="64"/>
                      <a:pt x="11" y="60"/>
                      <a:pt x="10" y="77"/>
                    </a:cubicBezTo>
                    <a:cubicBezTo>
                      <a:pt x="10" y="84"/>
                      <a:pt x="26" y="75"/>
                      <a:pt x="25" y="83"/>
                    </a:cubicBezTo>
                    <a:cubicBezTo>
                      <a:pt x="25" y="88"/>
                      <a:pt x="19" y="83"/>
                      <a:pt x="18" y="84"/>
                    </a:cubicBezTo>
                    <a:cubicBezTo>
                      <a:pt x="14" y="88"/>
                      <a:pt x="21" y="90"/>
                      <a:pt x="21" y="92"/>
                    </a:cubicBezTo>
                    <a:cubicBezTo>
                      <a:pt x="21" y="94"/>
                      <a:pt x="14" y="95"/>
                      <a:pt x="18" y="98"/>
                    </a:cubicBezTo>
                    <a:cubicBezTo>
                      <a:pt x="28" y="104"/>
                      <a:pt x="40" y="107"/>
                      <a:pt x="51" y="107"/>
                    </a:cubicBezTo>
                    <a:cubicBezTo>
                      <a:pt x="54" y="122"/>
                      <a:pt x="34" y="107"/>
                      <a:pt x="33" y="111"/>
                    </a:cubicBezTo>
                    <a:cubicBezTo>
                      <a:pt x="32" y="121"/>
                      <a:pt x="25" y="125"/>
                      <a:pt x="36" y="136"/>
                    </a:cubicBezTo>
                    <a:cubicBezTo>
                      <a:pt x="36" y="136"/>
                      <a:pt x="36" y="137"/>
                      <a:pt x="36" y="139"/>
                    </a:cubicBezTo>
                    <a:cubicBezTo>
                      <a:pt x="32" y="144"/>
                      <a:pt x="21" y="140"/>
                      <a:pt x="28" y="148"/>
                    </a:cubicBezTo>
                    <a:cubicBezTo>
                      <a:pt x="36" y="145"/>
                      <a:pt x="41" y="141"/>
                      <a:pt x="51" y="141"/>
                    </a:cubicBezTo>
                    <a:cubicBezTo>
                      <a:pt x="51" y="166"/>
                      <a:pt x="36" y="182"/>
                      <a:pt x="39" y="197"/>
                    </a:cubicBezTo>
                    <a:cubicBezTo>
                      <a:pt x="41" y="214"/>
                      <a:pt x="47" y="201"/>
                      <a:pt x="58" y="207"/>
                    </a:cubicBezTo>
                    <a:cubicBezTo>
                      <a:pt x="65" y="209"/>
                      <a:pt x="66" y="219"/>
                      <a:pt x="73" y="223"/>
                    </a:cubicBezTo>
                    <a:cubicBezTo>
                      <a:pt x="76" y="224"/>
                      <a:pt x="84" y="222"/>
                      <a:pt x="81" y="228"/>
                    </a:cubicBezTo>
                    <a:cubicBezTo>
                      <a:pt x="76" y="245"/>
                      <a:pt x="56" y="227"/>
                      <a:pt x="52" y="233"/>
                    </a:cubicBezTo>
                    <a:cubicBezTo>
                      <a:pt x="52" y="233"/>
                      <a:pt x="88" y="265"/>
                      <a:pt x="78" y="275"/>
                    </a:cubicBezTo>
                    <a:cubicBezTo>
                      <a:pt x="76" y="278"/>
                      <a:pt x="71" y="269"/>
                      <a:pt x="67" y="272"/>
                    </a:cubicBezTo>
                    <a:cubicBezTo>
                      <a:pt x="63" y="273"/>
                      <a:pt x="62" y="279"/>
                      <a:pt x="59" y="283"/>
                    </a:cubicBezTo>
                    <a:cubicBezTo>
                      <a:pt x="54" y="284"/>
                      <a:pt x="39" y="282"/>
                      <a:pt x="37" y="286"/>
                    </a:cubicBezTo>
                    <a:cubicBezTo>
                      <a:pt x="36" y="297"/>
                      <a:pt x="55" y="297"/>
                      <a:pt x="48" y="313"/>
                    </a:cubicBezTo>
                    <a:cubicBezTo>
                      <a:pt x="51" y="318"/>
                      <a:pt x="51" y="318"/>
                      <a:pt x="51" y="318"/>
                    </a:cubicBezTo>
                    <a:cubicBezTo>
                      <a:pt x="51" y="318"/>
                      <a:pt x="55" y="333"/>
                      <a:pt x="62" y="339"/>
                    </a:cubicBezTo>
                    <a:cubicBezTo>
                      <a:pt x="67" y="344"/>
                      <a:pt x="100" y="361"/>
                      <a:pt x="100" y="361"/>
                    </a:cubicBezTo>
                    <a:cubicBezTo>
                      <a:pt x="106" y="363"/>
                      <a:pt x="106" y="363"/>
                      <a:pt x="106" y="363"/>
                    </a:cubicBezTo>
                    <a:cubicBezTo>
                      <a:pt x="107" y="363"/>
                      <a:pt x="111" y="382"/>
                      <a:pt x="117" y="384"/>
                    </a:cubicBezTo>
                    <a:cubicBezTo>
                      <a:pt x="133" y="370"/>
                      <a:pt x="133" y="370"/>
                      <a:pt x="133" y="370"/>
                    </a:cubicBezTo>
                    <a:cubicBezTo>
                      <a:pt x="145" y="370"/>
                      <a:pt x="144" y="389"/>
                      <a:pt x="151" y="393"/>
                    </a:cubicBezTo>
                    <a:cubicBezTo>
                      <a:pt x="152" y="395"/>
                      <a:pt x="155" y="392"/>
                      <a:pt x="158" y="393"/>
                    </a:cubicBezTo>
                    <a:cubicBezTo>
                      <a:pt x="163" y="395"/>
                      <a:pt x="169" y="396"/>
                      <a:pt x="173" y="400"/>
                    </a:cubicBezTo>
                    <a:cubicBezTo>
                      <a:pt x="184" y="411"/>
                      <a:pt x="182" y="423"/>
                      <a:pt x="180" y="434"/>
                    </a:cubicBezTo>
                    <a:cubicBezTo>
                      <a:pt x="182" y="434"/>
                      <a:pt x="182" y="434"/>
                      <a:pt x="182" y="434"/>
                    </a:cubicBezTo>
                    <a:cubicBezTo>
                      <a:pt x="202" y="448"/>
                      <a:pt x="191" y="415"/>
                      <a:pt x="195" y="411"/>
                    </a:cubicBezTo>
                    <a:cubicBezTo>
                      <a:pt x="204" y="406"/>
                      <a:pt x="213" y="399"/>
                      <a:pt x="224" y="399"/>
                    </a:cubicBezTo>
                    <a:cubicBezTo>
                      <a:pt x="228" y="399"/>
                      <a:pt x="235" y="407"/>
                      <a:pt x="236" y="404"/>
                    </a:cubicBezTo>
                    <a:cubicBezTo>
                      <a:pt x="237" y="400"/>
                      <a:pt x="233" y="397"/>
                      <a:pt x="235" y="395"/>
                    </a:cubicBezTo>
                    <a:cubicBezTo>
                      <a:pt x="241" y="378"/>
                      <a:pt x="248" y="388"/>
                      <a:pt x="262" y="387"/>
                    </a:cubicBezTo>
                    <a:cubicBezTo>
                      <a:pt x="276" y="384"/>
                      <a:pt x="300" y="359"/>
                      <a:pt x="310" y="369"/>
                    </a:cubicBezTo>
                    <a:cubicBezTo>
                      <a:pt x="314" y="362"/>
                      <a:pt x="325" y="361"/>
                      <a:pt x="321" y="350"/>
                    </a:cubicBezTo>
                    <a:cubicBezTo>
                      <a:pt x="321" y="347"/>
                      <a:pt x="318" y="346"/>
                      <a:pt x="315" y="344"/>
                    </a:cubicBezTo>
                    <a:cubicBezTo>
                      <a:pt x="314" y="343"/>
                      <a:pt x="311" y="344"/>
                      <a:pt x="311" y="343"/>
                    </a:cubicBezTo>
                    <a:cubicBezTo>
                      <a:pt x="310" y="339"/>
                      <a:pt x="311" y="335"/>
                      <a:pt x="311" y="332"/>
                    </a:cubicBezTo>
                    <a:cubicBezTo>
                      <a:pt x="310" y="327"/>
                      <a:pt x="304" y="323"/>
                      <a:pt x="307" y="318"/>
                    </a:cubicBezTo>
                    <a:cubicBezTo>
                      <a:pt x="330" y="280"/>
                      <a:pt x="304" y="327"/>
                      <a:pt x="329" y="308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19" name="Freeform 79"/>
              <p:cNvSpPr>
                <a:spLocks/>
              </p:cNvSpPr>
              <p:nvPr/>
            </p:nvSpPr>
            <p:spPr bwMode="auto">
              <a:xfrm>
                <a:off x="3946139" y="3427831"/>
                <a:ext cx="330295" cy="475571"/>
              </a:xfrm>
              <a:custGeom>
                <a:avLst/>
                <a:gdLst>
                  <a:gd name="T0" fmla="*/ 58 w 102"/>
                  <a:gd name="T1" fmla="*/ 35 h 147"/>
                  <a:gd name="T2" fmla="*/ 47 w 102"/>
                  <a:gd name="T3" fmla="*/ 15 h 147"/>
                  <a:gd name="T4" fmla="*/ 44 w 102"/>
                  <a:gd name="T5" fmla="*/ 9 h 147"/>
                  <a:gd name="T6" fmla="*/ 28 w 102"/>
                  <a:gd name="T7" fmla="*/ 0 h 147"/>
                  <a:gd name="T8" fmla="*/ 15 w 102"/>
                  <a:gd name="T9" fmla="*/ 34 h 147"/>
                  <a:gd name="T10" fmla="*/ 4 w 102"/>
                  <a:gd name="T11" fmla="*/ 42 h 147"/>
                  <a:gd name="T12" fmla="*/ 7 w 102"/>
                  <a:gd name="T13" fmla="*/ 83 h 147"/>
                  <a:gd name="T14" fmla="*/ 13 w 102"/>
                  <a:gd name="T15" fmla="*/ 94 h 147"/>
                  <a:gd name="T16" fmla="*/ 13 w 102"/>
                  <a:gd name="T17" fmla="*/ 94 h 147"/>
                  <a:gd name="T18" fmla="*/ 21 w 102"/>
                  <a:gd name="T19" fmla="*/ 95 h 147"/>
                  <a:gd name="T20" fmla="*/ 19 w 102"/>
                  <a:gd name="T21" fmla="*/ 101 h 147"/>
                  <a:gd name="T22" fmla="*/ 43 w 102"/>
                  <a:gd name="T23" fmla="*/ 107 h 147"/>
                  <a:gd name="T24" fmla="*/ 46 w 102"/>
                  <a:gd name="T25" fmla="*/ 114 h 147"/>
                  <a:gd name="T26" fmla="*/ 65 w 102"/>
                  <a:gd name="T27" fmla="*/ 129 h 147"/>
                  <a:gd name="T28" fmla="*/ 68 w 102"/>
                  <a:gd name="T29" fmla="*/ 139 h 147"/>
                  <a:gd name="T30" fmla="*/ 86 w 102"/>
                  <a:gd name="T31" fmla="*/ 147 h 147"/>
                  <a:gd name="T32" fmla="*/ 86 w 102"/>
                  <a:gd name="T33" fmla="*/ 130 h 147"/>
                  <a:gd name="T34" fmla="*/ 86 w 102"/>
                  <a:gd name="T35" fmla="*/ 121 h 147"/>
                  <a:gd name="T36" fmla="*/ 75 w 102"/>
                  <a:gd name="T37" fmla="*/ 113 h 147"/>
                  <a:gd name="T38" fmla="*/ 102 w 102"/>
                  <a:gd name="T39" fmla="*/ 60 h 147"/>
                  <a:gd name="T40" fmla="*/ 97 w 102"/>
                  <a:gd name="T41" fmla="*/ 57 h 147"/>
                  <a:gd name="T42" fmla="*/ 58 w 102"/>
                  <a:gd name="T43" fmla="*/ 3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2" h="147">
                    <a:moveTo>
                      <a:pt x="58" y="35"/>
                    </a:moveTo>
                    <a:cubicBezTo>
                      <a:pt x="51" y="30"/>
                      <a:pt x="47" y="15"/>
                      <a:pt x="47" y="15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7" y="4"/>
                      <a:pt x="28" y="0"/>
                      <a:pt x="28" y="0"/>
                    </a:cubicBezTo>
                    <a:cubicBezTo>
                      <a:pt x="17" y="12"/>
                      <a:pt x="19" y="30"/>
                      <a:pt x="15" y="34"/>
                    </a:cubicBezTo>
                    <a:cubicBezTo>
                      <a:pt x="10" y="42"/>
                      <a:pt x="7" y="30"/>
                      <a:pt x="4" y="42"/>
                    </a:cubicBezTo>
                    <a:cubicBezTo>
                      <a:pt x="0" y="64"/>
                      <a:pt x="25" y="65"/>
                      <a:pt x="7" y="83"/>
                    </a:cubicBezTo>
                    <a:cubicBezTo>
                      <a:pt x="7" y="83"/>
                      <a:pt x="13" y="92"/>
                      <a:pt x="13" y="94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4" y="94"/>
                      <a:pt x="18" y="95"/>
                      <a:pt x="21" y="95"/>
                    </a:cubicBezTo>
                    <a:cubicBezTo>
                      <a:pt x="19" y="96"/>
                      <a:pt x="18" y="98"/>
                      <a:pt x="19" y="101"/>
                    </a:cubicBezTo>
                    <a:cubicBezTo>
                      <a:pt x="30" y="124"/>
                      <a:pt x="32" y="102"/>
                      <a:pt x="43" y="107"/>
                    </a:cubicBezTo>
                    <a:cubicBezTo>
                      <a:pt x="46" y="109"/>
                      <a:pt x="44" y="111"/>
                      <a:pt x="46" y="114"/>
                    </a:cubicBezTo>
                    <a:cubicBezTo>
                      <a:pt x="53" y="122"/>
                      <a:pt x="60" y="120"/>
                      <a:pt x="65" y="129"/>
                    </a:cubicBezTo>
                    <a:cubicBezTo>
                      <a:pt x="66" y="130"/>
                      <a:pt x="65" y="136"/>
                      <a:pt x="68" y="139"/>
                    </a:cubicBezTo>
                    <a:cubicBezTo>
                      <a:pt x="72" y="143"/>
                      <a:pt x="79" y="145"/>
                      <a:pt x="86" y="147"/>
                    </a:cubicBezTo>
                    <a:cubicBezTo>
                      <a:pt x="86" y="141"/>
                      <a:pt x="86" y="136"/>
                      <a:pt x="86" y="130"/>
                    </a:cubicBezTo>
                    <a:cubicBezTo>
                      <a:pt x="86" y="128"/>
                      <a:pt x="87" y="124"/>
                      <a:pt x="86" y="121"/>
                    </a:cubicBezTo>
                    <a:cubicBezTo>
                      <a:pt x="83" y="117"/>
                      <a:pt x="76" y="117"/>
                      <a:pt x="75" y="113"/>
                    </a:cubicBezTo>
                    <a:cubicBezTo>
                      <a:pt x="75" y="113"/>
                      <a:pt x="100" y="62"/>
                      <a:pt x="102" y="60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64" y="41"/>
                      <a:pt x="58" y="35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0" name="Freeform 80"/>
              <p:cNvSpPr>
                <a:spLocks/>
              </p:cNvSpPr>
              <p:nvPr/>
            </p:nvSpPr>
            <p:spPr bwMode="auto">
              <a:xfrm>
                <a:off x="4188721" y="3622445"/>
                <a:ext cx="511204" cy="990886"/>
              </a:xfrm>
              <a:custGeom>
                <a:avLst/>
                <a:gdLst>
                  <a:gd name="T0" fmla="*/ 147 w 158"/>
                  <a:gd name="T1" fmla="*/ 171 h 306"/>
                  <a:gd name="T2" fmla="*/ 156 w 158"/>
                  <a:gd name="T3" fmla="*/ 194 h 306"/>
                  <a:gd name="T4" fmla="*/ 138 w 158"/>
                  <a:gd name="T5" fmla="*/ 218 h 306"/>
                  <a:gd name="T6" fmla="*/ 134 w 158"/>
                  <a:gd name="T7" fmla="*/ 250 h 306"/>
                  <a:gd name="T8" fmla="*/ 107 w 158"/>
                  <a:gd name="T9" fmla="*/ 266 h 306"/>
                  <a:gd name="T10" fmla="*/ 118 w 158"/>
                  <a:gd name="T11" fmla="*/ 281 h 306"/>
                  <a:gd name="T12" fmla="*/ 109 w 158"/>
                  <a:gd name="T13" fmla="*/ 287 h 306"/>
                  <a:gd name="T14" fmla="*/ 88 w 158"/>
                  <a:gd name="T15" fmla="*/ 297 h 306"/>
                  <a:gd name="T16" fmla="*/ 88 w 158"/>
                  <a:gd name="T17" fmla="*/ 299 h 306"/>
                  <a:gd name="T18" fmla="*/ 86 w 158"/>
                  <a:gd name="T19" fmla="*/ 300 h 306"/>
                  <a:gd name="T20" fmla="*/ 85 w 158"/>
                  <a:gd name="T21" fmla="*/ 297 h 306"/>
                  <a:gd name="T22" fmla="*/ 85 w 158"/>
                  <a:gd name="T23" fmla="*/ 293 h 306"/>
                  <a:gd name="T24" fmla="*/ 85 w 158"/>
                  <a:gd name="T25" fmla="*/ 281 h 306"/>
                  <a:gd name="T26" fmla="*/ 78 w 158"/>
                  <a:gd name="T27" fmla="*/ 278 h 306"/>
                  <a:gd name="T28" fmla="*/ 71 w 158"/>
                  <a:gd name="T29" fmla="*/ 266 h 306"/>
                  <a:gd name="T30" fmla="*/ 22 w 158"/>
                  <a:gd name="T31" fmla="*/ 233 h 306"/>
                  <a:gd name="T32" fmla="*/ 37 w 158"/>
                  <a:gd name="T33" fmla="*/ 229 h 306"/>
                  <a:gd name="T34" fmla="*/ 20 w 158"/>
                  <a:gd name="T35" fmla="*/ 209 h 306"/>
                  <a:gd name="T36" fmla="*/ 24 w 158"/>
                  <a:gd name="T37" fmla="*/ 203 h 306"/>
                  <a:gd name="T38" fmla="*/ 24 w 158"/>
                  <a:gd name="T39" fmla="*/ 194 h 306"/>
                  <a:gd name="T40" fmla="*/ 24 w 158"/>
                  <a:gd name="T41" fmla="*/ 183 h 306"/>
                  <a:gd name="T42" fmla="*/ 34 w 158"/>
                  <a:gd name="T43" fmla="*/ 180 h 306"/>
                  <a:gd name="T44" fmla="*/ 32 w 158"/>
                  <a:gd name="T45" fmla="*/ 172 h 306"/>
                  <a:gd name="T46" fmla="*/ 29 w 158"/>
                  <a:gd name="T47" fmla="*/ 180 h 306"/>
                  <a:gd name="T48" fmla="*/ 29 w 158"/>
                  <a:gd name="T49" fmla="*/ 146 h 306"/>
                  <a:gd name="T50" fmla="*/ 18 w 158"/>
                  <a:gd name="T51" fmla="*/ 132 h 306"/>
                  <a:gd name="T52" fmla="*/ 21 w 158"/>
                  <a:gd name="T53" fmla="*/ 113 h 306"/>
                  <a:gd name="T54" fmla="*/ 33 w 158"/>
                  <a:gd name="T55" fmla="*/ 110 h 306"/>
                  <a:gd name="T56" fmla="*/ 29 w 158"/>
                  <a:gd name="T57" fmla="*/ 105 h 306"/>
                  <a:gd name="T58" fmla="*/ 29 w 158"/>
                  <a:gd name="T59" fmla="*/ 89 h 306"/>
                  <a:gd name="T60" fmla="*/ 11 w 158"/>
                  <a:gd name="T61" fmla="*/ 87 h 306"/>
                  <a:gd name="T62" fmla="*/ 11 w 158"/>
                  <a:gd name="T63" fmla="*/ 71 h 306"/>
                  <a:gd name="T64" fmla="*/ 11 w 158"/>
                  <a:gd name="T65" fmla="*/ 61 h 306"/>
                  <a:gd name="T66" fmla="*/ 0 w 158"/>
                  <a:gd name="T67" fmla="*/ 53 h 306"/>
                  <a:gd name="T68" fmla="*/ 28 w 158"/>
                  <a:gd name="T69" fmla="*/ 0 h 306"/>
                  <a:gd name="T70" fmla="*/ 39 w 158"/>
                  <a:gd name="T71" fmla="*/ 20 h 306"/>
                  <a:gd name="T72" fmla="*/ 55 w 158"/>
                  <a:gd name="T73" fmla="*/ 7 h 306"/>
                  <a:gd name="T74" fmla="*/ 73 w 158"/>
                  <a:gd name="T75" fmla="*/ 30 h 306"/>
                  <a:gd name="T76" fmla="*/ 79 w 158"/>
                  <a:gd name="T77" fmla="*/ 30 h 306"/>
                  <a:gd name="T78" fmla="*/ 94 w 158"/>
                  <a:gd name="T79" fmla="*/ 37 h 306"/>
                  <a:gd name="T80" fmla="*/ 100 w 158"/>
                  <a:gd name="T81" fmla="*/ 86 h 306"/>
                  <a:gd name="T82" fmla="*/ 105 w 158"/>
                  <a:gd name="T83" fmla="*/ 101 h 306"/>
                  <a:gd name="T84" fmla="*/ 98 w 158"/>
                  <a:gd name="T85" fmla="*/ 106 h 306"/>
                  <a:gd name="T86" fmla="*/ 108 w 158"/>
                  <a:gd name="T87" fmla="*/ 120 h 306"/>
                  <a:gd name="T88" fmla="*/ 104 w 158"/>
                  <a:gd name="T89" fmla="*/ 127 h 306"/>
                  <a:gd name="T90" fmla="*/ 127 w 158"/>
                  <a:gd name="T91" fmla="*/ 166 h 306"/>
                  <a:gd name="T92" fmla="*/ 138 w 158"/>
                  <a:gd name="T93" fmla="*/ 164 h 306"/>
                  <a:gd name="T94" fmla="*/ 147 w 158"/>
                  <a:gd name="T95" fmla="*/ 165 h 306"/>
                  <a:gd name="T96" fmla="*/ 147 w 158"/>
                  <a:gd name="T97" fmla="*/ 171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8" h="306">
                    <a:moveTo>
                      <a:pt x="147" y="171"/>
                    </a:moveTo>
                    <a:cubicBezTo>
                      <a:pt x="147" y="180"/>
                      <a:pt x="158" y="184"/>
                      <a:pt x="156" y="194"/>
                    </a:cubicBezTo>
                    <a:cubicBezTo>
                      <a:pt x="149" y="222"/>
                      <a:pt x="143" y="196"/>
                      <a:pt x="138" y="218"/>
                    </a:cubicBezTo>
                    <a:cubicBezTo>
                      <a:pt x="134" y="250"/>
                      <a:pt x="134" y="250"/>
                      <a:pt x="134" y="250"/>
                    </a:cubicBezTo>
                    <a:cubicBezTo>
                      <a:pt x="133" y="252"/>
                      <a:pt x="108" y="261"/>
                      <a:pt x="107" y="266"/>
                    </a:cubicBezTo>
                    <a:cubicBezTo>
                      <a:pt x="118" y="281"/>
                      <a:pt x="118" y="281"/>
                      <a:pt x="118" y="281"/>
                    </a:cubicBezTo>
                    <a:cubicBezTo>
                      <a:pt x="120" y="288"/>
                      <a:pt x="109" y="281"/>
                      <a:pt x="109" y="287"/>
                    </a:cubicBezTo>
                    <a:cubicBezTo>
                      <a:pt x="109" y="306"/>
                      <a:pt x="101" y="295"/>
                      <a:pt x="88" y="297"/>
                    </a:cubicBezTo>
                    <a:cubicBezTo>
                      <a:pt x="88" y="297"/>
                      <a:pt x="89" y="299"/>
                      <a:pt x="88" y="299"/>
                    </a:cubicBezTo>
                    <a:cubicBezTo>
                      <a:pt x="88" y="300"/>
                      <a:pt x="88" y="300"/>
                      <a:pt x="86" y="300"/>
                    </a:cubicBezTo>
                    <a:cubicBezTo>
                      <a:pt x="85" y="300"/>
                      <a:pt x="85" y="299"/>
                      <a:pt x="85" y="297"/>
                    </a:cubicBezTo>
                    <a:cubicBezTo>
                      <a:pt x="85" y="296"/>
                      <a:pt x="85" y="295"/>
                      <a:pt x="85" y="293"/>
                    </a:cubicBezTo>
                    <a:cubicBezTo>
                      <a:pt x="85" y="288"/>
                      <a:pt x="88" y="284"/>
                      <a:pt x="85" y="281"/>
                    </a:cubicBezTo>
                    <a:cubicBezTo>
                      <a:pt x="84" y="278"/>
                      <a:pt x="79" y="281"/>
                      <a:pt x="78" y="278"/>
                    </a:cubicBezTo>
                    <a:cubicBezTo>
                      <a:pt x="74" y="276"/>
                      <a:pt x="74" y="269"/>
                      <a:pt x="71" y="266"/>
                    </a:cubicBezTo>
                    <a:cubicBezTo>
                      <a:pt x="66" y="259"/>
                      <a:pt x="17" y="246"/>
                      <a:pt x="22" y="233"/>
                    </a:cubicBezTo>
                    <a:cubicBezTo>
                      <a:pt x="24" y="228"/>
                      <a:pt x="34" y="233"/>
                      <a:pt x="37" y="229"/>
                    </a:cubicBezTo>
                    <a:cubicBezTo>
                      <a:pt x="39" y="228"/>
                      <a:pt x="22" y="217"/>
                      <a:pt x="20" y="209"/>
                    </a:cubicBezTo>
                    <a:cubicBezTo>
                      <a:pt x="20" y="206"/>
                      <a:pt x="24" y="206"/>
                      <a:pt x="24" y="203"/>
                    </a:cubicBezTo>
                    <a:cubicBezTo>
                      <a:pt x="24" y="201"/>
                      <a:pt x="24" y="196"/>
                      <a:pt x="24" y="194"/>
                    </a:cubicBezTo>
                    <a:cubicBezTo>
                      <a:pt x="24" y="190"/>
                      <a:pt x="22" y="186"/>
                      <a:pt x="24" y="183"/>
                    </a:cubicBezTo>
                    <a:cubicBezTo>
                      <a:pt x="25" y="180"/>
                      <a:pt x="32" y="183"/>
                      <a:pt x="34" y="180"/>
                    </a:cubicBezTo>
                    <a:cubicBezTo>
                      <a:pt x="36" y="177"/>
                      <a:pt x="34" y="172"/>
                      <a:pt x="32" y="172"/>
                    </a:cubicBezTo>
                    <a:cubicBezTo>
                      <a:pt x="29" y="172"/>
                      <a:pt x="30" y="179"/>
                      <a:pt x="29" y="180"/>
                    </a:cubicBezTo>
                    <a:cubicBezTo>
                      <a:pt x="24" y="184"/>
                      <a:pt x="29" y="154"/>
                      <a:pt x="29" y="146"/>
                    </a:cubicBezTo>
                    <a:cubicBezTo>
                      <a:pt x="30" y="136"/>
                      <a:pt x="18" y="142"/>
                      <a:pt x="18" y="132"/>
                    </a:cubicBezTo>
                    <a:cubicBezTo>
                      <a:pt x="18" y="125"/>
                      <a:pt x="17" y="119"/>
                      <a:pt x="21" y="113"/>
                    </a:cubicBezTo>
                    <a:cubicBezTo>
                      <a:pt x="24" y="110"/>
                      <a:pt x="30" y="113"/>
                      <a:pt x="33" y="110"/>
                    </a:cubicBezTo>
                    <a:cubicBezTo>
                      <a:pt x="34" y="108"/>
                      <a:pt x="29" y="108"/>
                      <a:pt x="29" y="105"/>
                    </a:cubicBezTo>
                    <a:cubicBezTo>
                      <a:pt x="28" y="100"/>
                      <a:pt x="33" y="91"/>
                      <a:pt x="29" y="89"/>
                    </a:cubicBezTo>
                    <a:cubicBezTo>
                      <a:pt x="25" y="83"/>
                      <a:pt x="17" y="89"/>
                      <a:pt x="11" y="87"/>
                    </a:cubicBezTo>
                    <a:cubicBezTo>
                      <a:pt x="11" y="82"/>
                      <a:pt x="11" y="76"/>
                      <a:pt x="11" y="71"/>
                    </a:cubicBezTo>
                    <a:cubicBezTo>
                      <a:pt x="11" y="68"/>
                      <a:pt x="13" y="64"/>
                      <a:pt x="11" y="61"/>
                    </a:cubicBezTo>
                    <a:cubicBezTo>
                      <a:pt x="9" y="57"/>
                      <a:pt x="2" y="57"/>
                      <a:pt x="0" y="53"/>
                    </a:cubicBezTo>
                    <a:cubicBezTo>
                      <a:pt x="0" y="53"/>
                      <a:pt x="25" y="3"/>
                      <a:pt x="28" y="0"/>
                    </a:cubicBezTo>
                    <a:cubicBezTo>
                      <a:pt x="29" y="0"/>
                      <a:pt x="33" y="19"/>
                      <a:pt x="39" y="20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67" y="7"/>
                      <a:pt x="66" y="26"/>
                      <a:pt x="73" y="30"/>
                    </a:cubicBezTo>
                    <a:cubicBezTo>
                      <a:pt x="74" y="31"/>
                      <a:pt x="77" y="29"/>
                      <a:pt x="79" y="30"/>
                    </a:cubicBezTo>
                    <a:cubicBezTo>
                      <a:pt x="85" y="31"/>
                      <a:pt x="90" y="33"/>
                      <a:pt x="94" y="37"/>
                    </a:cubicBezTo>
                    <a:cubicBezTo>
                      <a:pt x="109" y="53"/>
                      <a:pt x="98" y="70"/>
                      <a:pt x="100" y="86"/>
                    </a:cubicBezTo>
                    <a:cubicBezTo>
                      <a:pt x="100" y="91"/>
                      <a:pt x="105" y="97"/>
                      <a:pt x="105" y="101"/>
                    </a:cubicBezTo>
                    <a:cubicBezTo>
                      <a:pt x="104" y="104"/>
                      <a:pt x="98" y="104"/>
                      <a:pt x="98" y="106"/>
                    </a:cubicBezTo>
                    <a:cubicBezTo>
                      <a:pt x="100" y="112"/>
                      <a:pt x="107" y="115"/>
                      <a:pt x="108" y="120"/>
                    </a:cubicBezTo>
                    <a:cubicBezTo>
                      <a:pt x="109" y="123"/>
                      <a:pt x="104" y="124"/>
                      <a:pt x="104" y="127"/>
                    </a:cubicBezTo>
                    <a:cubicBezTo>
                      <a:pt x="104" y="134"/>
                      <a:pt x="124" y="162"/>
                      <a:pt x="127" y="166"/>
                    </a:cubicBezTo>
                    <a:cubicBezTo>
                      <a:pt x="133" y="172"/>
                      <a:pt x="135" y="164"/>
                      <a:pt x="138" y="164"/>
                    </a:cubicBezTo>
                    <a:cubicBezTo>
                      <a:pt x="141" y="162"/>
                      <a:pt x="145" y="164"/>
                      <a:pt x="147" y="165"/>
                    </a:cubicBezTo>
                    <a:cubicBezTo>
                      <a:pt x="149" y="166"/>
                      <a:pt x="146" y="171"/>
                      <a:pt x="147" y="171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1" name="Freeform 81"/>
              <p:cNvSpPr>
                <a:spLocks/>
              </p:cNvSpPr>
              <p:nvPr/>
            </p:nvSpPr>
            <p:spPr bwMode="auto">
              <a:xfrm>
                <a:off x="4506682" y="3605998"/>
                <a:ext cx="630439" cy="570136"/>
              </a:xfrm>
              <a:custGeom>
                <a:avLst/>
                <a:gdLst>
                  <a:gd name="T0" fmla="*/ 3 w 195"/>
                  <a:gd name="T1" fmla="*/ 75 h 176"/>
                  <a:gd name="T2" fmla="*/ 2 w 195"/>
                  <a:gd name="T3" fmla="*/ 90 h 176"/>
                  <a:gd name="T4" fmla="*/ 7 w 195"/>
                  <a:gd name="T5" fmla="*/ 105 h 176"/>
                  <a:gd name="T6" fmla="*/ 0 w 195"/>
                  <a:gd name="T7" fmla="*/ 110 h 176"/>
                  <a:gd name="T8" fmla="*/ 10 w 195"/>
                  <a:gd name="T9" fmla="*/ 124 h 176"/>
                  <a:gd name="T10" fmla="*/ 6 w 195"/>
                  <a:gd name="T11" fmla="*/ 131 h 176"/>
                  <a:gd name="T12" fmla="*/ 29 w 195"/>
                  <a:gd name="T13" fmla="*/ 170 h 176"/>
                  <a:gd name="T14" fmla="*/ 40 w 195"/>
                  <a:gd name="T15" fmla="*/ 168 h 176"/>
                  <a:gd name="T16" fmla="*/ 50 w 195"/>
                  <a:gd name="T17" fmla="*/ 169 h 176"/>
                  <a:gd name="T18" fmla="*/ 50 w 195"/>
                  <a:gd name="T19" fmla="*/ 174 h 176"/>
                  <a:gd name="T20" fmla="*/ 112 w 195"/>
                  <a:gd name="T21" fmla="*/ 157 h 176"/>
                  <a:gd name="T22" fmla="*/ 130 w 195"/>
                  <a:gd name="T23" fmla="*/ 129 h 176"/>
                  <a:gd name="T24" fmla="*/ 171 w 195"/>
                  <a:gd name="T25" fmla="*/ 128 h 176"/>
                  <a:gd name="T26" fmla="*/ 174 w 195"/>
                  <a:gd name="T27" fmla="*/ 120 h 176"/>
                  <a:gd name="T28" fmla="*/ 180 w 195"/>
                  <a:gd name="T29" fmla="*/ 123 h 176"/>
                  <a:gd name="T30" fmla="*/ 193 w 195"/>
                  <a:gd name="T31" fmla="*/ 100 h 176"/>
                  <a:gd name="T32" fmla="*/ 193 w 195"/>
                  <a:gd name="T33" fmla="*/ 100 h 176"/>
                  <a:gd name="T34" fmla="*/ 195 w 195"/>
                  <a:gd name="T35" fmla="*/ 100 h 176"/>
                  <a:gd name="T36" fmla="*/ 193 w 195"/>
                  <a:gd name="T37" fmla="*/ 56 h 176"/>
                  <a:gd name="T38" fmla="*/ 171 w 195"/>
                  <a:gd name="T39" fmla="*/ 30 h 176"/>
                  <a:gd name="T40" fmla="*/ 158 w 195"/>
                  <a:gd name="T41" fmla="*/ 29 h 176"/>
                  <a:gd name="T42" fmla="*/ 134 w 195"/>
                  <a:gd name="T43" fmla="*/ 10 h 176"/>
                  <a:gd name="T44" fmla="*/ 86 w 195"/>
                  <a:gd name="T45" fmla="*/ 27 h 176"/>
                  <a:gd name="T46" fmla="*/ 58 w 195"/>
                  <a:gd name="T47" fmla="*/ 35 h 176"/>
                  <a:gd name="T48" fmla="*/ 60 w 195"/>
                  <a:gd name="T49" fmla="*/ 45 h 176"/>
                  <a:gd name="T50" fmla="*/ 47 w 195"/>
                  <a:gd name="T51" fmla="*/ 40 h 176"/>
                  <a:gd name="T52" fmla="*/ 18 w 195"/>
                  <a:gd name="T53" fmla="*/ 52 h 176"/>
                  <a:gd name="T54" fmla="*/ 6 w 195"/>
                  <a:gd name="T55" fmla="*/ 75 h 176"/>
                  <a:gd name="T56" fmla="*/ 3 w 195"/>
                  <a:gd name="T57" fmla="*/ 75 h 176"/>
                  <a:gd name="T58" fmla="*/ 3 w 195"/>
                  <a:gd name="T59" fmla="*/ 7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5" h="176">
                    <a:moveTo>
                      <a:pt x="3" y="75"/>
                    </a:moveTo>
                    <a:cubicBezTo>
                      <a:pt x="2" y="80"/>
                      <a:pt x="2" y="86"/>
                      <a:pt x="2" y="90"/>
                    </a:cubicBezTo>
                    <a:cubicBezTo>
                      <a:pt x="2" y="95"/>
                      <a:pt x="7" y="101"/>
                      <a:pt x="7" y="105"/>
                    </a:cubicBezTo>
                    <a:cubicBezTo>
                      <a:pt x="6" y="108"/>
                      <a:pt x="0" y="108"/>
                      <a:pt x="0" y="110"/>
                    </a:cubicBezTo>
                    <a:cubicBezTo>
                      <a:pt x="2" y="116"/>
                      <a:pt x="9" y="119"/>
                      <a:pt x="10" y="124"/>
                    </a:cubicBezTo>
                    <a:cubicBezTo>
                      <a:pt x="11" y="127"/>
                      <a:pt x="6" y="128"/>
                      <a:pt x="6" y="131"/>
                    </a:cubicBezTo>
                    <a:cubicBezTo>
                      <a:pt x="6" y="138"/>
                      <a:pt x="27" y="166"/>
                      <a:pt x="29" y="170"/>
                    </a:cubicBezTo>
                    <a:cubicBezTo>
                      <a:pt x="35" y="176"/>
                      <a:pt x="38" y="168"/>
                      <a:pt x="40" y="168"/>
                    </a:cubicBezTo>
                    <a:cubicBezTo>
                      <a:pt x="43" y="166"/>
                      <a:pt x="47" y="168"/>
                      <a:pt x="50" y="169"/>
                    </a:cubicBezTo>
                    <a:cubicBezTo>
                      <a:pt x="51" y="170"/>
                      <a:pt x="49" y="174"/>
                      <a:pt x="50" y="174"/>
                    </a:cubicBezTo>
                    <a:cubicBezTo>
                      <a:pt x="56" y="176"/>
                      <a:pt x="108" y="159"/>
                      <a:pt x="112" y="157"/>
                    </a:cubicBezTo>
                    <a:cubicBezTo>
                      <a:pt x="120" y="147"/>
                      <a:pt x="113" y="135"/>
                      <a:pt x="130" y="129"/>
                    </a:cubicBezTo>
                    <a:cubicBezTo>
                      <a:pt x="135" y="127"/>
                      <a:pt x="166" y="131"/>
                      <a:pt x="171" y="128"/>
                    </a:cubicBezTo>
                    <a:cubicBezTo>
                      <a:pt x="173" y="127"/>
                      <a:pt x="173" y="121"/>
                      <a:pt x="174" y="120"/>
                    </a:cubicBezTo>
                    <a:cubicBezTo>
                      <a:pt x="177" y="119"/>
                      <a:pt x="178" y="124"/>
                      <a:pt x="180" y="123"/>
                    </a:cubicBezTo>
                    <a:cubicBezTo>
                      <a:pt x="189" y="116"/>
                      <a:pt x="169" y="104"/>
                      <a:pt x="193" y="100"/>
                    </a:cubicBezTo>
                    <a:cubicBezTo>
                      <a:pt x="193" y="100"/>
                      <a:pt x="193" y="100"/>
                      <a:pt x="193" y="100"/>
                    </a:cubicBezTo>
                    <a:cubicBezTo>
                      <a:pt x="195" y="100"/>
                      <a:pt x="195" y="100"/>
                      <a:pt x="195" y="100"/>
                    </a:cubicBezTo>
                    <a:cubicBezTo>
                      <a:pt x="195" y="89"/>
                      <a:pt x="193" y="56"/>
                      <a:pt x="193" y="56"/>
                    </a:cubicBezTo>
                    <a:cubicBezTo>
                      <a:pt x="188" y="50"/>
                      <a:pt x="178" y="35"/>
                      <a:pt x="171" y="30"/>
                    </a:cubicBezTo>
                    <a:cubicBezTo>
                      <a:pt x="167" y="29"/>
                      <a:pt x="162" y="30"/>
                      <a:pt x="158" y="29"/>
                    </a:cubicBezTo>
                    <a:cubicBezTo>
                      <a:pt x="156" y="27"/>
                      <a:pt x="134" y="11"/>
                      <a:pt x="134" y="10"/>
                    </a:cubicBezTo>
                    <a:cubicBezTo>
                      <a:pt x="124" y="0"/>
                      <a:pt x="100" y="25"/>
                      <a:pt x="86" y="27"/>
                    </a:cubicBezTo>
                    <a:cubicBezTo>
                      <a:pt x="72" y="29"/>
                      <a:pt x="65" y="19"/>
                      <a:pt x="58" y="35"/>
                    </a:cubicBezTo>
                    <a:cubicBezTo>
                      <a:pt x="57" y="38"/>
                      <a:pt x="61" y="41"/>
                      <a:pt x="60" y="45"/>
                    </a:cubicBezTo>
                    <a:cubicBezTo>
                      <a:pt x="58" y="48"/>
                      <a:pt x="51" y="40"/>
                      <a:pt x="47" y="40"/>
                    </a:cubicBezTo>
                    <a:cubicBezTo>
                      <a:pt x="36" y="40"/>
                      <a:pt x="28" y="46"/>
                      <a:pt x="18" y="52"/>
                    </a:cubicBezTo>
                    <a:cubicBezTo>
                      <a:pt x="14" y="56"/>
                      <a:pt x="25" y="89"/>
                      <a:pt x="6" y="75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3" y="75"/>
                      <a:pt x="3" y="75"/>
                      <a:pt x="3" y="75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2" name="Freeform 82"/>
              <p:cNvSpPr>
                <a:spLocks noEditPoints="1"/>
              </p:cNvSpPr>
              <p:nvPr/>
            </p:nvSpPr>
            <p:spPr bwMode="auto">
              <a:xfrm>
                <a:off x="4466937" y="3632038"/>
                <a:ext cx="1910504" cy="2305215"/>
              </a:xfrm>
              <a:custGeom>
                <a:avLst/>
                <a:gdLst>
                  <a:gd name="T0" fmla="*/ 424 w 590"/>
                  <a:gd name="T1" fmla="*/ 689 h 712"/>
                  <a:gd name="T2" fmla="*/ 353 w 590"/>
                  <a:gd name="T3" fmla="*/ 677 h 712"/>
                  <a:gd name="T4" fmla="*/ 393 w 590"/>
                  <a:gd name="T5" fmla="*/ 662 h 712"/>
                  <a:gd name="T6" fmla="*/ 474 w 590"/>
                  <a:gd name="T7" fmla="*/ 655 h 712"/>
                  <a:gd name="T8" fmla="*/ 545 w 590"/>
                  <a:gd name="T9" fmla="*/ 672 h 712"/>
                  <a:gd name="T10" fmla="*/ 423 w 590"/>
                  <a:gd name="T11" fmla="*/ 49 h 712"/>
                  <a:gd name="T12" fmla="*/ 424 w 590"/>
                  <a:gd name="T13" fmla="*/ 49 h 712"/>
                  <a:gd name="T14" fmla="*/ 424 w 590"/>
                  <a:gd name="T15" fmla="*/ 49 h 712"/>
                  <a:gd name="T16" fmla="*/ 424 w 590"/>
                  <a:gd name="T17" fmla="*/ 49 h 712"/>
                  <a:gd name="T18" fmla="*/ 424 w 590"/>
                  <a:gd name="T19" fmla="*/ 49 h 712"/>
                  <a:gd name="T20" fmla="*/ 448 w 590"/>
                  <a:gd name="T21" fmla="*/ 0 h 712"/>
                  <a:gd name="T22" fmla="*/ 448 w 590"/>
                  <a:gd name="T23" fmla="*/ 0 h 712"/>
                  <a:gd name="T24" fmla="*/ 452 w 590"/>
                  <a:gd name="T25" fmla="*/ 0 h 712"/>
                  <a:gd name="T26" fmla="*/ 456 w 590"/>
                  <a:gd name="T27" fmla="*/ 1 h 712"/>
                  <a:gd name="T28" fmla="*/ 465 w 590"/>
                  <a:gd name="T29" fmla="*/ 56 h 712"/>
                  <a:gd name="T30" fmla="*/ 415 w 590"/>
                  <a:gd name="T31" fmla="*/ 100 h 712"/>
                  <a:gd name="T32" fmla="*/ 275 w 590"/>
                  <a:gd name="T33" fmla="*/ 143 h 712"/>
                  <a:gd name="T34" fmla="*/ 304 w 590"/>
                  <a:gd name="T35" fmla="*/ 167 h 712"/>
                  <a:gd name="T36" fmla="*/ 306 w 590"/>
                  <a:gd name="T37" fmla="*/ 201 h 712"/>
                  <a:gd name="T38" fmla="*/ 290 w 590"/>
                  <a:gd name="T39" fmla="*/ 224 h 712"/>
                  <a:gd name="T40" fmla="*/ 203 w 590"/>
                  <a:gd name="T41" fmla="*/ 173 h 712"/>
                  <a:gd name="T42" fmla="*/ 234 w 590"/>
                  <a:gd name="T43" fmla="*/ 269 h 712"/>
                  <a:gd name="T44" fmla="*/ 236 w 590"/>
                  <a:gd name="T45" fmla="*/ 310 h 712"/>
                  <a:gd name="T46" fmla="*/ 227 w 590"/>
                  <a:gd name="T47" fmla="*/ 346 h 712"/>
                  <a:gd name="T48" fmla="*/ 279 w 590"/>
                  <a:gd name="T49" fmla="*/ 357 h 712"/>
                  <a:gd name="T50" fmla="*/ 342 w 590"/>
                  <a:gd name="T51" fmla="*/ 403 h 712"/>
                  <a:gd name="T52" fmla="*/ 346 w 590"/>
                  <a:gd name="T53" fmla="*/ 441 h 712"/>
                  <a:gd name="T54" fmla="*/ 265 w 590"/>
                  <a:gd name="T55" fmla="*/ 439 h 712"/>
                  <a:gd name="T56" fmla="*/ 316 w 590"/>
                  <a:gd name="T57" fmla="*/ 477 h 712"/>
                  <a:gd name="T58" fmla="*/ 249 w 590"/>
                  <a:gd name="T59" fmla="*/ 476 h 712"/>
                  <a:gd name="T60" fmla="*/ 287 w 590"/>
                  <a:gd name="T61" fmla="*/ 553 h 712"/>
                  <a:gd name="T62" fmla="*/ 293 w 590"/>
                  <a:gd name="T63" fmla="*/ 575 h 712"/>
                  <a:gd name="T64" fmla="*/ 234 w 590"/>
                  <a:gd name="T65" fmla="*/ 567 h 712"/>
                  <a:gd name="T66" fmla="*/ 176 w 590"/>
                  <a:gd name="T67" fmla="*/ 551 h 712"/>
                  <a:gd name="T68" fmla="*/ 133 w 590"/>
                  <a:gd name="T69" fmla="*/ 486 h 712"/>
                  <a:gd name="T70" fmla="*/ 133 w 590"/>
                  <a:gd name="T71" fmla="*/ 430 h 712"/>
                  <a:gd name="T72" fmla="*/ 235 w 590"/>
                  <a:gd name="T73" fmla="*/ 425 h 712"/>
                  <a:gd name="T74" fmla="*/ 272 w 590"/>
                  <a:gd name="T75" fmla="*/ 409 h 712"/>
                  <a:gd name="T76" fmla="*/ 224 w 590"/>
                  <a:gd name="T77" fmla="*/ 406 h 712"/>
                  <a:gd name="T78" fmla="*/ 125 w 590"/>
                  <a:gd name="T79" fmla="*/ 404 h 712"/>
                  <a:gd name="T80" fmla="*/ 92 w 590"/>
                  <a:gd name="T81" fmla="*/ 387 h 712"/>
                  <a:gd name="T82" fmla="*/ 63 w 590"/>
                  <a:gd name="T83" fmla="*/ 350 h 712"/>
                  <a:gd name="T84" fmla="*/ 2 w 590"/>
                  <a:gd name="T85" fmla="*/ 294 h 712"/>
                  <a:gd name="T86" fmla="*/ 53 w 590"/>
                  <a:gd name="T87" fmla="*/ 214 h 712"/>
                  <a:gd name="T88" fmla="*/ 183 w 590"/>
                  <a:gd name="T89" fmla="*/ 120 h 712"/>
                  <a:gd name="T90" fmla="*/ 205 w 590"/>
                  <a:gd name="T91" fmla="*/ 93 h 712"/>
                  <a:gd name="T92" fmla="*/ 224 w 590"/>
                  <a:gd name="T93" fmla="*/ 91 h 712"/>
                  <a:gd name="T94" fmla="*/ 323 w 590"/>
                  <a:gd name="T95" fmla="*/ 46 h 712"/>
                  <a:gd name="T96" fmla="*/ 380 w 590"/>
                  <a:gd name="T97" fmla="*/ 61 h 712"/>
                  <a:gd name="T98" fmla="*/ 88 w 590"/>
                  <a:gd name="T99" fmla="*/ 354 h 712"/>
                  <a:gd name="T100" fmla="*/ 76 w 590"/>
                  <a:gd name="T101" fmla="*/ 443 h 712"/>
                  <a:gd name="T102" fmla="*/ 73 w 590"/>
                  <a:gd name="T103" fmla="*/ 421 h 712"/>
                  <a:gd name="T104" fmla="*/ 309 w 590"/>
                  <a:gd name="T105" fmla="*/ 370 h 712"/>
                  <a:gd name="T106" fmla="*/ 254 w 590"/>
                  <a:gd name="T107" fmla="*/ 331 h 712"/>
                  <a:gd name="T108" fmla="*/ 315 w 590"/>
                  <a:gd name="T109" fmla="*/ 336 h 712"/>
                  <a:gd name="T110" fmla="*/ 360 w 590"/>
                  <a:gd name="T111" fmla="*/ 354 h 712"/>
                  <a:gd name="T112" fmla="*/ 358 w 590"/>
                  <a:gd name="T113" fmla="*/ 383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90" h="712">
                    <a:moveTo>
                      <a:pt x="583" y="641"/>
                    </a:moveTo>
                    <a:cubicBezTo>
                      <a:pt x="575" y="657"/>
                      <a:pt x="590" y="646"/>
                      <a:pt x="582" y="671"/>
                    </a:cubicBezTo>
                    <a:cubicBezTo>
                      <a:pt x="581" y="674"/>
                      <a:pt x="518" y="687"/>
                      <a:pt x="512" y="690"/>
                    </a:cubicBezTo>
                    <a:cubicBezTo>
                      <a:pt x="507" y="692"/>
                      <a:pt x="463" y="712"/>
                      <a:pt x="459" y="708"/>
                    </a:cubicBezTo>
                    <a:cubicBezTo>
                      <a:pt x="444" y="693"/>
                      <a:pt x="470" y="694"/>
                      <a:pt x="424" y="689"/>
                    </a:cubicBezTo>
                    <a:cubicBezTo>
                      <a:pt x="379" y="683"/>
                      <a:pt x="435" y="694"/>
                      <a:pt x="397" y="694"/>
                    </a:cubicBezTo>
                    <a:cubicBezTo>
                      <a:pt x="394" y="694"/>
                      <a:pt x="394" y="690"/>
                      <a:pt x="391" y="690"/>
                    </a:cubicBezTo>
                    <a:cubicBezTo>
                      <a:pt x="387" y="689"/>
                      <a:pt x="382" y="690"/>
                      <a:pt x="376" y="690"/>
                    </a:cubicBezTo>
                    <a:cubicBezTo>
                      <a:pt x="371" y="693"/>
                      <a:pt x="364" y="696"/>
                      <a:pt x="358" y="696"/>
                    </a:cubicBezTo>
                    <a:cubicBezTo>
                      <a:pt x="347" y="696"/>
                      <a:pt x="352" y="682"/>
                      <a:pt x="353" y="677"/>
                    </a:cubicBezTo>
                    <a:cubicBezTo>
                      <a:pt x="353" y="671"/>
                      <a:pt x="350" y="663"/>
                      <a:pt x="353" y="657"/>
                    </a:cubicBezTo>
                    <a:cubicBezTo>
                      <a:pt x="361" y="634"/>
                      <a:pt x="369" y="662"/>
                      <a:pt x="375" y="663"/>
                    </a:cubicBezTo>
                    <a:cubicBezTo>
                      <a:pt x="380" y="666"/>
                      <a:pt x="386" y="663"/>
                      <a:pt x="391" y="660"/>
                    </a:cubicBezTo>
                    <a:cubicBezTo>
                      <a:pt x="395" y="659"/>
                      <a:pt x="398" y="649"/>
                      <a:pt x="401" y="652"/>
                    </a:cubicBezTo>
                    <a:cubicBezTo>
                      <a:pt x="405" y="655"/>
                      <a:pt x="391" y="657"/>
                      <a:pt x="393" y="662"/>
                    </a:cubicBezTo>
                    <a:cubicBezTo>
                      <a:pt x="394" y="666"/>
                      <a:pt x="401" y="663"/>
                      <a:pt x="405" y="666"/>
                    </a:cubicBezTo>
                    <a:cubicBezTo>
                      <a:pt x="409" y="667"/>
                      <a:pt x="412" y="672"/>
                      <a:pt x="416" y="672"/>
                    </a:cubicBezTo>
                    <a:cubicBezTo>
                      <a:pt x="420" y="674"/>
                      <a:pt x="424" y="671"/>
                      <a:pt x="427" y="668"/>
                    </a:cubicBezTo>
                    <a:cubicBezTo>
                      <a:pt x="435" y="667"/>
                      <a:pt x="441" y="660"/>
                      <a:pt x="448" y="657"/>
                    </a:cubicBezTo>
                    <a:cubicBezTo>
                      <a:pt x="457" y="656"/>
                      <a:pt x="465" y="656"/>
                      <a:pt x="474" y="655"/>
                    </a:cubicBezTo>
                    <a:cubicBezTo>
                      <a:pt x="479" y="653"/>
                      <a:pt x="475" y="660"/>
                      <a:pt x="479" y="660"/>
                    </a:cubicBezTo>
                    <a:cubicBezTo>
                      <a:pt x="487" y="663"/>
                      <a:pt x="497" y="656"/>
                      <a:pt x="507" y="656"/>
                    </a:cubicBezTo>
                    <a:cubicBezTo>
                      <a:pt x="508" y="656"/>
                      <a:pt x="509" y="662"/>
                      <a:pt x="512" y="660"/>
                    </a:cubicBezTo>
                    <a:cubicBezTo>
                      <a:pt x="516" y="660"/>
                      <a:pt x="530" y="648"/>
                      <a:pt x="537" y="649"/>
                    </a:cubicBezTo>
                    <a:cubicBezTo>
                      <a:pt x="540" y="651"/>
                      <a:pt x="526" y="667"/>
                      <a:pt x="545" y="672"/>
                    </a:cubicBezTo>
                    <a:cubicBezTo>
                      <a:pt x="548" y="674"/>
                      <a:pt x="548" y="666"/>
                      <a:pt x="552" y="663"/>
                    </a:cubicBezTo>
                    <a:cubicBezTo>
                      <a:pt x="568" y="646"/>
                      <a:pt x="566" y="667"/>
                      <a:pt x="583" y="641"/>
                    </a:cubicBezTo>
                    <a:moveTo>
                      <a:pt x="422" y="50"/>
                    </a:moveTo>
                    <a:cubicBezTo>
                      <a:pt x="423" y="49"/>
                      <a:pt x="423" y="49"/>
                      <a:pt x="423" y="49"/>
                    </a:cubicBezTo>
                    <a:cubicBezTo>
                      <a:pt x="423" y="49"/>
                      <a:pt x="423" y="49"/>
                      <a:pt x="423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24" y="49"/>
                      <a:pt x="424" y="49"/>
                      <a:pt x="424" y="49"/>
                    </a:cubicBezTo>
                    <a:cubicBezTo>
                      <a:pt x="449" y="42"/>
                      <a:pt x="449" y="42"/>
                      <a:pt x="449" y="42"/>
                    </a:cubicBezTo>
                    <a:cubicBezTo>
                      <a:pt x="465" y="28"/>
                      <a:pt x="416" y="7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452" y="0"/>
                      <a:pt x="452" y="0"/>
                      <a:pt x="452" y="0"/>
                    </a:cubicBezTo>
                    <a:cubicBezTo>
                      <a:pt x="453" y="0"/>
                      <a:pt x="454" y="0"/>
                      <a:pt x="456" y="1"/>
                    </a:cubicBezTo>
                    <a:cubicBezTo>
                      <a:pt x="456" y="1"/>
                      <a:pt x="456" y="1"/>
                      <a:pt x="456" y="1"/>
                    </a:cubicBezTo>
                    <a:cubicBezTo>
                      <a:pt x="457" y="1"/>
                      <a:pt x="457" y="1"/>
                      <a:pt x="457" y="1"/>
                    </a:cubicBezTo>
                    <a:cubicBezTo>
                      <a:pt x="457" y="1"/>
                      <a:pt x="457" y="1"/>
                      <a:pt x="457" y="1"/>
                    </a:cubicBezTo>
                    <a:cubicBezTo>
                      <a:pt x="475" y="5"/>
                      <a:pt x="498" y="22"/>
                      <a:pt x="486" y="35"/>
                    </a:cubicBezTo>
                    <a:cubicBezTo>
                      <a:pt x="478" y="45"/>
                      <a:pt x="470" y="39"/>
                      <a:pt x="465" y="56"/>
                    </a:cubicBezTo>
                    <a:cubicBezTo>
                      <a:pt x="472" y="78"/>
                      <a:pt x="472" y="78"/>
                      <a:pt x="472" y="78"/>
                    </a:cubicBezTo>
                    <a:cubicBezTo>
                      <a:pt x="471" y="85"/>
                      <a:pt x="460" y="102"/>
                      <a:pt x="454" y="105"/>
                    </a:cubicBezTo>
                    <a:cubicBezTo>
                      <a:pt x="454" y="113"/>
                      <a:pt x="454" y="113"/>
                      <a:pt x="454" y="113"/>
                    </a:cubicBezTo>
                    <a:cubicBezTo>
                      <a:pt x="441" y="106"/>
                      <a:pt x="465" y="106"/>
                      <a:pt x="453" y="94"/>
                    </a:cubicBezTo>
                    <a:cubicBezTo>
                      <a:pt x="448" y="90"/>
                      <a:pt x="422" y="101"/>
                      <a:pt x="415" y="100"/>
                    </a:cubicBezTo>
                    <a:cubicBezTo>
                      <a:pt x="389" y="98"/>
                      <a:pt x="386" y="82"/>
                      <a:pt x="369" y="102"/>
                    </a:cubicBezTo>
                    <a:cubicBezTo>
                      <a:pt x="365" y="108"/>
                      <a:pt x="361" y="111"/>
                      <a:pt x="357" y="115"/>
                    </a:cubicBezTo>
                    <a:cubicBezTo>
                      <a:pt x="335" y="126"/>
                      <a:pt x="347" y="98"/>
                      <a:pt x="326" y="112"/>
                    </a:cubicBezTo>
                    <a:cubicBezTo>
                      <a:pt x="316" y="117"/>
                      <a:pt x="323" y="131"/>
                      <a:pt x="305" y="138"/>
                    </a:cubicBezTo>
                    <a:cubicBezTo>
                      <a:pt x="290" y="145"/>
                      <a:pt x="288" y="126"/>
                      <a:pt x="275" y="143"/>
                    </a:cubicBezTo>
                    <a:cubicBezTo>
                      <a:pt x="269" y="152"/>
                      <a:pt x="279" y="150"/>
                      <a:pt x="282" y="152"/>
                    </a:cubicBezTo>
                    <a:cubicBezTo>
                      <a:pt x="288" y="156"/>
                      <a:pt x="287" y="168"/>
                      <a:pt x="294" y="173"/>
                    </a:cubicBezTo>
                    <a:cubicBezTo>
                      <a:pt x="295" y="175"/>
                      <a:pt x="298" y="175"/>
                      <a:pt x="301" y="173"/>
                    </a:cubicBezTo>
                    <a:cubicBezTo>
                      <a:pt x="302" y="173"/>
                      <a:pt x="304" y="173"/>
                      <a:pt x="304" y="171"/>
                    </a:cubicBezTo>
                    <a:cubicBezTo>
                      <a:pt x="304" y="169"/>
                      <a:pt x="301" y="167"/>
                      <a:pt x="304" y="167"/>
                    </a:cubicBezTo>
                    <a:cubicBezTo>
                      <a:pt x="306" y="165"/>
                      <a:pt x="306" y="173"/>
                      <a:pt x="309" y="173"/>
                    </a:cubicBezTo>
                    <a:cubicBezTo>
                      <a:pt x="317" y="176"/>
                      <a:pt x="336" y="179"/>
                      <a:pt x="339" y="191"/>
                    </a:cubicBezTo>
                    <a:cubicBezTo>
                      <a:pt x="345" y="213"/>
                      <a:pt x="319" y="180"/>
                      <a:pt x="319" y="180"/>
                    </a:cubicBezTo>
                    <a:cubicBezTo>
                      <a:pt x="310" y="176"/>
                      <a:pt x="284" y="173"/>
                      <a:pt x="283" y="187"/>
                    </a:cubicBezTo>
                    <a:cubicBezTo>
                      <a:pt x="280" y="197"/>
                      <a:pt x="301" y="194"/>
                      <a:pt x="306" y="201"/>
                    </a:cubicBezTo>
                    <a:cubicBezTo>
                      <a:pt x="312" y="205"/>
                      <a:pt x="310" y="220"/>
                      <a:pt x="305" y="219"/>
                    </a:cubicBezTo>
                    <a:cubicBezTo>
                      <a:pt x="293" y="213"/>
                      <a:pt x="293" y="199"/>
                      <a:pt x="279" y="193"/>
                    </a:cubicBezTo>
                    <a:cubicBezTo>
                      <a:pt x="276" y="193"/>
                      <a:pt x="273" y="194"/>
                      <a:pt x="271" y="193"/>
                    </a:cubicBezTo>
                    <a:cubicBezTo>
                      <a:pt x="267" y="193"/>
                      <a:pt x="261" y="190"/>
                      <a:pt x="260" y="193"/>
                    </a:cubicBezTo>
                    <a:cubicBezTo>
                      <a:pt x="240" y="212"/>
                      <a:pt x="294" y="217"/>
                      <a:pt x="290" y="224"/>
                    </a:cubicBezTo>
                    <a:cubicBezTo>
                      <a:pt x="288" y="227"/>
                      <a:pt x="268" y="225"/>
                      <a:pt x="261" y="224"/>
                    </a:cubicBezTo>
                    <a:cubicBezTo>
                      <a:pt x="260" y="224"/>
                      <a:pt x="254" y="198"/>
                      <a:pt x="254" y="198"/>
                    </a:cubicBezTo>
                    <a:cubicBezTo>
                      <a:pt x="247" y="191"/>
                      <a:pt x="225" y="195"/>
                      <a:pt x="217" y="190"/>
                    </a:cubicBezTo>
                    <a:cubicBezTo>
                      <a:pt x="201" y="176"/>
                      <a:pt x="217" y="179"/>
                      <a:pt x="217" y="164"/>
                    </a:cubicBezTo>
                    <a:cubicBezTo>
                      <a:pt x="217" y="160"/>
                      <a:pt x="208" y="169"/>
                      <a:pt x="203" y="173"/>
                    </a:cubicBezTo>
                    <a:cubicBezTo>
                      <a:pt x="199" y="176"/>
                      <a:pt x="194" y="180"/>
                      <a:pt x="192" y="186"/>
                    </a:cubicBezTo>
                    <a:cubicBezTo>
                      <a:pt x="191" y="190"/>
                      <a:pt x="199" y="190"/>
                      <a:pt x="201" y="194"/>
                    </a:cubicBezTo>
                    <a:cubicBezTo>
                      <a:pt x="195" y="217"/>
                      <a:pt x="195" y="217"/>
                      <a:pt x="195" y="217"/>
                    </a:cubicBezTo>
                    <a:cubicBezTo>
                      <a:pt x="197" y="232"/>
                      <a:pt x="216" y="239"/>
                      <a:pt x="224" y="249"/>
                    </a:cubicBezTo>
                    <a:cubicBezTo>
                      <a:pt x="234" y="269"/>
                      <a:pt x="234" y="269"/>
                      <a:pt x="234" y="269"/>
                    </a:cubicBezTo>
                    <a:cubicBezTo>
                      <a:pt x="239" y="275"/>
                      <a:pt x="279" y="294"/>
                      <a:pt x="273" y="303"/>
                    </a:cubicBezTo>
                    <a:cubicBezTo>
                      <a:pt x="272" y="306"/>
                      <a:pt x="240" y="290"/>
                      <a:pt x="239" y="291"/>
                    </a:cubicBezTo>
                    <a:cubicBezTo>
                      <a:pt x="236" y="291"/>
                      <a:pt x="239" y="295"/>
                      <a:pt x="239" y="298"/>
                    </a:cubicBezTo>
                    <a:cubicBezTo>
                      <a:pt x="238" y="303"/>
                      <a:pt x="228" y="316"/>
                      <a:pt x="234" y="314"/>
                    </a:cubicBezTo>
                    <a:cubicBezTo>
                      <a:pt x="235" y="313"/>
                      <a:pt x="235" y="310"/>
                      <a:pt x="236" y="310"/>
                    </a:cubicBezTo>
                    <a:cubicBezTo>
                      <a:pt x="239" y="311"/>
                      <a:pt x="238" y="316"/>
                      <a:pt x="240" y="317"/>
                    </a:cubicBezTo>
                    <a:cubicBezTo>
                      <a:pt x="246" y="321"/>
                      <a:pt x="262" y="321"/>
                      <a:pt x="250" y="332"/>
                    </a:cubicBezTo>
                    <a:cubicBezTo>
                      <a:pt x="239" y="342"/>
                      <a:pt x="228" y="343"/>
                      <a:pt x="213" y="348"/>
                    </a:cubicBezTo>
                    <a:cubicBezTo>
                      <a:pt x="210" y="350"/>
                      <a:pt x="217" y="351"/>
                      <a:pt x="220" y="351"/>
                    </a:cubicBezTo>
                    <a:cubicBezTo>
                      <a:pt x="223" y="350"/>
                      <a:pt x="224" y="346"/>
                      <a:pt x="227" y="346"/>
                    </a:cubicBezTo>
                    <a:cubicBezTo>
                      <a:pt x="229" y="346"/>
                      <a:pt x="229" y="351"/>
                      <a:pt x="232" y="353"/>
                    </a:cubicBezTo>
                    <a:cubicBezTo>
                      <a:pt x="234" y="354"/>
                      <a:pt x="235" y="351"/>
                      <a:pt x="238" y="351"/>
                    </a:cubicBezTo>
                    <a:cubicBezTo>
                      <a:pt x="243" y="351"/>
                      <a:pt x="250" y="350"/>
                      <a:pt x="256" y="351"/>
                    </a:cubicBezTo>
                    <a:cubicBezTo>
                      <a:pt x="260" y="354"/>
                      <a:pt x="260" y="361"/>
                      <a:pt x="264" y="362"/>
                    </a:cubicBezTo>
                    <a:cubicBezTo>
                      <a:pt x="269" y="363"/>
                      <a:pt x="275" y="355"/>
                      <a:pt x="279" y="357"/>
                    </a:cubicBezTo>
                    <a:cubicBezTo>
                      <a:pt x="284" y="359"/>
                      <a:pt x="279" y="370"/>
                      <a:pt x="283" y="372"/>
                    </a:cubicBezTo>
                    <a:cubicBezTo>
                      <a:pt x="290" y="376"/>
                      <a:pt x="298" y="365"/>
                      <a:pt x="304" y="369"/>
                    </a:cubicBezTo>
                    <a:cubicBezTo>
                      <a:pt x="306" y="370"/>
                      <a:pt x="304" y="383"/>
                      <a:pt x="316" y="384"/>
                    </a:cubicBezTo>
                    <a:cubicBezTo>
                      <a:pt x="331" y="384"/>
                      <a:pt x="336" y="378"/>
                      <a:pt x="347" y="392"/>
                    </a:cubicBezTo>
                    <a:cubicBezTo>
                      <a:pt x="356" y="400"/>
                      <a:pt x="342" y="398"/>
                      <a:pt x="342" y="403"/>
                    </a:cubicBezTo>
                    <a:cubicBezTo>
                      <a:pt x="342" y="406"/>
                      <a:pt x="347" y="409"/>
                      <a:pt x="347" y="411"/>
                    </a:cubicBezTo>
                    <a:cubicBezTo>
                      <a:pt x="349" y="415"/>
                      <a:pt x="347" y="421"/>
                      <a:pt x="349" y="424"/>
                    </a:cubicBezTo>
                    <a:cubicBezTo>
                      <a:pt x="353" y="430"/>
                      <a:pt x="363" y="433"/>
                      <a:pt x="354" y="447"/>
                    </a:cubicBezTo>
                    <a:cubicBezTo>
                      <a:pt x="353" y="450"/>
                      <a:pt x="349" y="448"/>
                      <a:pt x="347" y="447"/>
                    </a:cubicBezTo>
                    <a:cubicBezTo>
                      <a:pt x="345" y="445"/>
                      <a:pt x="347" y="443"/>
                      <a:pt x="346" y="441"/>
                    </a:cubicBezTo>
                    <a:cubicBezTo>
                      <a:pt x="345" y="440"/>
                      <a:pt x="336" y="433"/>
                      <a:pt x="335" y="433"/>
                    </a:cubicBezTo>
                    <a:cubicBezTo>
                      <a:pt x="334" y="433"/>
                      <a:pt x="332" y="437"/>
                      <a:pt x="331" y="436"/>
                    </a:cubicBezTo>
                    <a:cubicBezTo>
                      <a:pt x="326" y="432"/>
                      <a:pt x="317" y="417"/>
                      <a:pt x="309" y="414"/>
                    </a:cubicBezTo>
                    <a:cubicBezTo>
                      <a:pt x="299" y="411"/>
                      <a:pt x="305" y="422"/>
                      <a:pt x="299" y="425"/>
                    </a:cubicBezTo>
                    <a:cubicBezTo>
                      <a:pt x="290" y="428"/>
                      <a:pt x="262" y="436"/>
                      <a:pt x="265" y="439"/>
                    </a:cubicBezTo>
                    <a:cubicBezTo>
                      <a:pt x="268" y="444"/>
                      <a:pt x="278" y="443"/>
                      <a:pt x="283" y="444"/>
                    </a:cubicBezTo>
                    <a:cubicBezTo>
                      <a:pt x="284" y="445"/>
                      <a:pt x="278" y="447"/>
                      <a:pt x="278" y="450"/>
                    </a:cubicBezTo>
                    <a:cubicBezTo>
                      <a:pt x="278" y="452"/>
                      <a:pt x="282" y="452"/>
                      <a:pt x="283" y="454"/>
                    </a:cubicBezTo>
                    <a:cubicBezTo>
                      <a:pt x="284" y="456"/>
                      <a:pt x="282" y="461"/>
                      <a:pt x="284" y="463"/>
                    </a:cubicBezTo>
                    <a:cubicBezTo>
                      <a:pt x="293" y="471"/>
                      <a:pt x="308" y="467"/>
                      <a:pt x="316" y="477"/>
                    </a:cubicBezTo>
                    <a:cubicBezTo>
                      <a:pt x="320" y="482"/>
                      <a:pt x="304" y="484"/>
                      <a:pt x="295" y="484"/>
                    </a:cubicBezTo>
                    <a:cubicBezTo>
                      <a:pt x="284" y="485"/>
                      <a:pt x="276" y="484"/>
                      <a:pt x="273" y="482"/>
                    </a:cubicBezTo>
                    <a:cubicBezTo>
                      <a:pt x="271" y="482"/>
                      <a:pt x="272" y="478"/>
                      <a:pt x="271" y="476"/>
                    </a:cubicBezTo>
                    <a:cubicBezTo>
                      <a:pt x="271" y="476"/>
                      <a:pt x="268" y="476"/>
                      <a:pt x="267" y="476"/>
                    </a:cubicBezTo>
                    <a:cubicBezTo>
                      <a:pt x="261" y="476"/>
                      <a:pt x="251" y="470"/>
                      <a:pt x="249" y="476"/>
                    </a:cubicBezTo>
                    <a:cubicBezTo>
                      <a:pt x="242" y="484"/>
                      <a:pt x="268" y="503"/>
                      <a:pt x="271" y="508"/>
                    </a:cubicBezTo>
                    <a:cubicBezTo>
                      <a:pt x="272" y="512"/>
                      <a:pt x="269" y="515"/>
                      <a:pt x="271" y="518"/>
                    </a:cubicBezTo>
                    <a:cubicBezTo>
                      <a:pt x="272" y="519"/>
                      <a:pt x="276" y="518"/>
                      <a:pt x="278" y="519"/>
                    </a:cubicBezTo>
                    <a:cubicBezTo>
                      <a:pt x="282" y="525"/>
                      <a:pt x="290" y="543"/>
                      <a:pt x="294" y="549"/>
                    </a:cubicBezTo>
                    <a:cubicBezTo>
                      <a:pt x="297" y="556"/>
                      <a:pt x="287" y="552"/>
                      <a:pt x="287" y="553"/>
                    </a:cubicBezTo>
                    <a:cubicBezTo>
                      <a:pt x="287" y="556"/>
                      <a:pt x="290" y="558"/>
                      <a:pt x="291" y="559"/>
                    </a:cubicBezTo>
                    <a:cubicBezTo>
                      <a:pt x="291" y="560"/>
                      <a:pt x="288" y="563"/>
                      <a:pt x="288" y="564"/>
                    </a:cubicBezTo>
                    <a:cubicBezTo>
                      <a:pt x="290" y="566"/>
                      <a:pt x="308" y="575"/>
                      <a:pt x="306" y="582"/>
                    </a:cubicBezTo>
                    <a:cubicBezTo>
                      <a:pt x="305" y="585"/>
                      <a:pt x="299" y="585"/>
                      <a:pt x="295" y="584"/>
                    </a:cubicBezTo>
                    <a:cubicBezTo>
                      <a:pt x="294" y="582"/>
                      <a:pt x="294" y="578"/>
                      <a:pt x="293" y="575"/>
                    </a:cubicBezTo>
                    <a:cubicBezTo>
                      <a:pt x="290" y="574"/>
                      <a:pt x="287" y="578"/>
                      <a:pt x="284" y="577"/>
                    </a:cubicBezTo>
                    <a:cubicBezTo>
                      <a:pt x="272" y="567"/>
                      <a:pt x="267" y="536"/>
                      <a:pt x="246" y="563"/>
                    </a:cubicBezTo>
                    <a:cubicBezTo>
                      <a:pt x="246" y="564"/>
                      <a:pt x="247" y="581"/>
                      <a:pt x="249" y="590"/>
                    </a:cubicBezTo>
                    <a:cubicBezTo>
                      <a:pt x="250" y="592"/>
                      <a:pt x="250" y="597"/>
                      <a:pt x="247" y="597"/>
                    </a:cubicBezTo>
                    <a:cubicBezTo>
                      <a:pt x="228" y="595"/>
                      <a:pt x="240" y="575"/>
                      <a:pt x="234" y="567"/>
                    </a:cubicBezTo>
                    <a:cubicBezTo>
                      <a:pt x="234" y="566"/>
                      <a:pt x="231" y="567"/>
                      <a:pt x="229" y="566"/>
                    </a:cubicBezTo>
                    <a:cubicBezTo>
                      <a:pt x="225" y="562"/>
                      <a:pt x="223" y="556"/>
                      <a:pt x="219" y="551"/>
                    </a:cubicBezTo>
                    <a:cubicBezTo>
                      <a:pt x="217" y="547"/>
                      <a:pt x="216" y="540"/>
                      <a:pt x="210" y="538"/>
                    </a:cubicBezTo>
                    <a:cubicBezTo>
                      <a:pt x="173" y="530"/>
                      <a:pt x="206" y="566"/>
                      <a:pt x="194" y="573"/>
                    </a:cubicBezTo>
                    <a:cubicBezTo>
                      <a:pt x="170" y="582"/>
                      <a:pt x="177" y="556"/>
                      <a:pt x="176" y="551"/>
                    </a:cubicBezTo>
                    <a:cubicBezTo>
                      <a:pt x="176" y="549"/>
                      <a:pt x="173" y="549"/>
                      <a:pt x="173" y="549"/>
                    </a:cubicBezTo>
                    <a:cubicBezTo>
                      <a:pt x="166" y="551"/>
                      <a:pt x="162" y="541"/>
                      <a:pt x="161" y="532"/>
                    </a:cubicBezTo>
                    <a:cubicBezTo>
                      <a:pt x="158" y="521"/>
                      <a:pt x="168" y="534"/>
                      <a:pt x="169" y="515"/>
                    </a:cubicBezTo>
                    <a:cubicBezTo>
                      <a:pt x="170" y="503"/>
                      <a:pt x="150" y="488"/>
                      <a:pt x="140" y="485"/>
                    </a:cubicBezTo>
                    <a:cubicBezTo>
                      <a:pt x="138" y="484"/>
                      <a:pt x="135" y="489"/>
                      <a:pt x="133" y="486"/>
                    </a:cubicBezTo>
                    <a:cubicBezTo>
                      <a:pt x="131" y="482"/>
                      <a:pt x="133" y="476"/>
                      <a:pt x="129" y="471"/>
                    </a:cubicBezTo>
                    <a:cubicBezTo>
                      <a:pt x="125" y="467"/>
                      <a:pt x="103" y="474"/>
                      <a:pt x="114" y="459"/>
                    </a:cubicBezTo>
                    <a:cubicBezTo>
                      <a:pt x="116" y="458"/>
                      <a:pt x="118" y="459"/>
                      <a:pt x="120" y="458"/>
                    </a:cubicBezTo>
                    <a:cubicBezTo>
                      <a:pt x="132" y="450"/>
                      <a:pt x="125" y="443"/>
                      <a:pt x="129" y="428"/>
                    </a:cubicBezTo>
                    <a:cubicBezTo>
                      <a:pt x="129" y="426"/>
                      <a:pt x="131" y="430"/>
                      <a:pt x="133" y="430"/>
                    </a:cubicBezTo>
                    <a:cubicBezTo>
                      <a:pt x="133" y="430"/>
                      <a:pt x="131" y="428"/>
                      <a:pt x="132" y="428"/>
                    </a:cubicBezTo>
                    <a:cubicBezTo>
                      <a:pt x="140" y="428"/>
                      <a:pt x="147" y="436"/>
                      <a:pt x="154" y="429"/>
                    </a:cubicBezTo>
                    <a:cubicBezTo>
                      <a:pt x="162" y="421"/>
                      <a:pt x="151" y="420"/>
                      <a:pt x="166" y="410"/>
                    </a:cubicBezTo>
                    <a:cubicBezTo>
                      <a:pt x="177" y="403"/>
                      <a:pt x="186" y="414"/>
                      <a:pt x="194" y="417"/>
                    </a:cubicBezTo>
                    <a:cubicBezTo>
                      <a:pt x="206" y="422"/>
                      <a:pt x="221" y="421"/>
                      <a:pt x="235" y="425"/>
                    </a:cubicBezTo>
                    <a:cubicBezTo>
                      <a:pt x="243" y="426"/>
                      <a:pt x="247" y="436"/>
                      <a:pt x="256" y="436"/>
                    </a:cubicBezTo>
                    <a:cubicBezTo>
                      <a:pt x="258" y="437"/>
                      <a:pt x="265" y="433"/>
                      <a:pt x="264" y="429"/>
                    </a:cubicBezTo>
                    <a:cubicBezTo>
                      <a:pt x="262" y="426"/>
                      <a:pt x="254" y="430"/>
                      <a:pt x="251" y="426"/>
                    </a:cubicBezTo>
                    <a:cubicBezTo>
                      <a:pt x="245" y="409"/>
                      <a:pt x="272" y="435"/>
                      <a:pt x="282" y="409"/>
                    </a:cubicBezTo>
                    <a:cubicBezTo>
                      <a:pt x="282" y="406"/>
                      <a:pt x="276" y="410"/>
                      <a:pt x="272" y="409"/>
                    </a:cubicBezTo>
                    <a:cubicBezTo>
                      <a:pt x="271" y="409"/>
                      <a:pt x="272" y="404"/>
                      <a:pt x="271" y="404"/>
                    </a:cubicBezTo>
                    <a:cubicBezTo>
                      <a:pt x="269" y="404"/>
                      <a:pt x="268" y="414"/>
                      <a:pt x="265" y="409"/>
                    </a:cubicBezTo>
                    <a:cubicBezTo>
                      <a:pt x="258" y="400"/>
                      <a:pt x="254" y="411"/>
                      <a:pt x="243" y="407"/>
                    </a:cubicBezTo>
                    <a:cubicBezTo>
                      <a:pt x="238" y="404"/>
                      <a:pt x="236" y="395"/>
                      <a:pt x="229" y="394"/>
                    </a:cubicBezTo>
                    <a:cubicBezTo>
                      <a:pt x="227" y="394"/>
                      <a:pt x="228" y="406"/>
                      <a:pt x="224" y="406"/>
                    </a:cubicBezTo>
                    <a:cubicBezTo>
                      <a:pt x="210" y="404"/>
                      <a:pt x="219" y="373"/>
                      <a:pt x="209" y="391"/>
                    </a:cubicBezTo>
                    <a:cubicBezTo>
                      <a:pt x="208" y="394"/>
                      <a:pt x="213" y="400"/>
                      <a:pt x="210" y="403"/>
                    </a:cubicBezTo>
                    <a:cubicBezTo>
                      <a:pt x="205" y="409"/>
                      <a:pt x="179" y="398"/>
                      <a:pt x="173" y="400"/>
                    </a:cubicBezTo>
                    <a:cubicBezTo>
                      <a:pt x="164" y="404"/>
                      <a:pt x="155" y="414"/>
                      <a:pt x="140" y="417"/>
                    </a:cubicBezTo>
                    <a:cubicBezTo>
                      <a:pt x="132" y="420"/>
                      <a:pt x="129" y="406"/>
                      <a:pt x="125" y="404"/>
                    </a:cubicBezTo>
                    <a:cubicBezTo>
                      <a:pt x="122" y="403"/>
                      <a:pt x="125" y="410"/>
                      <a:pt x="124" y="411"/>
                    </a:cubicBezTo>
                    <a:cubicBezTo>
                      <a:pt x="121" y="415"/>
                      <a:pt x="116" y="420"/>
                      <a:pt x="112" y="422"/>
                    </a:cubicBezTo>
                    <a:cubicBezTo>
                      <a:pt x="109" y="422"/>
                      <a:pt x="110" y="420"/>
                      <a:pt x="109" y="420"/>
                    </a:cubicBezTo>
                    <a:cubicBezTo>
                      <a:pt x="101" y="415"/>
                      <a:pt x="109" y="409"/>
                      <a:pt x="103" y="399"/>
                    </a:cubicBezTo>
                    <a:cubicBezTo>
                      <a:pt x="101" y="395"/>
                      <a:pt x="96" y="389"/>
                      <a:pt x="92" y="387"/>
                    </a:cubicBezTo>
                    <a:cubicBezTo>
                      <a:pt x="91" y="387"/>
                      <a:pt x="88" y="389"/>
                      <a:pt x="87" y="388"/>
                    </a:cubicBezTo>
                    <a:cubicBezTo>
                      <a:pt x="84" y="384"/>
                      <a:pt x="85" y="377"/>
                      <a:pt x="81" y="376"/>
                    </a:cubicBezTo>
                    <a:cubicBezTo>
                      <a:pt x="73" y="370"/>
                      <a:pt x="59" y="391"/>
                      <a:pt x="70" y="362"/>
                    </a:cubicBezTo>
                    <a:cubicBezTo>
                      <a:pt x="69" y="361"/>
                      <a:pt x="68" y="361"/>
                      <a:pt x="65" y="359"/>
                    </a:cubicBezTo>
                    <a:cubicBezTo>
                      <a:pt x="63" y="357"/>
                      <a:pt x="65" y="353"/>
                      <a:pt x="63" y="350"/>
                    </a:cubicBezTo>
                    <a:cubicBezTo>
                      <a:pt x="54" y="339"/>
                      <a:pt x="32" y="329"/>
                      <a:pt x="24" y="321"/>
                    </a:cubicBezTo>
                    <a:cubicBezTo>
                      <a:pt x="20" y="320"/>
                      <a:pt x="25" y="311"/>
                      <a:pt x="22" y="310"/>
                    </a:cubicBezTo>
                    <a:cubicBezTo>
                      <a:pt x="20" y="307"/>
                      <a:pt x="9" y="316"/>
                      <a:pt x="0" y="296"/>
                    </a:cubicBezTo>
                    <a:cubicBezTo>
                      <a:pt x="2" y="296"/>
                      <a:pt x="2" y="296"/>
                      <a:pt x="2" y="295"/>
                    </a:cubicBezTo>
                    <a:cubicBezTo>
                      <a:pt x="3" y="295"/>
                      <a:pt x="2" y="294"/>
                      <a:pt x="2" y="294"/>
                    </a:cubicBezTo>
                    <a:cubicBezTo>
                      <a:pt x="15" y="291"/>
                      <a:pt x="24" y="302"/>
                      <a:pt x="24" y="283"/>
                    </a:cubicBezTo>
                    <a:cubicBezTo>
                      <a:pt x="24" y="277"/>
                      <a:pt x="35" y="284"/>
                      <a:pt x="32" y="277"/>
                    </a:cubicBezTo>
                    <a:cubicBezTo>
                      <a:pt x="21" y="262"/>
                      <a:pt x="21" y="262"/>
                      <a:pt x="21" y="262"/>
                    </a:cubicBezTo>
                    <a:cubicBezTo>
                      <a:pt x="22" y="257"/>
                      <a:pt x="47" y="249"/>
                      <a:pt x="48" y="246"/>
                    </a:cubicBezTo>
                    <a:cubicBezTo>
                      <a:pt x="53" y="214"/>
                      <a:pt x="53" y="214"/>
                      <a:pt x="53" y="214"/>
                    </a:cubicBezTo>
                    <a:cubicBezTo>
                      <a:pt x="58" y="193"/>
                      <a:pt x="63" y="219"/>
                      <a:pt x="70" y="190"/>
                    </a:cubicBezTo>
                    <a:cubicBezTo>
                      <a:pt x="73" y="180"/>
                      <a:pt x="62" y="176"/>
                      <a:pt x="62" y="167"/>
                    </a:cubicBezTo>
                    <a:cubicBezTo>
                      <a:pt x="68" y="168"/>
                      <a:pt x="120" y="152"/>
                      <a:pt x="124" y="149"/>
                    </a:cubicBezTo>
                    <a:cubicBezTo>
                      <a:pt x="132" y="139"/>
                      <a:pt x="125" y="127"/>
                      <a:pt x="142" y="121"/>
                    </a:cubicBezTo>
                    <a:cubicBezTo>
                      <a:pt x="147" y="119"/>
                      <a:pt x="177" y="123"/>
                      <a:pt x="183" y="120"/>
                    </a:cubicBezTo>
                    <a:cubicBezTo>
                      <a:pt x="184" y="119"/>
                      <a:pt x="184" y="113"/>
                      <a:pt x="186" y="112"/>
                    </a:cubicBezTo>
                    <a:cubicBezTo>
                      <a:pt x="188" y="111"/>
                      <a:pt x="190" y="116"/>
                      <a:pt x="191" y="115"/>
                    </a:cubicBezTo>
                    <a:cubicBezTo>
                      <a:pt x="201" y="108"/>
                      <a:pt x="180" y="95"/>
                      <a:pt x="205" y="91"/>
                    </a:cubicBezTo>
                    <a:cubicBezTo>
                      <a:pt x="205" y="91"/>
                      <a:pt x="205" y="91"/>
                      <a:pt x="205" y="91"/>
                    </a:cubicBezTo>
                    <a:cubicBezTo>
                      <a:pt x="205" y="93"/>
                      <a:pt x="205" y="93"/>
                      <a:pt x="205" y="93"/>
                    </a:cubicBezTo>
                    <a:cubicBezTo>
                      <a:pt x="206" y="91"/>
                      <a:pt x="206" y="87"/>
                      <a:pt x="206" y="80"/>
                    </a:cubicBezTo>
                    <a:cubicBezTo>
                      <a:pt x="206" y="85"/>
                      <a:pt x="206" y="89"/>
                      <a:pt x="206" y="91"/>
                    </a:cubicBezTo>
                    <a:cubicBezTo>
                      <a:pt x="205" y="91"/>
                      <a:pt x="205" y="91"/>
                      <a:pt x="205" y="91"/>
                    </a:cubicBezTo>
                    <a:cubicBezTo>
                      <a:pt x="208" y="91"/>
                      <a:pt x="212" y="91"/>
                      <a:pt x="216" y="91"/>
                    </a:cubicBezTo>
                    <a:cubicBezTo>
                      <a:pt x="219" y="91"/>
                      <a:pt x="223" y="93"/>
                      <a:pt x="224" y="91"/>
                    </a:cubicBezTo>
                    <a:cubicBezTo>
                      <a:pt x="228" y="89"/>
                      <a:pt x="228" y="83"/>
                      <a:pt x="231" y="82"/>
                    </a:cubicBezTo>
                    <a:cubicBezTo>
                      <a:pt x="239" y="76"/>
                      <a:pt x="251" y="79"/>
                      <a:pt x="261" y="76"/>
                    </a:cubicBezTo>
                    <a:cubicBezTo>
                      <a:pt x="283" y="68"/>
                      <a:pt x="288" y="59"/>
                      <a:pt x="302" y="50"/>
                    </a:cubicBezTo>
                    <a:cubicBezTo>
                      <a:pt x="305" y="49"/>
                      <a:pt x="309" y="54"/>
                      <a:pt x="312" y="53"/>
                    </a:cubicBezTo>
                    <a:cubicBezTo>
                      <a:pt x="316" y="53"/>
                      <a:pt x="319" y="45"/>
                      <a:pt x="323" y="46"/>
                    </a:cubicBezTo>
                    <a:cubicBezTo>
                      <a:pt x="330" y="48"/>
                      <a:pt x="331" y="56"/>
                      <a:pt x="336" y="59"/>
                    </a:cubicBezTo>
                    <a:cubicBezTo>
                      <a:pt x="338" y="60"/>
                      <a:pt x="339" y="57"/>
                      <a:pt x="342" y="59"/>
                    </a:cubicBezTo>
                    <a:cubicBezTo>
                      <a:pt x="343" y="59"/>
                      <a:pt x="345" y="64"/>
                      <a:pt x="347" y="64"/>
                    </a:cubicBezTo>
                    <a:cubicBezTo>
                      <a:pt x="350" y="63"/>
                      <a:pt x="350" y="56"/>
                      <a:pt x="354" y="56"/>
                    </a:cubicBezTo>
                    <a:cubicBezTo>
                      <a:pt x="363" y="53"/>
                      <a:pt x="372" y="59"/>
                      <a:pt x="380" y="61"/>
                    </a:cubicBezTo>
                    <a:cubicBezTo>
                      <a:pt x="382" y="63"/>
                      <a:pt x="380" y="67"/>
                      <a:pt x="383" y="67"/>
                    </a:cubicBezTo>
                    <a:cubicBezTo>
                      <a:pt x="394" y="67"/>
                      <a:pt x="411" y="54"/>
                      <a:pt x="422" y="50"/>
                    </a:cubicBezTo>
                    <a:cubicBezTo>
                      <a:pt x="422" y="50"/>
                      <a:pt x="422" y="50"/>
                      <a:pt x="422" y="50"/>
                    </a:cubicBezTo>
                    <a:close/>
                    <a:moveTo>
                      <a:pt x="103" y="353"/>
                    </a:moveTo>
                    <a:cubicBezTo>
                      <a:pt x="113" y="335"/>
                      <a:pt x="90" y="354"/>
                      <a:pt x="88" y="354"/>
                    </a:cubicBezTo>
                    <a:cubicBezTo>
                      <a:pt x="83" y="351"/>
                      <a:pt x="79" y="340"/>
                      <a:pt x="73" y="344"/>
                    </a:cubicBezTo>
                    <a:cubicBezTo>
                      <a:pt x="72" y="344"/>
                      <a:pt x="77" y="355"/>
                      <a:pt x="76" y="361"/>
                    </a:cubicBezTo>
                    <a:cubicBezTo>
                      <a:pt x="84" y="361"/>
                      <a:pt x="98" y="361"/>
                      <a:pt x="103" y="353"/>
                    </a:cubicBezTo>
                    <a:close/>
                    <a:moveTo>
                      <a:pt x="90" y="445"/>
                    </a:moveTo>
                    <a:cubicBezTo>
                      <a:pt x="84" y="451"/>
                      <a:pt x="81" y="443"/>
                      <a:pt x="76" y="443"/>
                    </a:cubicBezTo>
                    <a:cubicBezTo>
                      <a:pt x="73" y="443"/>
                      <a:pt x="69" y="447"/>
                      <a:pt x="66" y="445"/>
                    </a:cubicBezTo>
                    <a:cubicBezTo>
                      <a:pt x="61" y="444"/>
                      <a:pt x="63" y="426"/>
                      <a:pt x="58" y="430"/>
                    </a:cubicBezTo>
                    <a:cubicBezTo>
                      <a:pt x="57" y="432"/>
                      <a:pt x="59" y="437"/>
                      <a:pt x="58" y="440"/>
                    </a:cubicBezTo>
                    <a:cubicBezTo>
                      <a:pt x="53" y="454"/>
                      <a:pt x="48" y="430"/>
                      <a:pt x="65" y="409"/>
                    </a:cubicBezTo>
                    <a:cubicBezTo>
                      <a:pt x="68" y="411"/>
                      <a:pt x="70" y="415"/>
                      <a:pt x="73" y="421"/>
                    </a:cubicBezTo>
                    <a:cubicBezTo>
                      <a:pt x="73" y="421"/>
                      <a:pt x="70" y="428"/>
                      <a:pt x="74" y="429"/>
                    </a:cubicBezTo>
                    <a:cubicBezTo>
                      <a:pt x="79" y="430"/>
                      <a:pt x="98" y="439"/>
                      <a:pt x="90" y="445"/>
                    </a:cubicBezTo>
                    <a:close/>
                    <a:moveTo>
                      <a:pt x="358" y="378"/>
                    </a:moveTo>
                    <a:cubicBezTo>
                      <a:pt x="354" y="374"/>
                      <a:pt x="349" y="370"/>
                      <a:pt x="342" y="368"/>
                    </a:cubicBezTo>
                    <a:cubicBezTo>
                      <a:pt x="332" y="365"/>
                      <a:pt x="320" y="380"/>
                      <a:pt x="309" y="370"/>
                    </a:cubicBezTo>
                    <a:cubicBezTo>
                      <a:pt x="308" y="368"/>
                      <a:pt x="312" y="365"/>
                      <a:pt x="310" y="362"/>
                    </a:cubicBezTo>
                    <a:cubicBezTo>
                      <a:pt x="309" y="355"/>
                      <a:pt x="262" y="333"/>
                      <a:pt x="254" y="335"/>
                    </a:cubicBezTo>
                    <a:cubicBezTo>
                      <a:pt x="249" y="336"/>
                      <a:pt x="246" y="342"/>
                      <a:pt x="243" y="344"/>
                    </a:cubicBezTo>
                    <a:cubicBezTo>
                      <a:pt x="240" y="344"/>
                      <a:pt x="245" y="339"/>
                      <a:pt x="246" y="337"/>
                    </a:cubicBezTo>
                    <a:cubicBezTo>
                      <a:pt x="249" y="335"/>
                      <a:pt x="251" y="333"/>
                      <a:pt x="254" y="331"/>
                    </a:cubicBezTo>
                    <a:cubicBezTo>
                      <a:pt x="257" y="328"/>
                      <a:pt x="260" y="325"/>
                      <a:pt x="262" y="322"/>
                    </a:cubicBezTo>
                    <a:cubicBezTo>
                      <a:pt x="267" y="320"/>
                      <a:pt x="272" y="317"/>
                      <a:pt x="276" y="316"/>
                    </a:cubicBezTo>
                    <a:cubicBezTo>
                      <a:pt x="290" y="322"/>
                      <a:pt x="288" y="329"/>
                      <a:pt x="301" y="336"/>
                    </a:cubicBezTo>
                    <a:cubicBezTo>
                      <a:pt x="304" y="337"/>
                      <a:pt x="306" y="339"/>
                      <a:pt x="310" y="339"/>
                    </a:cubicBezTo>
                    <a:cubicBezTo>
                      <a:pt x="312" y="339"/>
                      <a:pt x="312" y="335"/>
                      <a:pt x="315" y="336"/>
                    </a:cubicBezTo>
                    <a:cubicBezTo>
                      <a:pt x="317" y="337"/>
                      <a:pt x="321" y="343"/>
                      <a:pt x="326" y="344"/>
                    </a:cubicBezTo>
                    <a:cubicBezTo>
                      <a:pt x="331" y="344"/>
                      <a:pt x="347" y="335"/>
                      <a:pt x="350" y="340"/>
                    </a:cubicBezTo>
                    <a:cubicBezTo>
                      <a:pt x="350" y="342"/>
                      <a:pt x="349" y="343"/>
                      <a:pt x="349" y="343"/>
                    </a:cubicBezTo>
                    <a:cubicBezTo>
                      <a:pt x="349" y="344"/>
                      <a:pt x="347" y="346"/>
                      <a:pt x="349" y="346"/>
                    </a:cubicBezTo>
                    <a:cubicBezTo>
                      <a:pt x="352" y="350"/>
                      <a:pt x="357" y="350"/>
                      <a:pt x="360" y="354"/>
                    </a:cubicBezTo>
                    <a:cubicBezTo>
                      <a:pt x="360" y="354"/>
                      <a:pt x="358" y="377"/>
                      <a:pt x="365" y="383"/>
                    </a:cubicBezTo>
                    <a:cubicBezTo>
                      <a:pt x="375" y="389"/>
                      <a:pt x="409" y="377"/>
                      <a:pt x="395" y="400"/>
                    </a:cubicBezTo>
                    <a:cubicBezTo>
                      <a:pt x="387" y="414"/>
                      <a:pt x="367" y="398"/>
                      <a:pt x="361" y="392"/>
                    </a:cubicBezTo>
                    <a:cubicBezTo>
                      <a:pt x="361" y="391"/>
                      <a:pt x="364" y="389"/>
                      <a:pt x="364" y="388"/>
                    </a:cubicBezTo>
                    <a:cubicBezTo>
                      <a:pt x="364" y="387"/>
                      <a:pt x="361" y="384"/>
                      <a:pt x="358" y="383"/>
                    </a:cubicBezTo>
                    <a:cubicBezTo>
                      <a:pt x="357" y="383"/>
                      <a:pt x="356" y="387"/>
                      <a:pt x="354" y="384"/>
                    </a:cubicBezTo>
                    <a:cubicBezTo>
                      <a:pt x="354" y="383"/>
                      <a:pt x="360" y="381"/>
                      <a:pt x="358" y="378"/>
                    </a:cubicBezTo>
                    <a:close/>
                  </a:path>
                </a:pathLst>
              </a:custGeom>
              <a:solidFill>
                <a:srgbClr val="296CB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3" name="Freeform 83"/>
              <p:cNvSpPr>
                <a:spLocks/>
              </p:cNvSpPr>
              <p:nvPr/>
            </p:nvSpPr>
            <p:spPr bwMode="auto">
              <a:xfrm>
                <a:off x="4842459" y="2780946"/>
                <a:ext cx="1511683" cy="1152607"/>
              </a:xfrm>
              <a:custGeom>
                <a:avLst/>
                <a:gdLst>
                  <a:gd name="T0" fmla="*/ 331 w 467"/>
                  <a:gd name="T1" fmla="*/ 263 h 356"/>
                  <a:gd name="T2" fmla="*/ 308 w 467"/>
                  <a:gd name="T3" fmla="*/ 312 h 356"/>
                  <a:gd name="T4" fmla="*/ 264 w 467"/>
                  <a:gd name="T5" fmla="*/ 325 h 356"/>
                  <a:gd name="T6" fmla="*/ 231 w 467"/>
                  <a:gd name="T7" fmla="*/ 327 h 356"/>
                  <a:gd name="T8" fmla="*/ 220 w 467"/>
                  <a:gd name="T9" fmla="*/ 322 h 356"/>
                  <a:gd name="T10" fmla="*/ 195 w 467"/>
                  <a:gd name="T11" fmla="*/ 316 h 356"/>
                  <a:gd name="T12" fmla="*/ 144 w 467"/>
                  <a:gd name="T13" fmla="*/ 340 h 356"/>
                  <a:gd name="T14" fmla="*/ 107 w 467"/>
                  <a:gd name="T15" fmla="*/ 355 h 356"/>
                  <a:gd name="T16" fmla="*/ 88 w 467"/>
                  <a:gd name="T17" fmla="*/ 355 h 356"/>
                  <a:gd name="T18" fmla="*/ 88 w 467"/>
                  <a:gd name="T19" fmla="*/ 311 h 356"/>
                  <a:gd name="T20" fmla="*/ 52 w 467"/>
                  <a:gd name="T21" fmla="*/ 284 h 356"/>
                  <a:gd name="T22" fmla="*/ 40 w 467"/>
                  <a:gd name="T23" fmla="*/ 246 h 356"/>
                  <a:gd name="T24" fmla="*/ 30 w 467"/>
                  <a:gd name="T25" fmla="*/ 239 h 356"/>
                  <a:gd name="T26" fmla="*/ 26 w 467"/>
                  <a:gd name="T27" fmla="*/ 214 h 356"/>
                  <a:gd name="T28" fmla="*/ 62 w 467"/>
                  <a:gd name="T29" fmla="*/ 168 h 356"/>
                  <a:gd name="T30" fmla="*/ 6 w 467"/>
                  <a:gd name="T31" fmla="*/ 94 h 356"/>
                  <a:gd name="T32" fmla="*/ 22 w 467"/>
                  <a:gd name="T33" fmla="*/ 67 h 356"/>
                  <a:gd name="T34" fmla="*/ 40 w 467"/>
                  <a:gd name="T35" fmla="*/ 104 h 356"/>
                  <a:gd name="T36" fmla="*/ 151 w 467"/>
                  <a:gd name="T37" fmla="*/ 98 h 356"/>
                  <a:gd name="T38" fmla="*/ 201 w 467"/>
                  <a:gd name="T39" fmla="*/ 87 h 356"/>
                  <a:gd name="T40" fmla="*/ 276 w 467"/>
                  <a:gd name="T41" fmla="*/ 44 h 356"/>
                  <a:gd name="T42" fmla="*/ 368 w 467"/>
                  <a:gd name="T43" fmla="*/ 18 h 356"/>
                  <a:gd name="T44" fmla="*/ 400 w 467"/>
                  <a:gd name="T45" fmla="*/ 15 h 356"/>
                  <a:gd name="T46" fmla="*/ 415 w 467"/>
                  <a:gd name="T47" fmla="*/ 22 h 356"/>
                  <a:gd name="T48" fmla="*/ 462 w 467"/>
                  <a:gd name="T49" fmla="*/ 22 h 356"/>
                  <a:gd name="T50" fmla="*/ 451 w 467"/>
                  <a:gd name="T51" fmla="*/ 60 h 356"/>
                  <a:gd name="T52" fmla="*/ 423 w 467"/>
                  <a:gd name="T53" fmla="*/ 89 h 356"/>
                  <a:gd name="T54" fmla="*/ 431 w 467"/>
                  <a:gd name="T55" fmla="*/ 124 h 356"/>
                  <a:gd name="T56" fmla="*/ 422 w 467"/>
                  <a:gd name="T57" fmla="*/ 143 h 356"/>
                  <a:gd name="T58" fmla="*/ 418 w 467"/>
                  <a:gd name="T59" fmla="*/ 153 h 356"/>
                  <a:gd name="T60" fmla="*/ 407 w 467"/>
                  <a:gd name="T61" fmla="*/ 169 h 356"/>
                  <a:gd name="T62" fmla="*/ 434 w 467"/>
                  <a:gd name="T63" fmla="*/ 187 h 356"/>
                  <a:gd name="T64" fmla="*/ 462 w 467"/>
                  <a:gd name="T65" fmla="*/ 209 h 356"/>
                  <a:gd name="T66" fmla="*/ 446 w 467"/>
                  <a:gd name="T67" fmla="*/ 210 h 356"/>
                  <a:gd name="T68" fmla="*/ 429 w 467"/>
                  <a:gd name="T69" fmla="*/ 225 h 356"/>
                  <a:gd name="T70" fmla="*/ 374 w 467"/>
                  <a:gd name="T71" fmla="*/ 231 h 356"/>
                  <a:gd name="T72" fmla="*/ 354 w 467"/>
                  <a:gd name="T73" fmla="*/ 25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7" h="356">
                    <a:moveTo>
                      <a:pt x="341" y="265"/>
                    </a:moveTo>
                    <a:cubicBezTo>
                      <a:pt x="337" y="263"/>
                      <a:pt x="332" y="263"/>
                      <a:pt x="331" y="263"/>
                    </a:cubicBezTo>
                    <a:cubicBezTo>
                      <a:pt x="300" y="270"/>
                      <a:pt x="349" y="292"/>
                      <a:pt x="332" y="305"/>
                    </a:cubicBezTo>
                    <a:cubicBezTo>
                      <a:pt x="308" y="312"/>
                      <a:pt x="308" y="312"/>
                      <a:pt x="308" y="312"/>
                    </a:cubicBezTo>
                    <a:cubicBezTo>
                      <a:pt x="297" y="316"/>
                      <a:pt x="278" y="330"/>
                      <a:pt x="267" y="330"/>
                    </a:cubicBezTo>
                    <a:cubicBezTo>
                      <a:pt x="264" y="330"/>
                      <a:pt x="265" y="326"/>
                      <a:pt x="264" y="325"/>
                    </a:cubicBezTo>
                    <a:cubicBezTo>
                      <a:pt x="256" y="322"/>
                      <a:pt x="246" y="316"/>
                      <a:pt x="238" y="319"/>
                    </a:cubicBezTo>
                    <a:cubicBezTo>
                      <a:pt x="234" y="319"/>
                      <a:pt x="234" y="326"/>
                      <a:pt x="231" y="327"/>
                    </a:cubicBezTo>
                    <a:cubicBezTo>
                      <a:pt x="228" y="327"/>
                      <a:pt x="227" y="322"/>
                      <a:pt x="225" y="322"/>
                    </a:cubicBezTo>
                    <a:cubicBezTo>
                      <a:pt x="223" y="320"/>
                      <a:pt x="221" y="323"/>
                      <a:pt x="220" y="322"/>
                    </a:cubicBezTo>
                    <a:cubicBezTo>
                      <a:pt x="214" y="319"/>
                      <a:pt x="213" y="311"/>
                      <a:pt x="206" y="310"/>
                    </a:cubicBezTo>
                    <a:cubicBezTo>
                      <a:pt x="202" y="308"/>
                      <a:pt x="199" y="316"/>
                      <a:pt x="195" y="316"/>
                    </a:cubicBezTo>
                    <a:cubicBezTo>
                      <a:pt x="192" y="318"/>
                      <a:pt x="188" y="312"/>
                      <a:pt x="186" y="314"/>
                    </a:cubicBezTo>
                    <a:cubicBezTo>
                      <a:pt x="172" y="322"/>
                      <a:pt x="166" y="331"/>
                      <a:pt x="144" y="340"/>
                    </a:cubicBezTo>
                    <a:cubicBezTo>
                      <a:pt x="135" y="342"/>
                      <a:pt x="122" y="340"/>
                      <a:pt x="114" y="345"/>
                    </a:cubicBezTo>
                    <a:cubicBezTo>
                      <a:pt x="111" y="346"/>
                      <a:pt x="111" y="352"/>
                      <a:pt x="107" y="355"/>
                    </a:cubicBezTo>
                    <a:cubicBezTo>
                      <a:pt x="106" y="356"/>
                      <a:pt x="102" y="355"/>
                      <a:pt x="99" y="355"/>
                    </a:cubicBezTo>
                    <a:cubicBezTo>
                      <a:pt x="95" y="355"/>
                      <a:pt x="91" y="355"/>
                      <a:pt x="88" y="355"/>
                    </a:cubicBezTo>
                    <a:cubicBezTo>
                      <a:pt x="88" y="356"/>
                      <a:pt x="88" y="356"/>
                      <a:pt x="88" y="356"/>
                    </a:cubicBezTo>
                    <a:cubicBezTo>
                      <a:pt x="89" y="352"/>
                      <a:pt x="88" y="311"/>
                      <a:pt x="88" y="311"/>
                    </a:cubicBezTo>
                    <a:cubicBezTo>
                      <a:pt x="82" y="305"/>
                      <a:pt x="73" y="290"/>
                      <a:pt x="66" y="285"/>
                    </a:cubicBezTo>
                    <a:cubicBezTo>
                      <a:pt x="62" y="284"/>
                      <a:pt x="56" y="285"/>
                      <a:pt x="52" y="284"/>
                    </a:cubicBezTo>
                    <a:cubicBezTo>
                      <a:pt x="51" y="282"/>
                      <a:pt x="29" y="266"/>
                      <a:pt x="29" y="265"/>
                    </a:cubicBezTo>
                    <a:cubicBezTo>
                      <a:pt x="33" y="258"/>
                      <a:pt x="44" y="256"/>
                      <a:pt x="40" y="246"/>
                    </a:cubicBezTo>
                    <a:cubicBezTo>
                      <a:pt x="40" y="243"/>
                      <a:pt x="37" y="241"/>
                      <a:pt x="34" y="240"/>
                    </a:cubicBezTo>
                    <a:cubicBezTo>
                      <a:pt x="33" y="239"/>
                      <a:pt x="30" y="240"/>
                      <a:pt x="30" y="239"/>
                    </a:cubicBezTo>
                    <a:cubicBezTo>
                      <a:pt x="29" y="235"/>
                      <a:pt x="30" y="231"/>
                      <a:pt x="30" y="228"/>
                    </a:cubicBezTo>
                    <a:cubicBezTo>
                      <a:pt x="29" y="222"/>
                      <a:pt x="23" y="218"/>
                      <a:pt x="26" y="214"/>
                    </a:cubicBezTo>
                    <a:cubicBezTo>
                      <a:pt x="50" y="176"/>
                      <a:pt x="23" y="222"/>
                      <a:pt x="48" y="203"/>
                    </a:cubicBezTo>
                    <a:cubicBezTo>
                      <a:pt x="51" y="201"/>
                      <a:pt x="67" y="172"/>
                      <a:pt x="62" y="168"/>
                    </a:cubicBezTo>
                    <a:cubicBezTo>
                      <a:pt x="56" y="162"/>
                      <a:pt x="26" y="149"/>
                      <a:pt x="25" y="147"/>
                    </a:cubicBezTo>
                    <a:cubicBezTo>
                      <a:pt x="15" y="139"/>
                      <a:pt x="0" y="107"/>
                      <a:pt x="6" y="94"/>
                    </a:cubicBezTo>
                    <a:cubicBezTo>
                      <a:pt x="8" y="89"/>
                      <a:pt x="17" y="90"/>
                      <a:pt x="19" y="86"/>
                    </a:cubicBezTo>
                    <a:cubicBezTo>
                      <a:pt x="22" y="81"/>
                      <a:pt x="19" y="72"/>
                      <a:pt x="22" y="67"/>
                    </a:cubicBezTo>
                    <a:cubicBezTo>
                      <a:pt x="32" y="72"/>
                      <a:pt x="44" y="75"/>
                      <a:pt x="50" y="78"/>
                    </a:cubicBezTo>
                    <a:cubicBezTo>
                      <a:pt x="56" y="82"/>
                      <a:pt x="28" y="98"/>
                      <a:pt x="40" y="104"/>
                    </a:cubicBezTo>
                    <a:cubicBezTo>
                      <a:pt x="59" y="112"/>
                      <a:pt x="65" y="98"/>
                      <a:pt x="82" y="97"/>
                    </a:cubicBezTo>
                    <a:cubicBezTo>
                      <a:pt x="104" y="94"/>
                      <a:pt x="129" y="107"/>
                      <a:pt x="151" y="98"/>
                    </a:cubicBezTo>
                    <a:cubicBezTo>
                      <a:pt x="157" y="97"/>
                      <a:pt x="158" y="92"/>
                      <a:pt x="162" y="89"/>
                    </a:cubicBezTo>
                    <a:cubicBezTo>
                      <a:pt x="175" y="86"/>
                      <a:pt x="188" y="86"/>
                      <a:pt x="201" y="87"/>
                    </a:cubicBezTo>
                    <a:cubicBezTo>
                      <a:pt x="216" y="87"/>
                      <a:pt x="228" y="94"/>
                      <a:pt x="243" y="85"/>
                    </a:cubicBezTo>
                    <a:cubicBezTo>
                      <a:pt x="261" y="74"/>
                      <a:pt x="264" y="57"/>
                      <a:pt x="276" y="44"/>
                    </a:cubicBezTo>
                    <a:cubicBezTo>
                      <a:pt x="289" y="33"/>
                      <a:pt x="316" y="21"/>
                      <a:pt x="331" y="14"/>
                    </a:cubicBezTo>
                    <a:cubicBezTo>
                      <a:pt x="365" y="0"/>
                      <a:pt x="354" y="19"/>
                      <a:pt x="368" y="18"/>
                    </a:cubicBezTo>
                    <a:cubicBezTo>
                      <a:pt x="375" y="17"/>
                      <a:pt x="379" y="10"/>
                      <a:pt x="386" y="10"/>
                    </a:cubicBezTo>
                    <a:cubicBezTo>
                      <a:pt x="407" y="10"/>
                      <a:pt x="381" y="25"/>
                      <a:pt x="400" y="15"/>
                    </a:cubicBezTo>
                    <a:cubicBezTo>
                      <a:pt x="403" y="14"/>
                      <a:pt x="404" y="11"/>
                      <a:pt x="407" y="10"/>
                    </a:cubicBezTo>
                    <a:cubicBezTo>
                      <a:pt x="411" y="7"/>
                      <a:pt x="412" y="18"/>
                      <a:pt x="415" y="22"/>
                    </a:cubicBezTo>
                    <a:cubicBezTo>
                      <a:pt x="427" y="32"/>
                      <a:pt x="448" y="25"/>
                      <a:pt x="460" y="22"/>
                    </a:cubicBezTo>
                    <a:cubicBezTo>
                      <a:pt x="462" y="22"/>
                      <a:pt x="462" y="22"/>
                      <a:pt x="462" y="22"/>
                    </a:cubicBezTo>
                    <a:cubicBezTo>
                      <a:pt x="464" y="42"/>
                      <a:pt x="467" y="60"/>
                      <a:pt x="462" y="63"/>
                    </a:cubicBezTo>
                    <a:cubicBezTo>
                      <a:pt x="457" y="64"/>
                      <a:pt x="453" y="59"/>
                      <a:pt x="451" y="60"/>
                    </a:cubicBezTo>
                    <a:cubicBezTo>
                      <a:pt x="420" y="67"/>
                      <a:pt x="440" y="67"/>
                      <a:pt x="431" y="83"/>
                    </a:cubicBezTo>
                    <a:cubicBezTo>
                      <a:pt x="430" y="87"/>
                      <a:pt x="425" y="87"/>
                      <a:pt x="423" y="89"/>
                    </a:cubicBezTo>
                    <a:cubicBezTo>
                      <a:pt x="423" y="92"/>
                      <a:pt x="429" y="90"/>
                      <a:pt x="429" y="92"/>
                    </a:cubicBezTo>
                    <a:cubicBezTo>
                      <a:pt x="430" y="104"/>
                      <a:pt x="429" y="112"/>
                      <a:pt x="431" y="124"/>
                    </a:cubicBezTo>
                    <a:cubicBezTo>
                      <a:pt x="433" y="130"/>
                      <a:pt x="437" y="135"/>
                      <a:pt x="436" y="139"/>
                    </a:cubicBezTo>
                    <a:cubicBezTo>
                      <a:pt x="433" y="143"/>
                      <a:pt x="426" y="141"/>
                      <a:pt x="422" y="143"/>
                    </a:cubicBezTo>
                    <a:cubicBezTo>
                      <a:pt x="420" y="143"/>
                      <a:pt x="425" y="145"/>
                      <a:pt x="425" y="146"/>
                    </a:cubicBezTo>
                    <a:cubicBezTo>
                      <a:pt x="423" y="149"/>
                      <a:pt x="419" y="149"/>
                      <a:pt x="418" y="153"/>
                    </a:cubicBezTo>
                    <a:cubicBezTo>
                      <a:pt x="418" y="154"/>
                      <a:pt x="422" y="157"/>
                      <a:pt x="420" y="158"/>
                    </a:cubicBezTo>
                    <a:cubicBezTo>
                      <a:pt x="418" y="164"/>
                      <a:pt x="409" y="165"/>
                      <a:pt x="407" y="169"/>
                    </a:cubicBezTo>
                    <a:cubicBezTo>
                      <a:pt x="393" y="188"/>
                      <a:pt x="427" y="160"/>
                      <a:pt x="436" y="181"/>
                    </a:cubicBezTo>
                    <a:cubicBezTo>
                      <a:pt x="437" y="183"/>
                      <a:pt x="434" y="186"/>
                      <a:pt x="434" y="187"/>
                    </a:cubicBezTo>
                    <a:cubicBezTo>
                      <a:pt x="436" y="187"/>
                      <a:pt x="452" y="198"/>
                      <a:pt x="456" y="201"/>
                    </a:cubicBezTo>
                    <a:cubicBezTo>
                      <a:pt x="459" y="203"/>
                      <a:pt x="462" y="206"/>
                      <a:pt x="462" y="209"/>
                    </a:cubicBezTo>
                    <a:cubicBezTo>
                      <a:pt x="460" y="209"/>
                      <a:pt x="460" y="209"/>
                      <a:pt x="460" y="209"/>
                    </a:cubicBezTo>
                    <a:cubicBezTo>
                      <a:pt x="456" y="209"/>
                      <a:pt x="451" y="209"/>
                      <a:pt x="446" y="210"/>
                    </a:cubicBezTo>
                    <a:cubicBezTo>
                      <a:pt x="440" y="213"/>
                      <a:pt x="436" y="218"/>
                      <a:pt x="430" y="222"/>
                    </a:cubicBezTo>
                    <a:cubicBezTo>
                      <a:pt x="429" y="222"/>
                      <a:pt x="430" y="225"/>
                      <a:pt x="429" y="225"/>
                    </a:cubicBezTo>
                    <a:cubicBezTo>
                      <a:pt x="411" y="221"/>
                      <a:pt x="405" y="207"/>
                      <a:pt x="387" y="217"/>
                    </a:cubicBezTo>
                    <a:cubicBezTo>
                      <a:pt x="374" y="231"/>
                      <a:pt x="374" y="231"/>
                      <a:pt x="374" y="231"/>
                    </a:cubicBezTo>
                    <a:cubicBezTo>
                      <a:pt x="368" y="233"/>
                      <a:pt x="361" y="229"/>
                      <a:pt x="357" y="233"/>
                    </a:cubicBezTo>
                    <a:cubicBezTo>
                      <a:pt x="353" y="237"/>
                      <a:pt x="357" y="246"/>
                      <a:pt x="354" y="250"/>
                    </a:cubicBezTo>
                    <a:cubicBezTo>
                      <a:pt x="349" y="255"/>
                      <a:pt x="334" y="252"/>
                      <a:pt x="341" y="265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4" name="Freeform 84"/>
              <p:cNvSpPr>
                <a:spLocks/>
              </p:cNvSpPr>
              <p:nvPr/>
            </p:nvSpPr>
            <p:spPr bwMode="auto">
              <a:xfrm>
                <a:off x="4259988" y="1478952"/>
                <a:ext cx="2224353" cy="1663810"/>
              </a:xfrm>
              <a:custGeom>
                <a:avLst/>
                <a:gdLst>
                  <a:gd name="T0" fmla="*/ 595 w 687"/>
                  <a:gd name="T1" fmla="*/ 424 h 514"/>
                  <a:gd name="T2" fmla="*/ 580 w 687"/>
                  <a:gd name="T3" fmla="*/ 417 h 514"/>
                  <a:gd name="T4" fmla="*/ 549 w 687"/>
                  <a:gd name="T5" fmla="*/ 419 h 514"/>
                  <a:gd name="T6" fmla="*/ 457 w 687"/>
                  <a:gd name="T7" fmla="*/ 445 h 514"/>
                  <a:gd name="T8" fmla="*/ 381 w 687"/>
                  <a:gd name="T9" fmla="*/ 489 h 514"/>
                  <a:gd name="T10" fmla="*/ 332 w 687"/>
                  <a:gd name="T11" fmla="*/ 500 h 514"/>
                  <a:gd name="T12" fmla="*/ 221 w 687"/>
                  <a:gd name="T13" fmla="*/ 505 h 514"/>
                  <a:gd name="T14" fmla="*/ 182 w 687"/>
                  <a:gd name="T15" fmla="*/ 447 h 514"/>
                  <a:gd name="T16" fmla="*/ 159 w 687"/>
                  <a:gd name="T17" fmla="*/ 451 h 514"/>
                  <a:gd name="T18" fmla="*/ 131 w 687"/>
                  <a:gd name="T19" fmla="*/ 439 h 514"/>
                  <a:gd name="T20" fmla="*/ 115 w 687"/>
                  <a:gd name="T21" fmla="*/ 430 h 514"/>
                  <a:gd name="T22" fmla="*/ 109 w 687"/>
                  <a:gd name="T23" fmla="*/ 413 h 514"/>
                  <a:gd name="T24" fmla="*/ 100 w 687"/>
                  <a:gd name="T25" fmla="*/ 388 h 514"/>
                  <a:gd name="T26" fmla="*/ 44 w 687"/>
                  <a:gd name="T27" fmla="*/ 338 h 514"/>
                  <a:gd name="T28" fmla="*/ 38 w 687"/>
                  <a:gd name="T29" fmla="*/ 340 h 514"/>
                  <a:gd name="T30" fmla="*/ 11 w 687"/>
                  <a:gd name="T31" fmla="*/ 318 h 514"/>
                  <a:gd name="T32" fmla="*/ 4 w 687"/>
                  <a:gd name="T33" fmla="*/ 302 h 514"/>
                  <a:gd name="T34" fmla="*/ 38 w 687"/>
                  <a:gd name="T35" fmla="*/ 283 h 514"/>
                  <a:gd name="T36" fmla="*/ 67 w 687"/>
                  <a:gd name="T37" fmla="*/ 245 h 514"/>
                  <a:gd name="T38" fmla="*/ 83 w 687"/>
                  <a:gd name="T39" fmla="*/ 212 h 514"/>
                  <a:gd name="T40" fmla="*/ 83 w 687"/>
                  <a:gd name="T41" fmla="*/ 198 h 514"/>
                  <a:gd name="T42" fmla="*/ 101 w 687"/>
                  <a:gd name="T43" fmla="*/ 161 h 514"/>
                  <a:gd name="T44" fmla="*/ 138 w 687"/>
                  <a:gd name="T45" fmla="*/ 114 h 514"/>
                  <a:gd name="T46" fmla="*/ 166 w 687"/>
                  <a:gd name="T47" fmla="*/ 76 h 514"/>
                  <a:gd name="T48" fmla="*/ 193 w 687"/>
                  <a:gd name="T49" fmla="*/ 81 h 514"/>
                  <a:gd name="T50" fmla="*/ 245 w 687"/>
                  <a:gd name="T51" fmla="*/ 80 h 514"/>
                  <a:gd name="T52" fmla="*/ 293 w 687"/>
                  <a:gd name="T53" fmla="*/ 88 h 514"/>
                  <a:gd name="T54" fmla="*/ 374 w 687"/>
                  <a:gd name="T55" fmla="*/ 43 h 514"/>
                  <a:gd name="T56" fmla="*/ 396 w 687"/>
                  <a:gd name="T57" fmla="*/ 10 h 514"/>
                  <a:gd name="T58" fmla="*/ 400 w 687"/>
                  <a:gd name="T59" fmla="*/ 0 h 514"/>
                  <a:gd name="T60" fmla="*/ 399 w 687"/>
                  <a:gd name="T61" fmla="*/ 7 h 514"/>
                  <a:gd name="T62" fmla="*/ 458 w 687"/>
                  <a:gd name="T63" fmla="*/ 58 h 514"/>
                  <a:gd name="T64" fmla="*/ 550 w 687"/>
                  <a:gd name="T65" fmla="*/ 207 h 514"/>
                  <a:gd name="T66" fmla="*/ 560 w 687"/>
                  <a:gd name="T67" fmla="*/ 250 h 514"/>
                  <a:gd name="T68" fmla="*/ 573 w 687"/>
                  <a:gd name="T69" fmla="*/ 261 h 514"/>
                  <a:gd name="T70" fmla="*/ 583 w 687"/>
                  <a:gd name="T71" fmla="*/ 271 h 514"/>
                  <a:gd name="T72" fmla="*/ 616 w 687"/>
                  <a:gd name="T73" fmla="*/ 264 h 514"/>
                  <a:gd name="T74" fmla="*/ 650 w 687"/>
                  <a:gd name="T75" fmla="*/ 242 h 514"/>
                  <a:gd name="T76" fmla="*/ 678 w 687"/>
                  <a:gd name="T77" fmla="*/ 258 h 514"/>
                  <a:gd name="T78" fmla="*/ 685 w 687"/>
                  <a:gd name="T79" fmla="*/ 261 h 514"/>
                  <a:gd name="T80" fmla="*/ 656 w 687"/>
                  <a:gd name="T81" fmla="*/ 310 h 514"/>
                  <a:gd name="T82" fmla="*/ 642 w 687"/>
                  <a:gd name="T83" fmla="*/ 291 h 514"/>
                  <a:gd name="T84" fmla="*/ 642 w 687"/>
                  <a:gd name="T85" fmla="*/ 316 h 514"/>
                  <a:gd name="T86" fmla="*/ 648 w 687"/>
                  <a:gd name="T87" fmla="*/ 324 h 514"/>
                  <a:gd name="T88" fmla="*/ 642 w 687"/>
                  <a:gd name="T89" fmla="*/ 331 h 514"/>
                  <a:gd name="T90" fmla="*/ 631 w 687"/>
                  <a:gd name="T91" fmla="*/ 366 h 514"/>
                  <a:gd name="T92" fmla="*/ 641 w 687"/>
                  <a:gd name="T93" fmla="*/ 424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7" h="514">
                    <a:moveTo>
                      <a:pt x="641" y="424"/>
                    </a:moveTo>
                    <a:cubicBezTo>
                      <a:pt x="628" y="426"/>
                      <a:pt x="608" y="433"/>
                      <a:pt x="595" y="424"/>
                    </a:cubicBezTo>
                    <a:cubicBezTo>
                      <a:pt x="593" y="419"/>
                      <a:pt x="591" y="408"/>
                      <a:pt x="587" y="411"/>
                    </a:cubicBezTo>
                    <a:cubicBezTo>
                      <a:pt x="584" y="413"/>
                      <a:pt x="583" y="415"/>
                      <a:pt x="580" y="417"/>
                    </a:cubicBezTo>
                    <a:cubicBezTo>
                      <a:pt x="561" y="426"/>
                      <a:pt x="587" y="411"/>
                      <a:pt x="567" y="411"/>
                    </a:cubicBezTo>
                    <a:cubicBezTo>
                      <a:pt x="560" y="411"/>
                      <a:pt x="556" y="418"/>
                      <a:pt x="549" y="419"/>
                    </a:cubicBezTo>
                    <a:cubicBezTo>
                      <a:pt x="535" y="421"/>
                      <a:pt x="546" y="402"/>
                      <a:pt x="512" y="415"/>
                    </a:cubicBezTo>
                    <a:cubicBezTo>
                      <a:pt x="497" y="422"/>
                      <a:pt x="469" y="434"/>
                      <a:pt x="457" y="445"/>
                    </a:cubicBezTo>
                    <a:cubicBezTo>
                      <a:pt x="444" y="459"/>
                      <a:pt x="442" y="475"/>
                      <a:pt x="424" y="486"/>
                    </a:cubicBezTo>
                    <a:cubicBezTo>
                      <a:pt x="409" y="496"/>
                      <a:pt x="396" y="489"/>
                      <a:pt x="381" y="489"/>
                    </a:cubicBezTo>
                    <a:cubicBezTo>
                      <a:pt x="369" y="488"/>
                      <a:pt x="355" y="488"/>
                      <a:pt x="343" y="490"/>
                    </a:cubicBezTo>
                    <a:cubicBezTo>
                      <a:pt x="339" y="493"/>
                      <a:pt x="337" y="499"/>
                      <a:pt x="332" y="500"/>
                    </a:cubicBezTo>
                    <a:cubicBezTo>
                      <a:pt x="310" y="508"/>
                      <a:pt x="285" y="496"/>
                      <a:pt x="263" y="499"/>
                    </a:cubicBezTo>
                    <a:cubicBezTo>
                      <a:pt x="245" y="500"/>
                      <a:pt x="240" y="514"/>
                      <a:pt x="221" y="505"/>
                    </a:cubicBezTo>
                    <a:cubicBezTo>
                      <a:pt x="208" y="500"/>
                      <a:pt x="237" y="484"/>
                      <a:pt x="230" y="479"/>
                    </a:cubicBezTo>
                    <a:cubicBezTo>
                      <a:pt x="218" y="474"/>
                      <a:pt x="181" y="467"/>
                      <a:pt x="182" y="447"/>
                    </a:cubicBezTo>
                    <a:cubicBezTo>
                      <a:pt x="184" y="440"/>
                      <a:pt x="210" y="439"/>
                      <a:pt x="201" y="434"/>
                    </a:cubicBezTo>
                    <a:cubicBezTo>
                      <a:pt x="118" y="393"/>
                      <a:pt x="193" y="430"/>
                      <a:pt x="159" y="451"/>
                    </a:cubicBezTo>
                    <a:cubicBezTo>
                      <a:pt x="153" y="455"/>
                      <a:pt x="151" y="440"/>
                      <a:pt x="145" y="439"/>
                    </a:cubicBezTo>
                    <a:cubicBezTo>
                      <a:pt x="141" y="436"/>
                      <a:pt x="135" y="439"/>
                      <a:pt x="131" y="439"/>
                    </a:cubicBezTo>
                    <a:cubicBezTo>
                      <a:pt x="127" y="439"/>
                      <a:pt x="122" y="440"/>
                      <a:pt x="118" y="439"/>
                    </a:cubicBezTo>
                    <a:cubicBezTo>
                      <a:pt x="115" y="437"/>
                      <a:pt x="116" y="433"/>
                      <a:pt x="115" y="430"/>
                    </a:cubicBezTo>
                    <a:cubicBezTo>
                      <a:pt x="111" y="422"/>
                      <a:pt x="78" y="434"/>
                      <a:pt x="96" y="422"/>
                    </a:cubicBezTo>
                    <a:cubicBezTo>
                      <a:pt x="101" y="418"/>
                      <a:pt x="112" y="415"/>
                      <a:pt x="109" y="413"/>
                    </a:cubicBezTo>
                    <a:cubicBezTo>
                      <a:pt x="105" y="410"/>
                      <a:pt x="97" y="413"/>
                      <a:pt x="96" y="407"/>
                    </a:cubicBezTo>
                    <a:cubicBezTo>
                      <a:pt x="94" y="403"/>
                      <a:pt x="111" y="395"/>
                      <a:pt x="100" y="388"/>
                    </a:cubicBezTo>
                    <a:cubicBezTo>
                      <a:pt x="85" y="380"/>
                      <a:pt x="56" y="384"/>
                      <a:pt x="45" y="365"/>
                    </a:cubicBezTo>
                    <a:cubicBezTo>
                      <a:pt x="44" y="362"/>
                      <a:pt x="44" y="343"/>
                      <a:pt x="44" y="338"/>
                    </a:cubicBezTo>
                    <a:cubicBezTo>
                      <a:pt x="44" y="336"/>
                      <a:pt x="44" y="336"/>
                      <a:pt x="44" y="336"/>
                    </a:cubicBezTo>
                    <a:cubicBezTo>
                      <a:pt x="41" y="338"/>
                      <a:pt x="39" y="342"/>
                      <a:pt x="38" y="340"/>
                    </a:cubicBezTo>
                    <a:cubicBezTo>
                      <a:pt x="33" y="338"/>
                      <a:pt x="31" y="329"/>
                      <a:pt x="27" y="325"/>
                    </a:cubicBezTo>
                    <a:cubicBezTo>
                      <a:pt x="22" y="321"/>
                      <a:pt x="15" y="323"/>
                      <a:pt x="11" y="318"/>
                    </a:cubicBezTo>
                    <a:cubicBezTo>
                      <a:pt x="5" y="316"/>
                      <a:pt x="2" y="310"/>
                      <a:pt x="0" y="308"/>
                    </a:cubicBezTo>
                    <a:cubicBezTo>
                      <a:pt x="1" y="306"/>
                      <a:pt x="2" y="303"/>
                      <a:pt x="4" y="302"/>
                    </a:cubicBezTo>
                    <a:cubicBezTo>
                      <a:pt x="8" y="301"/>
                      <a:pt x="33" y="298"/>
                      <a:pt x="34" y="292"/>
                    </a:cubicBezTo>
                    <a:cubicBezTo>
                      <a:pt x="35" y="290"/>
                      <a:pt x="23" y="286"/>
                      <a:pt x="38" y="283"/>
                    </a:cubicBezTo>
                    <a:cubicBezTo>
                      <a:pt x="44" y="283"/>
                      <a:pt x="49" y="288"/>
                      <a:pt x="53" y="287"/>
                    </a:cubicBezTo>
                    <a:cubicBezTo>
                      <a:pt x="68" y="282"/>
                      <a:pt x="63" y="253"/>
                      <a:pt x="67" y="245"/>
                    </a:cubicBezTo>
                    <a:cubicBezTo>
                      <a:pt x="68" y="242"/>
                      <a:pt x="72" y="242"/>
                      <a:pt x="74" y="239"/>
                    </a:cubicBezTo>
                    <a:cubicBezTo>
                      <a:pt x="83" y="212"/>
                      <a:pt x="83" y="212"/>
                      <a:pt x="83" y="212"/>
                    </a:cubicBezTo>
                    <a:cubicBezTo>
                      <a:pt x="85" y="209"/>
                      <a:pt x="87" y="205"/>
                      <a:pt x="87" y="201"/>
                    </a:cubicBezTo>
                    <a:cubicBezTo>
                      <a:pt x="87" y="200"/>
                      <a:pt x="83" y="200"/>
                      <a:pt x="83" y="198"/>
                    </a:cubicBezTo>
                    <a:cubicBezTo>
                      <a:pt x="83" y="192"/>
                      <a:pt x="93" y="170"/>
                      <a:pt x="96" y="163"/>
                    </a:cubicBezTo>
                    <a:cubicBezTo>
                      <a:pt x="98" y="161"/>
                      <a:pt x="101" y="163"/>
                      <a:pt x="101" y="161"/>
                    </a:cubicBezTo>
                    <a:cubicBezTo>
                      <a:pt x="105" y="146"/>
                      <a:pt x="100" y="136"/>
                      <a:pt x="118" y="119"/>
                    </a:cubicBezTo>
                    <a:cubicBezTo>
                      <a:pt x="123" y="112"/>
                      <a:pt x="129" y="116"/>
                      <a:pt x="138" y="114"/>
                    </a:cubicBezTo>
                    <a:cubicBezTo>
                      <a:pt x="146" y="110"/>
                      <a:pt x="148" y="97"/>
                      <a:pt x="153" y="92"/>
                    </a:cubicBezTo>
                    <a:cubicBezTo>
                      <a:pt x="156" y="93"/>
                      <a:pt x="160" y="91"/>
                      <a:pt x="166" y="76"/>
                    </a:cubicBezTo>
                    <a:cubicBezTo>
                      <a:pt x="167" y="74"/>
                      <a:pt x="167" y="71"/>
                      <a:pt x="168" y="71"/>
                    </a:cubicBezTo>
                    <a:cubicBezTo>
                      <a:pt x="171" y="71"/>
                      <a:pt x="190" y="81"/>
                      <a:pt x="193" y="81"/>
                    </a:cubicBezTo>
                    <a:cubicBezTo>
                      <a:pt x="195" y="81"/>
                      <a:pt x="195" y="77"/>
                      <a:pt x="197" y="76"/>
                    </a:cubicBezTo>
                    <a:cubicBezTo>
                      <a:pt x="207" y="73"/>
                      <a:pt x="233" y="82"/>
                      <a:pt x="245" y="80"/>
                    </a:cubicBezTo>
                    <a:cubicBezTo>
                      <a:pt x="252" y="77"/>
                      <a:pt x="258" y="70"/>
                      <a:pt x="265" y="70"/>
                    </a:cubicBezTo>
                    <a:cubicBezTo>
                      <a:pt x="277" y="69"/>
                      <a:pt x="285" y="85"/>
                      <a:pt x="293" y="88"/>
                    </a:cubicBezTo>
                    <a:cubicBezTo>
                      <a:pt x="306" y="92"/>
                      <a:pt x="310" y="70"/>
                      <a:pt x="313" y="67"/>
                    </a:cubicBezTo>
                    <a:cubicBezTo>
                      <a:pt x="326" y="52"/>
                      <a:pt x="363" y="54"/>
                      <a:pt x="374" y="43"/>
                    </a:cubicBezTo>
                    <a:cubicBezTo>
                      <a:pt x="395" y="22"/>
                      <a:pt x="365" y="40"/>
                      <a:pt x="380" y="20"/>
                    </a:cubicBezTo>
                    <a:cubicBezTo>
                      <a:pt x="384" y="15"/>
                      <a:pt x="389" y="11"/>
                      <a:pt x="396" y="10"/>
                    </a:cubicBezTo>
                    <a:cubicBezTo>
                      <a:pt x="396" y="7"/>
                      <a:pt x="396" y="7"/>
                      <a:pt x="396" y="7"/>
                    </a:cubicBezTo>
                    <a:cubicBezTo>
                      <a:pt x="400" y="0"/>
                      <a:pt x="400" y="0"/>
                      <a:pt x="400" y="0"/>
                    </a:cubicBezTo>
                    <a:cubicBezTo>
                      <a:pt x="400" y="0"/>
                      <a:pt x="400" y="0"/>
                      <a:pt x="400" y="0"/>
                    </a:cubicBezTo>
                    <a:cubicBezTo>
                      <a:pt x="399" y="2"/>
                      <a:pt x="399" y="5"/>
                      <a:pt x="399" y="7"/>
                    </a:cubicBezTo>
                    <a:cubicBezTo>
                      <a:pt x="410" y="2"/>
                      <a:pt x="417" y="6"/>
                      <a:pt x="425" y="13"/>
                    </a:cubicBezTo>
                    <a:cubicBezTo>
                      <a:pt x="442" y="25"/>
                      <a:pt x="446" y="44"/>
                      <a:pt x="458" y="58"/>
                    </a:cubicBezTo>
                    <a:cubicBezTo>
                      <a:pt x="480" y="78"/>
                      <a:pt x="541" y="116"/>
                      <a:pt x="547" y="146"/>
                    </a:cubicBezTo>
                    <a:cubicBezTo>
                      <a:pt x="553" y="166"/>
                      <a:pt x="546" y="187"/>
                      <a:pt x="550" y="207"/>
                    </a:cubicBezTo>
                    <a:cubicBezTo>
                      <a:pt x="551" y="216"/>
                      <a:pt x="567" y="235"/>
                      <a:pt x="565" y="243"/>
                    </a:cubicBezTo>
                    <a:cubicBezTo>
                      <a:pt x="565" y="247"/>
                      <a:pt x="560" y="247"/>
                      <a:pt x="560" y="250"/>
                    </a:cubicBezTo>
                    <a:cubicBezTo>
                      <a:pt x="561" y="254"/>
                      <a:pt x="565" y="253"/>
                      <a:pt x="568" y="254"/>
                    </a:cubicBezTo>
                    <a:cubicBezTo>
                      <a:pt x="571" y="256"/>
                      <a:pt x="571" y="261"/>
                      <a:pt x="573" y="261"/>
                    </a:cubicBezTo>
                    <a:cubicBezTo>
                      <a:pt x="575" y="261"/>
                      <a:pt x="578" y="260"/>
                      <a:pt x="579" y="261"/>
                    </a:cubicBezTo>
                    <a:cubicBezTo>
                      <a:pt x="582" y="264"/>
                      <a:pt x="580" y="269"/>
                      <a:pt x="583" y="271"/>
                    </a:cubicBezTo>
                    <a:cubicBezTo>
                      <a:pt x="587" y="275"/>
                      <a:pt x="620" y="276"/>
                      <a:pt x="620" y="272"/>
                    </a:cubicBezTo>
                    <a:cubicBezTo>
                      <a:pt x="620" y="271"/>
                      <a:pt x="609" y="269"/>
                      <a:pt x="616" y="264"/>
                    </a:cubicBezTo>
                    <a:cubicBezTo>
                      <a:pt x="622" y="261"/>
                      <a:pt x="627" y="262"/>
                      <a:pt x="631" y="260"/>
                    </a:cubicBezTo>
                    <a:cubicBezTo>
                      <a:pt x="639" y="256"/>
                      <a:pt x="642" y="245"/>
                      <a:pt x="650" y="242"/>
                    </a:cubicBezTo>
                    <a:cubicBezTo>
                      <a:pt x="668" y="237"/>
                      <a:pt x="676" y="242"/>
                      <a:pt x="681" y="257"/>
                    </a:cubicBezTo>
                    <a:cubicBezTo>
                      <a:pt x="681" y="258"/>
                      <a:pt x="678" y="257"/>
                      <a:pt x="678" y="258"/>
                    </a:cubicBezTo>
                    <a:cubicBezTo>
                      <a:pt x="678" y="260"/>
                      <a:pt x="679" y="261"/>
                      <a:pt x="681" y="262"/>
                    </a:cubicBezTo>
                    <a:cubicBezTo>
                      <a:pt x="682" y="264"/>
                      <a:pt x="683" y="260"/>
                      <a:pt x="685" y="261"/>
                    </a:cubicBezTo>
                    <a:cubicBezTo>
                      <a:pt x="686" y="265"/>
                      <a:pt x="687" y="291"/>
                      <a:pt x="687" y="294"/>
                    </a:cubicBezTo>
                    <a:cubicBezTo>
                      <a:pt x="686" y="305"/>
                      <a:pt x="663" y="305"/>
                      <a:pt x="656" y="310"/>
                    </a:cubicBezTo>
                    <a:cubicBezTo>
                      <a:pt x="653" y="313"/>
                      <a:pt x="653" y="324"/>
                      <a:pt x="648" y="324"/>
                    </a:cubicBezTo>
                    <a:cubicBezTo>
                      <a:pt x="648" y="323"/>
                      <a:pt x="653" y="297"/>
                      <a:pt x="642" y="291"/>
                    </a:cubicBezTo>
                    <a:cubicBezTo>
                      <a:pt x="638" y="288"/>
                      <a:pt x="634" y="295"/>
                      <a:pt x="631" y="299"/>
                    </a:cubicBezTo>
                    <a:cubicBezTo>
                      <a:pt x="628" y="305"/>
                      <a:pt x="642" y="309"/>
                      <a:pt x="642" y="316"/>
                    </a:cubicBezTo>
                    <a:cubicBezTo>
                      <a:pt x="642" y="321"/>
                      <a:pt x="630" y="325"/>
                      <a:pt x="633" y="331"/>
                    </a:cubicBezTo>
                    <a:cubicBezTo>
                      <a:pt x="637" y="335"/>
                      <a:pt x="642" y="324"/>
                      <a:pt x="648" y="324"/>
                    </a:cubicBezTo>
                    <a:cubicBezTo>
                      <a:pt x="649" y="323"/>
                      <a:pt x="648" y="327"/>
                      <a:pt x="645" y="329"/>
                    </a:cubicBezTo>
                    <a:cubicBezTo>
                      <a:pt x="645" y="329"/>
                      <a:pt x="643" y="331"/>
                      <a:pt x="642" y="331"/>
                    </a:cubicBezTo>
                    <a:cubicBezTo>
                      <a:pt x="643" y="331"/>
                      <a:pt x="643" y="331"/>
                      <a:pt x="645" y="331"/>
                    </a:cubicBezTo>
                    <a:cubicBezTo>
                      <a:pt x="649" y="335"/>
                      <a:pt x="631" y="365"/>
                      <a:pt x="631" y="366"/>
                    </a:cubicBezTo>
                    <a:cubicBezTo>
                      <a:pt x="631" y="372"/>
                      <a:pt x="638" y="399"/>
                      <a:pt x="642" y="424"/>
                    </a:cubicBezTo>
                    <a:cubicBezTo>
                      <a:pt x="641" y="424"/>
                      <a:pt x="641" y="424"/>
                      <a:pt x="641" y="424"/>
                    </a:cubicBezTo>
                    <a:cubicBezTo>
                      <a:pt x="641" y="424"/>
                      <a:pt x="641" y="424"/>
                      <a:pt x="641" y="424"/>
                    </a:cubicBezTo>
                    <a:close/>
                  </a:path>
                </a:pathLst>
              </a:custGeom>
              <a:solidFill>
                <a:srgbClr val="D4E7F3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5" name="Freeform 85"/>
              <p:cNvSpPr>
                <a:spLocks/>
              </p:cNvSpPr>
              <p:nvPr/>
            </p:nvSpPr>
            <p:spPr bwMode="auto">
              <a:xfrm>
                <a:off x="5545536" y="1378904"/>
                <a:ext cx="922360" cy="948400"/>
              </a:xfrm>
              <a:custGeom>
                <a:avLst/>
                <a:gdLst>
                  <a:gd name="T0" fmla="*/ 1 w 285"/>
                  <a:gd name="T1" fmla="*/ 38 h 293"/>
                  <a:gd name="T2" fmla="*/ 28 w 285"/>
                  <a:gd name="T3" fmla="*/ 44 h 293"/>
                  <a:gd name="T4" fmla="*/ 61 w 285"/>
                  <a:gd name="T5" fmla="*/ 89 h 293"/>
                  <a:gd name="T6" fmla="*/ 150 w 285"/>
                  <a:gd name="T7" fmla="*/ 178 h 293"/>
                  <a:gd name="T8" fmla="*/ 153 w 285"/>
                  <a:gd name="T9" fmla="*/ 238 h 293"/>
                  <a:gd name="T10" fmla="*/ 168 w 285"/>
                  <a:gd name="T11" fmla="*/ 275 h 293"/>
                  <a:gd name="T12" fmla="*/ 162 w 285"/>
                  <a:gd name="T13" fmla="*/ 282 h 293"/>
                  <a:gd name="T14" fmla="*/ 171 w 285"/>
                  <a:gd name="T15" fmla="*/ 286 h 293"/>
                  <a:gd name="T16" fmla="*/ 176 w 285"/>
                  <a:gd name="T17" fmla="*/ 293 h 293"/>
                  <a:gd name="T18" fmla="*/ 180 w 285"/>
                  <a:gd name="T19" fmla="*/ 283 h 293"/>
                  <a:gd name="T20" fmla="*/ 193 w 285"/>
                  <a:gd name="T21" fmla="*/ 283 h 293"/>
                  <a:gd name="T22" fmla="*/ 194 w 285"/>
                  <a:gd name="T23" fmla="*/ 254 h 293"/>
                  <a:gd name="T24" fmla="*/ 204 w 285"/>
                  <a:gd name="T25" fmla="*/ 245 h 293"/>
                  <a:gd name="T26" fmla="*/ 204 w 285"/>
                  <a:gd name="T27" fmla="*/ 231 h 293"/>
                  <a:gd name="T28" fmla="*/ 215 w 285"/>
                  <a:gd name="T29" fmla="*/ 224 h 293"/>
                  <a:gd name="T30" fmla="*/ 212 w 285"/>
                  <a:gd name="T31" fmla="*/ 215 h 293"/>
                  <a:gd name="T32" fmla="*/ 215 w 285"/>
                  <a:gd name="T33" fmla="*/ 202 h 293"/>
                  <a:gd name="T34" fmla="*/ 204 w 285"/>
                  <a:gd name="T35" fmla="*/ 178 h 293"/>
                  <a:gd name="T36" fmla="*/ 219 w 285"/>
                  <a:gd name="T37" fmla="*/ 167 h 293"/>
                  <a:gd name="T38" fmla="*/ 223 w 285"/>
                  <a:gd name="T39" fmla="*/ 178 h 293"/>
                  <a:gd name="T40" fmla="*/ 220 w 285"/>
                  <a:gd name="T41" fmla="*/ 182 h 293"/>
                  <a:gd name="T42" fmla="*/ 224 w 285"/>
                  <a:gd name="T43" fmla="*/ 182 h 293"/>
                  <a:gd name="T44" fmla="*/ 230 w 285"/>
                  <a:gd name="T45" fmla="*/ 171 h 293"/>
                  <a:gd name="T46" fmla="*/ 232 w 285"/>
                  <a:gd name="T47" fmla="*/ 175 h 293"/>
                  <a:gd name="T48" fmla="*/ 237 w 285"/>
                  <a:gd name="T49" fmla="*/ 167 h 293"/>
                  <a:gd name="T50" fmla="*/ 250 w 285"/>
                  <a:gd name="T51" fmla="*/ 175 h 293"/>
                  <a:gd name="T52" fmla="*/ 254 w 285"/>
                  <a:gd name="T53" fmla="*/ 161 h 293"/>
                  <a:gd name="T54" fmla="*/ 268 w 285"/>
                  <a:gd name="T55" fmla="*/ 172 h 293"/>
                  <a:gd name="T56" fmla="*/ 270 w 285"/>
                  <a:gd name="T57" fmla="*/ 167 h 293"/>
                  <a:gd name="T58" fmla="*/ 285 w 285"/>
                  <a:gd name="T59" fmla="*/ 160 h 293"/>
                  <a:gd name="T60" fmla="*/ 264 w 285"/>
                  <a:gd name="T61" fmla="*/ 152 h 293"/>
                  <a:gd name="T62" fmla="*/ 268 w 285"/>
                  <a:gd name="T63" fmla="*/ 149 h 293"/>
                  <a:gd name="T64" fmla="*/ 261 w 285"/>
                  <a:gd name="T65" fmla="*/ 125 h 293"/>
                  <a:gd name="T66" fmla="*/ 231 w 285"/>
                  <a:gd name="T67" fmla="*/ 116 h 293"/>
                  <a:gd name="T68" fmla="*/ 227 w 285"/>
                  <a:gd name="T69" fmla="*/ 104 h 293"/>
                  <a:gd name="T70" fmla="*/ 220 w 285"/>
                  <a:gd name="T71" fmla="*/ 79 h 293"/>
                  <a:gd name="T72" fmla="*/ 212 w 285"/>
                  <a:gd name="T73" fmla="*/ 88 h 293"/>
                  <a:gd name="T74" fmla="*/ 187 w 285"/>
                  <a:gd name="T75" fmla="*/ 69 h 293"/>
                  <a:gd name="T76" fmla="*/ 176 w 285"/>
                  <a:gd name="T77" fmla="*/ 23 h 293"/>
                  <a:gd name="T78" fmla="*/ 166 w 285"/>
                  <a:gd name="T79" fmla="*/ 32 h 293"/>
                  <a:gd name="T80" fmla="*/ 132 w 285"/>
                  <a:gd name="T81" fmla="*/ 15 h 293"/>
                  <a:gd name="T82" fmla="*/ 128 w 285"/>
                  <a:gd name="T83" fmla="*/ 28 h 293"/>
                  <a:gd name="T84" fmla="*/ 124 w 285"/>
                  <a:gd name="T85" fmla="*/ 18 h 293"/>
                  <a:gd name="T86" fmla="*/ 116 w 285"/>
                  <a:gd name="T87" fmla="*/ 22 h 293"/>
                  <a:gd name="T88" fmla="*/ 116 w 285"/>
                  <a:gd name="T89" fmla="*/ 11 h 293"/>
                  <a:gd name="T90" fmla="*/ 99 w 285"/>
                  <a:gd name="T91" fmla="*/ 18 h 293"/>
                  <a:gd name="T92" fmla="*/ 96 w 285"/>
                  <a:gd name="T93" fmla="*/ 11 h 293"/>
                  <a:gd name="T94" fmla="*/ 72 w 285"/>
                  <a:gd name="T95" fmla="*/ 2 h 293"/>
                  <a:gd name="T96" fmla="*/ 40 w 285"/>
                  <a:gd name="T97" fmla="*/ 18 h 293"/>
                  <a:gd name="T98" fmla="*/ 8 w 285"/>
                  <a:gd name="T99" fmla="*/ 23 h 293"/>
                  <a:gd name="T100" fmla="*/ 12 w 285"/>
                  <a:gd name="T101" fmla="*/ 32 h 293"/>
                  <a:gd name="T102" fmla="*/ 4 w 285"/>
                  <a:gd name="T103" fmla="*/ 29 h 293"/>
                  <a:gd name="T104" fmla="*/ 1 w 285"/>
                  <a:gd name="T105" fmla="*/ 38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5" h="293">
                    <a:moveTo>
                      <a:pt x="1" y="38"/>
                    </a:moveTo>
                    <a:cubicBezTo>
                      <a:pt x="12" y="33"/>
                      <a:pt x="19" y="37"/>
                      <a:pt x="28" y="44"/>
                    </a:cubicBezTo>
                    <a:cubicBezTo>
                      <a:pt x="44" y="56"/>
                      <a:pt x="48" y="75"/>
                      <a:pt x="61" y="89"/>
                    </a:cubicBezTo>
                    <a:cubicBezTo>
                      <a:pt x="83" y="110"/>
                      <a:pt x="143" y="148"/>
                      <a:pt x="150" y="178"/>
                    </a:cubicBezTo>
                    <a:cubicBezTo>
                      <a:pt x="155" y="197"/>
                      <a:pt x="149" y="219"/>
                      <a:pt x="153" y="238"/>
                    </a:cubicBezTo>
                    <a:cubicBezTo>
                      <a:pt x="154" y="247"/>
                      <a:pt x="169" y="267"/>
                      <a:pt x="168" y="275"/>
                    </a:cubicBezTo>
                    <a:cubicBezTo>
                      <a:pt x="168" y="279"/>
                      <a:pt x="162" y="279"/>
                      <a:pt x="162" y="282"/>
                    </a:cubicBezTo>
                    <a:cubicBezTo>
                      <a:pt x="164" y="286"/>
                      <a:pt x="168" y="284"/>
                      <a:pt x="171" y="286"/>
                    </a:cubicBezTo>
                    <a:cubicBezTo>
                      <a:pt x="173" y="287"/>
                      <a:pt x="173" y="293"/>
                      <a:pt x="176" y="293"/>
                    </a:cubicBezTo>
                    <a:cubicBezTo>
                      <a:pt x="180" y="293"/>
                      <a:pt x="176" y="284"/>
                      <a:pt x="180" y="283"/>
                    </a:cubicBezTo>
                    <a:cubicBezTo>
                      <a:pt x="184" y="282"/>
                      <a:pt x="190" y="284"/>
                      <a:pt x="193" y="283"/>
                    </a:cubicBezTo>
                    <a:cubicBezTo>
                      <a:pt x="198" y="282"/>
                      <a:pt x="187" y="265"/>
                      <a:pt x="194" y="254"/>
                    </a:cubicBezTo>
                    <a:cubicBezTo>
                      <a:pt x="197" y="252"/>
                      <a:pt x="201" y="249"/>
                      <a:pt x="204" y="245"/>
                    </a:cubicBezTo>
                    <a:cubicBezTo>
                      <a:pt x="208" y="239"/>
                      <a:pt x="197" y="237"/>
                      <a:pt x="204" y="231"/>
                    </a:cubicBezTo>
                    <a:cubicBezTo>
                      <a:pt x="208" y="227"/>
                      <a:pt x="213" y="227"/>
                      <a:pt x="215" y="224"/>
                    </a:cubicBezTo>
                    <a:cubicBezTo>
                      <a:pt x="216" y="222"/>
                      <a:pt x="212" y="219"/>
                      <a:pt x="212" y="215"/>
                    </a:cubicBezTo>
                    <a:cubicBezTo>
                      <a:pt x="212" y="211"/>
                      <a:pt x="215" y="207"/>
                      <a:pt x="215" y="202"/>
                    </a:cubicBezTo>
                    <a:cubicBezTo>
                      <a:pt x="213" y="197"/>
                      <a:pt x="193" y="190"/>
                      <a:pt x="204" y="178"/>
                    </a:cubicBezTo>
                    <a:cubicBezTo>
                      <a:pt x="208" y="172"/>
                      <a:pt x="215" y="161"/>
                      <a:pt x="219" y="167"/>
                    </a:cubicBezTo>
                    <a:cubicBezTo>
                      <a:pt x="220" y="170"/>
                      <a:pt x="221" y="174"/>
                      <a:pt x="223" y="178"/>
                    </a:cubicBezTo>
                    <a:cubicBezTo>
                      <a:pt x="223" y="179"/>
                      <a:pt x="220" y="181"/>
                      <a:pt x="220" y="182"/>
                    </a:cubicBezTo>
                    <a:cubicBezTo>
                      <a:pt x="221" y="182"/>
                      <a:pt x="223" y="183"/>
                      <a:pt x="224" y="182"/>
                    </a:cubicBezTo>
                    <a:cubicBezTo>
                      <a:pt x="226" y="179"/>
                      <a:pt x="226" y="174"/>
                      <a:pt x="230" y="171"/>
                    </a:cubicBezTo>
                    <a:cubicBezTo>
                      <a:pt x="230" y="170"/>
                      <a:pt x="231" y="175"/>
                      <a:pt x="232" y="175"/>
                    </a:cubicBezTo>
                    <a:cubicBezTo>
                      <a:pt x="235" y="174"/>
                      <a:pt x="235" y="170"/>
                      <a:pt x="237" y="167"/>
                    </a:cubicBezTo>
                    <a:cubicBezTo>
                      <a:pt x="237" y="167"/>
                      <a:pt x="246" y="175"/>
                      <a:pt x="250" y="175"/>
                    </a:cubicBezTo>
                    <a:cubicBezTo>
                      <a:pt x="254" y="176"/>
                      <a:pt x="250" y="161"/>
                      <a:pt x="254" y="161"/>
                    </a:cubicBezTo>
                    <a:cubicBezTo>
                      <a:pt x="261" y="161"/>
                      <a:pt x="264" y="176"/>
                      <a:pt x="268" y="172"/>
                    </a:cubicBezTo>
                    <a:cubicBezTo>
                      <a:pt x="270" y="171"/>
                      <a:pt x="268" y="170"/>
                      <a:pt x="270" y="167"/>
                    </a:cubicBezTo>
                    <a:cubicBezTo>
                      <a:pt x="274" y="164"/>
                      <a:pt x="279" y="164"/>
                      <a:pt x="285" y="160"/>
                    </a:cubicBezTo>
                    <a:cubicBezTo>
                      <a:pt x="285" y="160"/>
                      <a:pt x="267" y="157"/>
                      <a:pt x="264" y="152"/>
                    </a:cubicBezTo>
                    <a:cubicBezTo>
                      <a:pt x="264" y="151"/>
                      <a:pt x="268" y="151"/>
                      <a:pt x="268" y="149"/>
                    </a:cubicBezTo>
                    <a:cubicBezTo>
                      <a:pt x="261" y="125"/>
                      <a:pt x="261" y="125"/>
                      <a:pt x="261" y="125"/>
                    </a:cubicBezTo>
                    <a:cubicBezTo>
                      <a:pt x="256" y="120"/>
                      <a:pt x="237" y="120"/>
                      <a:pt x="231" y="116"/>
                    </a:cubicBezTo>
                    <a:cubicBezTo>
                      <a:pt x="228" y="114"/>
                      <a:pt x="231" y="101"/>
                      <a:pt x="227" y="104"/>
                    </a:cubicBezTo>
                    <a:cubicBezTo>
                      <a:pt x="217" y="110"/>
                      <a:pt x="235" y="88"/>
                      <a:pt x="220" y="79"/>
                    </a:cubicBezTo>
                    <a:cubicBezTo>
                      <a:pt x="209" y="74"/>
                      <a:pt x="221" y="90"/>
                      <a:pt x="212" y="88"/>
                    </a:cubicBezTo>
                    <a:cubicBezTo>
                      <a:pt x="208" y="86"/>
                      <a:pt x="187" y="73"/>
                      <a:pt x="187" y="69"/>
                    </a:cubicBezTo>
                    <a:cubicBezTo>
                      <a:pt x="182" y="51"/>
                      <a:pt x="194" y="34"/>
                      <a:pt x="176" y="23"/>
                    </a:cubicBezTo>
                    <a:cubicBezTo>
                      <a:pt x="169" y="19"/>
                      <a:pt x="175" y="34"/>
                      <a:pt x="166" y="32"/>
                    </a:cubicBezTo>
                    <a:cubicBezTo>
                      <a:pt x="147" y="23"/>
                      <a:pt x="160" y="8"/>
                      <a:pt x="132" y="15"/>
                    </a:cubicBezTo>
                    <a:cubicBezTo>
                      <a:pt x="128" y="17"/>
                      <a:pt x="131" y="30"/>
                      <a:pt x="128" y="28"/>
                    </a:cubicBezTo>
                    <a:cubicBezTo>
                      <a:pt x="125" y="25"/>
                      <a:pt x="125" y="21"/>
                      <a:pt x="124" y="18"/>
                    </a:cubicBezTo>
                    <a:cubicBezTo>
                      <a:pt x="121" y="17"/>
                      <a:pt x="118" y="28"/>
                      <a:pt x="116" y="22"/>
                    </a:cubicBezTo>
                    <a:cubicBezTo>
                      <a:pt x="116" y="18"/>
                      <a:pt x="120" y="11"/>
                      <a:pt x="116" y="11"/>
                    </a:cubicBezTo>
                    <a:cubicBezTo>
                      <a:pt x="110" y="13"/>
                      <a:pt x="105" y="18"/>
                      <a:pt x="99" y="18"/>
                    </a:cubicBezTo>
                    <a:cubicBezTo>
                      <a:pt x="96" y="18"/>
                      <a:pt x="99" y="13"/>
                      <a:pt x="96" y="11"/>
                    </a:cubicBezTo>
                    <a:cubicBezTo>
                      <a:pt x="89" y="6"/>
                      <a:pt x="80" y="2"/>
                      <a:pt x="72" y="2"/>
                    </a:cubicBezTo>
                    <a:cubicBezTo>
                      <a:pt x="50" y="0"/>
                      <a:pt x="55" y="11"/>
                      <a:pt x="40" y="18"/>
                    </a:cubicBezTo>
                    <a:cubicBezTo>
                      <a:pt x="39" y="19"/>
                      <a:pt x="8" y="23"/>
                      <a:pt x="8" y="23"/>
                    </a:cubicBezTo>
                    <a:cubicBezTo>
                      <a:pt x="8" y="28"/>
                      <a:pt x="12" y="29"/>
                      <a:pt x="12" y="32"/>
                    </a:cubicBezTo>
                    <a:cubicBezTo>
                      <a:pt x="14" y="34"/>
                      <a:pt x="6" y="28"/>
                      <a:pt x="4" y="29"/>
                    </a:cubicBezTo>
                    <a:cubicBezTo>
                      <a:pt x="0" y="30"/>
                      <a:pt x="3" y="34"/>
                      <a:pt x="1" y="38"/>
                    </a:cubicBezTo>
                    <a:close/>
                  </a:path>
                </a:pathLst>
              </a:custGeom>
              <a:solidFill>
                <a:srgbClr val="D4E7F3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6" name="Freeform 86"/>
              <p:cNvSpPr>
                <a:spLocks/>
              </p:cNvSpPr>
              <p:nvPr/>
            </p:nvSpPr>
            <p:spPr bwMode="auto">
              <a:xfrm>
                <a:off x="7943946" y="4975148"/>
                <a:ext cx="570136" cy="524909"/>
              </a:xfrm>
              <a:custGeom>
                <a:avLst/>
                <a:gdLst>
                  <a:gd name="T0" fmla="*/ 176 w 176"/>
                  <a:gd name="T1" fmla="*/ 0 h 162"/>
                  <a:gd name="T2" fmla="*/ 133 w 176"/>
                  <a:gd name="T3" fmla="*/ 58 h 162"/>
                  <a:gd name="T4" fmla="*/ 158 w 176"/>
                  <a:gd name="T5" fmla="*/ 84 h 162"/>
                  <a:gd name="T6" fmla="*/ 146 w 176"/>
                  <a:gd name="T7" fmla="*/ 84 h 162"/>
                  <a:gd name="T8" fmla="*/ 139 w 176"/>
                  <a:gd name="T9" fmla="*/ 92 h 162"/>
                  <a:gd name="T10" fmla="*/ 123 w 176"/>
                  <a:gd name="T11" fmla="*/ 95 h 162"/>
                  <a:gd name="T12" fmla="*/ 121 w 176"/>
                  <a:gd name="T13" fmla="*/ 110 h 162"/>
                  <a:gd name="T14" fmla="*/ 82 w 176"/>
                  <a:gd name="T15" fmla="*/ 137 h 162"/>
                  <a:gd name="T16" fmla="*/ 82 w 176"/>
                  <a:gd name="T17" fmla="*/ 150 h 162"/>
                  <a:gd name="T18" fmla="*/ 67 w 176"/>
                  <a:gd name="T19" fmla="*/ 144 h 162"/>
                  <a:gd name="T20" fmla="*/ 54 w 176"/>
                  <a:gd name="T21" fmla="*/ 153 h 162"/>
                  <a:gd name="T22" fmla="*/ 24 w 176"/>
                  <a:gd name="T23" fmla="*/ 148 h 162"/>
                  <a:gd name="T24" fmla="*/ 22 w 176"/>
                  <a:gd name="T25" fmla="*/ 142 h 162"/>
                  <a:gd name="T26" fmla="*/ 6 w 176"/>
                  <a:gd name="T27" fmla="*/ 117 h 162"/>
                  <a:gd name="T28" fmla="*/ 16 w 176"/>
                  <a:gd name="T29" fmla="*/ 121 h 162"/>
                  <a:gd name="T30" fmla="*/ 27 w 176"/>
                  <a:gd name="T31" fmla="*/ 104 h 162"/>
                  <a:gd name="T32" fmla="*/ 52 w 176"/>
                  <a:gd name="T33" fmla="*/ 98 h 162"/>
                  <a:gd name="T34" fmla="*/ 54 w 176"/>
                  <a:gd name="T35" fmla="*/ 84 h 162"/>
                  <a:gd name="T36" fmla="*/ 50 w 176"/>
                  <a:gd name="T37" fmla="*/ 71 h 162"/>
                  <a:gd name="T38" fmla="*/ 62 w 176"/>
                  <a:gd name="T39" fmla="*/ 71 h 162"/>
                  <a:gd name="T40" fmla="*/ 103 w 176"/>
                  <a:gd name="T41" fmla="*/ 60 h 162"/>
                  <a:gd name="T42" fmla="*/ 176 w 176"/>
                  <a:gd name="T4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6" h="162">
                    <a:moveTo>
                      <a:pt x="176" y="0"/>
                    </a:moveTo>
                    <a:cubicBezTo>
                      <a:pt x="174" y="12"/>
                      <a:pt x="139" y="44"/>
                      <a:pt x="133" y="58"/>
                    </a:cubicBezTo>
                    <a:cubicBezTo>
                      <a:pt x="127" y="76"/>
                      <a:pt x="161" y="77"/>
                      <a:pt x="158" y="84"/>
                    </a:cubicBezTo>
                    <a:cubicBezTo>
                      <a:pt x="155" y="87"/>
                      <a:pt x="149" y="82"/>
                      <a:pt x="146" y="84"/>
                    </a:cubicBezTo>
                    <a:cubicBezTo>
                      <a:pt x="143" y="85"/>
                      <a:pt x="142" y="89"/>
                      <a:pt x="139" y="92"/>
                    </a:cubicBezTo>
                    <a:cubicBezTo>
                      <a:pt x="133" y="95"/>
                      <a:pt x="127" y="92"/>
                      <a:pt x="123" y="95"/>
                    </a:cubicBezTo>
                    <a:cubicBezTo>
                      <a:pt x="120" y="99"/>
                      <a:pt x="123" y="106"/>
                      <a:pt x="121" y="110"/>
                    </a:cubicBezTo>
                    <a:cubicBezTo>
                      <a:pt x="114" y="121"/>
                      <a:pt x="87" y="129"/>
                      <a:pt x="82" y="137"/>
                    </a:cubicBezTo>
                    <a:cubicBezTo>
                      <a:pt x="79" y="142"/>
                      <a:pt x="83" y="147"/>
                      <a:pt x="82" y="150"/>
                    </a:cubicBezTo>
                    <a:cubicBezTo>
                      <a:pt x="75" y="162"/>
                      <a:pt x="68" y="144"/>
                      <a:pt x="67" y="144"/>
                    </a:cubicBezTo>
                    <a:cubicBezTo>
                      <a:pt x="61" y="144"/>
                      <a:pt x="58" y="150"/>
                      <a:pt x="54" y="153"/>
                    </a:cubicBezTo>
                    <a:cubicBezTo>
                      <a:pt x="52" y="153"/>
                      <a:pt x="26" y="148"/>
                      <a:pt x="24" y="148"/>
                    </a:cubicBezTo>
                    <a:cubicBezTo>
                      <a:pt x="23" y="147"/>
                      <a:pt x="23" y="143"/>
                      <a:pt x="22" y="142"/>
                    </a:cubicBezTo>
                    <a:cubicBezTo>
                      <a:pt x="19" y="139"/>
                      <a:pt x="0" y="117"/>
                      <a:pt x="6" y="117"/>
                    </a:cubicBezTo>
                    <a:cubicBezTo>
                      <a:pt x="11" y="117"/>
                      <a:pt x="12" y="121"/>
                      <a:pt x="16" y="121"/>
                    </a:cubicBezTo>
                    <a:cubicBezTo>
                      <a:pt x="23" y="121"/>
                      <a:pt x="24" y="106"/>
                      <a:pt x="27" y="104"/>
                    </a:cubicBezTo>
                    <a:cubicBezTo>
                      <a:pt x="32" y="95"/>
                      <a:pt x="46" y="102"/>
                      <a:pt x="52" y="98"/>
                    </a:cubicBezTo>
                    <a:cubicBezTo>
                      <a:pt x="56" y="95"/>
                      <a:pt x="56" y="88"/>
                      <a:pt x="54" y="84"/>
                    </a:cubicBezTo>
                    <a:cubicBezTo>
                      <a:pt x="54" y="80"/>
                      <a:pt x="46" y="76"/>
                      <a:pt x="50" y="71"/>
                    </a:cubicBezTo>
                    <a:cubicBezTo>
                      <a:pt x="52" y="67"/>
                      <a:pt x="58" y="73"/>
                      <a:pt x="62" y="71"/>
                    </a:cubicBezTo>
                    <a:cubicBezTo>
                      <a:pt x="72" y="71"/>
                      <a:pt x="95" y="66"/>
                      <a:pt x="103" y="60"/>
                    </a:cubicBezTo>
                    <a:cubicBezTo>
                      <a:pt x="114" y="55"/>
                      <a:pt x="174" y="0"/>
                      <a:pt x="176" y="0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7" name="Freeform 87"/>
              <p:cNvSpPr>
                <a:spLocks/>
              </p:cNvSpPr>
              <p:nvPr/>
            </p:nvSpPr>
            <p:spPr bwMode="auto">
              <a:xfrm>
                <a:off x="2360448" y="3838987"/>
                <a:ext cx="71267" cy="45227"/>
              </a:xfrm>
              <a:custGeom>
                <a:avLst/>
                <a:gdLst>
                  <a:gd name="T0" fmla="*/ 2 w 22"/>
                  <a:gd name="T1" fmla="*/ 14 h 14"/>
                  <a:gd name="T2" fmla="*/ 11 w 22"/>
                  <a:gd name="T3" fmla="*/ 1 h 14"/>
                  <a:gd name="T4" fmla="*/ 2 w 22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4">
                    <a:moveTo>
                      <a:pt x="2" y="14"/>
                    </a:moveTo>
                    <a:cubicBezTo>
                      <a:pt x="2" y="14"/>
                      <a:pt x="0" y="0"/>
                      <a:pt x="11" y="1"/>
                    </a:cubicBezTo>
                    <a:cubicBezTo>
                      <a:pt x="22" y="3"/>
                      <a:pt x="18" y="14"/>
                      <a:pt x="2" y="14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8" name="Freeform 88"/>
              <p:cNvSpPr>
                <a:spLocks/>
              </p:cNvSpPr>
              <p:nvPr/>
            </p:nvSpPr>
            <p:spPr bwMode="auto">
              <a:xfrm>
                <a:off x="1122869" y="3382604"/>
                <a:ext cx="75378" cy="68526"/>
              </a:xfrm>
              <a:custGeom>
                <a:avLst/>
                <a:gdLst>
                  <a:gd name="T0" fmla="*/ 12 w 23"/>
                  <a:gd name="T1" fmla="*/ 21 h 21"/>
                  <a:gd name="T2" fmla="*/ 23 w 23"/>
                  <a:gd name="T3" fmla="*/ 10 h 21"/>
                  <a:gd name="T4" fmla="*/ 12 w 23"/>
                  <a:gd name="T5" fmla="*/ 0 h 21"/>
                  <a:gd name="T6" fmla="*/ 0 w 23"/>
                  <a:gd name="T7" fmla="*/ 10 h 21"/>
                  <a:gd name="T8" fmla="*/ 12 w 23"/>
                  <a:gd name="T9" fmla="*/ 21 h 21"/>
                  <a:gd name="T10" fmla="*/ 12 w 23"/>
                  <a:gd name="T11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21">
                    <a:moveTo>
                      <a:pt x="12" y="21"/>
                    </a:moveTo>
                    <a:cubicBezTo>
                      <a:pt x="18" y="21"/>
                      <a:pt x="23" y="16"/>
                      <a:pt x="23" y="10"/>
                    </a:cubicBezTo>
                    <a:cubicBezTo>
                      <a:pt x="23" y="5"/>
                      <a:pt x="18" y="0"/>
                      <a:pt x="12" y="0"/>
                    </a:cubicBezTo>
                    <a:cubicBezTo>
                      <a:pt x="6" y="0"/>
                      <a:pt x="0" y="5"/>
                      <a:pt x="0" y="10"/>
                    </a:cubicBezTo>
                    <a:cubicBezTo>
                      <a:pt x="0" y="16"/>
                      <a:pt x="6" y="21"/>
                      <a:pt x="12" y="21"/>
                    </a:cubicBezTo>
                    <a:cubicBezTo>
                      <a:pt x="18" y="21"/>
                      <a:pt x="6" y="21"/>
                      <a:pt x="12" y="21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Freeform 89"/>
              <p:cNvSpPr>
                <a:spLocks/>
              </p:cNvSpPr>
              <p:nvPr/>
            </p:nvSpPr>
            <p:spPr bwMode="auto">
              <a:xfrm>
                <a:off x="2467348" y="3314078"/>
                <a:ext cx="31522" cy="78119"/>
              </a:xfrm>
              <a:custGeom>
                <a:avLst/>
                <a:gdLst>
                  <a:gd name="T0" fmla="*/ 0 w 10"/>
                  <a:gd name="T1" fmla="*/ 14 h 24"/>
                  <a:gd name="T2" fmla="*/ 4 w 10"/>
                  <a:gd name="T3" fmla="*/ 7 h 24"/>
                  <a:gd name="T4" fmla="*/ 0 w 10"/>
                  <a:gd name="T5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4">
                    <a:moveTo>
                      <a:pt x="0" y="14"/>
                    </a:moveTo>
                    <a:cubicBezTo>
                      <a:pt x="1" y="11"/>
                      <a:pt x="1" y="8"/>
                      <a:pt x="4" y="7"/>
                    </a:cubicBezTo>
                    <a:cubicBezTo>
                      <a:pt x="10" y="0"/>
                      <a:pt x="9" y="24"/>
                      <a:pt x="0" y="14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0" name="Freeform 90"/>
              <p:cNvSpPr>
                <a:spLocks/>
              </p:cNvSpPr>
              <p:nvPr/>
            </p:nvSpPr>
            <p:spPr bwMode="auto">
              <a:xfrm>
                <a:off x="1767013" y="2275224"/>
                <a:ext cx="26040" cy="58932"/>
              </a:xfrm>
              <a:custGeom>
                <a:avLst/>
                <a:gdLst>
                  <a:gd name="T0" fmla="*/ 3 w 8"/>
                  <a:gd name="T1" fmla="*/ 0 h 18"/>
                  <a:gd name="T2" fmla="*/ 8 w 8"/>
                  <a:gd name="T3" fmla="*/ 9 h 18"/>
                  <a:gd name="T4" fmla="*/ 8 w 8"/>
                  <a:gd name="T5" fmla="*/ 18 h 18"/>
                  <a:gd name="T6" fmla="*/ 0 w 8"/>
                  <a:gd name="T7" fmla="*/ 18 h 18"/>
                  <a:gd name="T8" fmla="*/ 3 w 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3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3" y="18"/>
                      <a:pt x="2" y="18"/>
                      <a:pt x="0" y="18"/>
                    </a:cubicBezTo>
                    <a:cubicBezTo>
                      <a:pt x="0" y="17"/>
                      <a:pt x="2" y="9"/>
                      <a:pt x="3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1" name="Freeform 91"/>
              <p:cNvSpPr>
                <a:spLocks/>
              </p:cNvSpPr>
              <p:nvPr/>
            </p:nvSpPr>
            <p:spPr bwMode="auto">
              <a:xfrm>
                <a:off x="958406" y="1239112"/>
                <a:ext cx="213801" cy="272734"/>
              </a:xfrm>
              <a:custGeom>
                <a:avLst/>
                <a:gdLst>
                  <a:gd name="T0" fmla="*/ 43 w 66"/>
                  <a:gd name="T1" fmla="*/ 84 h 84"/>
                  <a:gd name="T2" fmla="*/ 30 w 66"/>
                  <a:gd name="T3" fmla="*/ 80 h 84"/>
                  <a:gd name="T4" fmla="*/ 17 w 66"/>
                  <a:gd name="T5" fmla="*/ 84 h 84"/>
                  <a:gd name="T6" fmla="*/ 17 w 66"/>
                  <a:gd name="T7" fmla="*/ 81 h 84"/>
                  <a:gd name="T8" fmla="*/ 6 w 66"/>
                  <a:gd name="T9" fmla="*/ 75 h 84"/>
                  <a:gd name="T10" fmla="*/ 7 w 66"/>
                  <a:gd name="T11" fmla="*/ 73 h 84"/>
                  <a:gd name="T12" fmla="*/ 3 w 66"/>
                  <a:gd name="T13" fmla="*/ 38 h 84"/>
                  <a:gd name="T14" fmla="*/ 30 w 66"/>
                  <a:gd name="T15" fmla="*/ 14 h 84"/>
                  <a:gd name="T16" fmla="*/ 30 w 66"/>
                  <a:gd name="T17" fmla="*/ 28 h 84"/>
                  <a:gd name="T18" fmla="*/ 55 w 66"/>
                  <a:gd name="T19" fmla="*/ 48 h 84"/>
                  <a:gd name="T20" fmla="*/ 43 w 66"/>
                  <a:gd name="T2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84">
                    <a:moveTo>
                      <a:pt x="43" y="84"/>
                    </a:moveTo>
                    <a:cubicBezTo>
                      <a:pt x="39" y="82"/>
                      <a:pt x="35" y="80"/>
                      <a:pt x="30" y="80"/>
                    </a:cubicBezTo>
                    <a:cubicBezTo>
                      <a:pt x="26" y="80"/>
                      <a:pt x="22" y="84"/>
                      <a:pt x="17" y="84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4" y="78"/>
                      <a:pt x="10" y="77"/>
                      <a:pt x="6" y="75"/>
                    </a:cubicBezTo>
                    <a:cubicBezTo>
                      <a:pt x="7" y="73"/>
                      <a:pt x="7" y="73"/>
                      <a:pt x="7" y="73"/>
                    </a:cubicBezTo>
                    <a:cubicBezTo>
                      <a:pt x="25" y="74"/>
                      <a:pt x="0" y="44"/>
                      <a:pt x="3" y="38"/>
                    </a:cubicBezTo>
                    <a:cubicBezTo>
                      <a:pt x="6" y="28"/>
                      <a:pt x="22" y="0"/>
                      <a:pt x="30" y="14"/>
                    </a:cubicBezTo>
                    <a:cubicBezTo>
                      <a:pt x="30" y="19"/>
                      <a:pt x="29" y="23"/>
                      <a:pt x="30" y="28"/>
                    </a:cubicBezTo>
                    <a:cubicBezTo>
                      <a:pt x="35" y="44"/>
                      <a:pt x="54" y="46"/>
                      <a:pt x="55" y="48"/>
                    </a:cubicBezTo>
                    <a:cubicBezTo>
                      <a:pt x="66" y="62"/>
                      <a:pt x="35" y="67"/>
                      <a:pt x="43" y="84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2" name="Freeform 92"/>
              <p:cNvSpPr>
                <a:spLocks/>
              </p:cNvSpPr>
              <p:nvPr/>
            </p:nvSpPr>
            <p:spPr bwMode="auto">
              <a:xfrm>
                <a:off x="5927911" y="3451130"/>
                <a:ext cx="740080" cy="746933"/>
              </a:xfrm>
              <a:custGeom>
                <a:avLst/>
                <a:gdLst>
                  <a:gd name="T0" fmla="*/ 59 w 229"/>
                  <a:gd name="T1" fmla="*/ 178 h 231"/>
                  <a:gd name="T2" fmla="*/ 101 w 229"/>
                  <a:gd name="T3" fmla="*/ 142 h 231"/>
                  <a:gd name="T4" fmla="*/ 109 w 229"/>
                  <a:gd name="T5" fmla="*/ 124 h 231"/>
                  <a:gd name="T6" fmla="*/ 111 w 229"/>
                  <a:gd name="T7" fmla="*/ 111 h 231"/>
                  <a:gd name="T8" fmla="*/ 145 w 229"/>
                  <a:gd name="T9" fmla="*/ 104 h 231"/>
                  <a:gd name="T10" fmla="*/ 148 w 229"/>
                  <a:gd name="T11" fmla="*/ 96 h 231"/>
                  <a:gd name="T12" fmla="*/ 163 w 229"/>
                  <a:gd name="T13" fmla="*/ 87 h 231"/>
                  <a:gd name="T14" fmla="*/ 186 w 229"/>
                  <a:gd name="T15" fmla="*/ 81 h 231"/>
                  <a:gd name="T16" fmla="*/ 186 w 229"/>
                  <a:gd name="T17" fmla="*/ 81 h 231"/>
                  <a:gd name="T18" fmla="*/ 186 w 229"/>
                  <a:gd name="T19" fmla="*/ 81 h 231"/>
                  <a:gd name="T20" fmla="*/ 193 w 229"/>
                  <a:gd name="T21" fmla="*/ 90 h 231"/>
                  <a:gd name="T22" fmla="*/ 222 w 229"/>
                  <a:gd name="T23" fmla="*/ 81 h 231"/>
                  <a:gd name="T24" fmla="*/ 222 w 229"/>
                  <a:gd name="T25" fmla="*/ 64 h 231"/>
                  <a:gd name="T26" fmla="*/ 225 w 229"/>
                  <a:gd name="T27" fmla="*/ 55 h 231"/>
                  <a:gd name="T28" fmla="*/ 151 w 229"/>
                  <a:gd name="T29" fmla="*/ 42 h 231"/>
                  <a:gd name="T30" fmla="*/ 127 w 229"/>
                  <a:gd name="T31" fmla="*/ 1 h 231"/>
                  <a:gd name="T32" fmla="*/ 126 w 229"/>
                  <a:gd name="T33" fmla="*/ 1 h 231"/>
                  <a:gd name="T34" fmla="*/ 112 w 229"/>
                  <a:gd name="T35" fmla="*/ 3 h 231"/>
                  <a:gd name="T36" fmla="*/ 96 w 229"/>
                  <a:gd name="T37" fmla="*/ 15 h 231"/>
                  <a:gd name="T38" fmla="*/ 94 w 229"/>
                  <a:gd name="T39" fmla="*/ 18 h 231"/>
                  <a:gd name="T40" fmla="*/ 53 w 229"/>
                  <a:gd name="T41" fmla="*/ 10 h 231"/>
                  <a:gd name="T42" fmla="*/ 39 w 229"/>
                  <a:gd name="T43" fmla="*/ 23 h 231"/>
                  <a:gd name="T44" fmla="*/ 23 w 229"/>
                  <a:gd name="T45" fmla="*/ 26 h 231"/>
                  <a:gd name="T46" fmla="*/ 20 w 229"/>
                  <a:gd name="T47" fmla="*/ 42 h 231"/>
                  <a:gd name="T48" fmla="*/ 6 w 229"/>
                  <a:gd name="T49" fmla="*/ 57 h 231"/>
                  <a:gd name="T50" fmla="*/ 35 w 229"/>
                  <a:gd name="T51" fmla="*/ 92 h 231"/>
                  <a:gd name="T52" fmla="*/ 15 w 229"/>
                  <a:gd name="T53" fmla="*/ 112 h 231"/>
                  <a:gd name="T54" fmla="*/ 22 w 229"/>
                  <a:gd name="T55" fmla="*/ 134 h 231"/>
                  <a:gd name="T56" fmla="*/ 4 w 229"/>
                  <a:gd name="T57" fmla="*/ 161 h 231"/>
                  <a:gd name="T58" fmla="*/ 4 w 229"/>
                  <a:gd name="T59" fmla="*/ 169 h 231"/>
                  <a:gd name="T60" fmla="*/ 12 w 229"/>
                  <a:gd name="T61" fmla="*/ 174 h 231"/>
                  <a:gd name="T62" fmla="*/ 67 w 229"/>
                  <a:gd name="T63" fmla="*/ 161 h 231"/>
                  <a:gd name="T64" fmla="*/ 26 w 229"/>
                  <a:gd name="T65" fmla="*/ 200 h 231"/>
                  <a:gd name="T66" fmla="*/ 31 w 229"/>
                  <a:gd name="T67" fmla="*/ 205 h 231"/>
                  <a:gd name="T68" fmla="*/ 31 w 229"/>
                  <a:gd name="T69" fmla="*/ 213 h 231"/>
                  <a:gd name="T70" fmla="*/ 28 w 229"/>
                  <a:gd name="T71" fmla="*/ 227 h 231"/>
                  <a:gd name="T72" fmla="*/ 59 w 229"/>
                  <a:gd name="T73" fmla="*/ 178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9" h="231">
                    <a:moveTo>
                      <a:pt x="59" y="178"/>
                    </a:moveTo>
                    <a:cubicBezTo>
                      <a:pt x="70" y="163"/>
                      <a:pt x="90" y="160"/>
                      <a:pt x="101" y="142"/>
                    </a:cubicBezTo>
                    <a:cubicBezTo>
                      <a:pt x="104" y="137"/>
                      <a:pt x="107" y="131"/>
                      <a:pt x="109" y="124"/>
                    </a:cubicBezTo>
                    <a:cubicBezTo>
                      <a:pt x="111" y="120"/>
                      <a:pt x="107" y="115"/>
                      <a:pt x="111" y="111"/>
                    </a:cubicBezTo>
                    <a:cubicBezTo>
                      <a:pt x="123" y="93"/>
                      <a:pt x="129" y="109"/>
                      <a:pt x="145" y="104"/>
                    </a:cubicBezTo>
                    <a:cubicBezTo>
                      <a:pt x="146" y="103"/>
                      <a:pt x="145" y="98"/>
                      <a:pt x="148" y="96"/>
                    </a:cubicBezTo>
                    <a:cubicBezTo>
                      <a:pt x="152" y="92"/>
                      <a:pt x="157" y="89"/>
                      <a:pt x="163" y="87"/>
                    </a:cubicBezTo>
                    <a:cubicBezTo>
                      <a:pt x="182" y="81"/>
                      <a:pt x="190" y="99"/>
                      <a:pt x="186" y="81"/>
                    </a:cubicBezTo>
                    <a:cubicBezTo>
                      <a:pt x="186" y="80"/>
                      <a:pt x="186" y="79"/>
                      <a:pt x="186" y="81"/>
                    </a:cubicBezTo>
                    <a:cubicBezTo>
                      <a:pt x="186" y="81"/>
                      <a:pt x="186" y="81"/>
                      <a:pt x="186" y="81"/>
                    </a:cubicBezTo>
                    <a:cubicBezTo>
                      <a:pt x="187" y="84"/>
                      <a:pt x="190" y="91"/>
                      <a:pt x="193" y="90"/>
                    </a:cubicBezTo>
                    <a:cubicBezTo>
                      <a:pt x="200" y="90"/>
                      <a:pt x="219" y="86"/>
                      <a:pt x="222" y="81"/>
                    </a:cubicBezTo>
                    <a:cubicBezTo>
                      <a:pt x="223" y="75"/>
                      <a:pt x="221" y="70"/>
                      <a:pt x="222" y="64"/>
                    </a:cubicBezTo>
                    <a:cubicBezTo>
                      <a:pt x="222" y="62"/>
                      <a:pt x="229" y="56"/>
                      <a:pt x="225" y="55"/>
                    </a:cubicBezTo>
                    <a:cubicBezTo>
                      <a:pt x="208" y="49"/>
                      <a:pt x="171" y="55"/>
                      <a:pt x="151" y="42"/>
                    </a:cubicBezTo>
                    <a:cubicBezTo>
                      <a:pt x="119" y="23"/>
                      <a:pt x="133" y="14"/>
                      <a:pt x="127" y="1"/>
                    </a:cubicBezTo>
                    <a:cubicBezTo>
                      <a:pt x="126" y="1"/>
                      <a:pt x="126" y="1"/>
                      <a:pt x="126" y="1"/>
                    </a:cubicBezTo>
                    <a:cubicBezTo>
                      <a:pt x="122" y="1"/>
                      <a:pt x="116" y="1"/>
                      <a:pt x="112" y="3"/>
                    </a:cubicBezTo>
                    <a:cubicBezTo>
                      <a:pt x="105" y="6"/>
                      <a:pt x="101" y="11"/>
                      <a:pt x="96" y="15"/>
                    </a:cubicBezTo>
                    <a:cubicBezTo>
                      <a:pt x="94" y="15"/>
                      <a:pt x="96" y="18"/>
                      <a:pt x="94" y="18"/>
                    </a:cubicBezTo>
                    <a:cubicBezTo>
                      <a:pt x="76" y="14"/>
                      <a:pt x="71" y="0"/>
                      <a:pt x="53" y="10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4" y="26"/>
                      <a:pt x="27" y="22"/>
                      <a:pt x="23" y="26"/>
                    </a:cubicBezTo>
                    <a:cubicBezTo>
                      <a:pt x="19" y="30"/>
                      <a:pt x="23" y="38"/>
                      <a:pt x="20" y="42"/>
                    </a:cubicBezTo>
                    <a:cubicBezTo>
                      <a:pt x="15" y="48"/>
                      <a:pt x="0" y="45"/>
                      <a:pt x="6" y="57"/>
                    </a:cubicBezTo>
                    <a:cubicBezTo>
                      <a:pt x="24" y="62"/>
                      <a:pt x="48" y="78"/>
                      <a:pt x="35" y="92"/>
                    </a:cubicBezTo>
                    <a:cubicBezTo>
                      <a:pt x="27" y="101"/>
                      <a:pt x="19" y="96"/>
                      <a:pt x="15" y="112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0" y="141"/>
                      <a:pt x="9" y="159"/>
                      <a:pt x="4" y="161"/>
                    </a:cubicBezTo>
                    <a:cubicBezTo>
                      <a:pt x="4" y="169"/>
                      <a:pt x="4" y="169"/>
                      <a:pt x="4" y="169"/>
                    </a:cubicBezTo>
                    <a:cubicBezTo>
                      <a:pt x="5" y="171"/>
                      <a:pt x="8" y="172"/>
                      <a:pt x="12" y="174"/>
                    </a:cubicBezTo>
                    <a:cubicBezTo>
                      <a:pt x="24" y="178"/>
                      <a:pt x="70" y="145"/>
                      <a:pt x="67" y="161"/>
                    </a:cubicBezTo>
                    <a:cubicBezTo>
                      <a:pt x="65" y="172"/>
                      <a:pt x="27" y="187"/>
                      <a:pt x="26" y="200"/>
                    </a:cubicBezTo>
                    <a:cubicBezTo>
                      <a:pt x="26" y="202"/>
                      <a:pt x="30" y="204"/>
                      <a:pt x="31" y="205"/>
                    </a:cubicBezTo>
                    <a:cubicBezTo>
                      <a:pt x="31" y="208"/>
                      <a:pt x="31" y="210"/>
                      <a:pt x="31" y="213"/>
                    </a:cubicBezTo>
                    <a:cubicBezTo>
                      <a:pt x="30" y="217"/>
                      <a:pt x="24" y="231"/>
                      <a:pt x="28" y="227"/>
                    </a:cubicBezTo>
                    <a:cubicBezTo>
                      <a:pt x="44" y="215"/>
                      <a:pt x="46" y="194"/>
                      <a:pt x="59" y="178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3" name="Freeform 93"/>
              <p:cNvSpPr>
                <a:spLocks/>
              </p:cNvSpPr>
              <p:nvPr/>
            </p:nvSpPr>
            <p:spPr bwMode="auto">
              <a:xfrm>
                <a:off x="6011513" y="2902922"/>
                <a:ext cx="2930171" cy="2324402"/>
              </a:xfrm>
              <a:custGeom>
                <a:avLst/>
                <a:gdLst>
                  <a:gd name="T0" fmla="*/ 901 w 905"/>
                  <a:gd name="T1" fmla="*/ 467 h 718"/>
                  <a:gd name="T2" fmla="*/ 903 w 905"/>
                  <a:gd name="T3" fmla="*/ 17 h 718"/>
                  <a:gd name="T4" fmla="*/ 827 w 905"/>
                  <a:gd name="T5" fmla="*/ 37 h 718"/>
                  <a:gd name="T6" fmla="*/ 787 w 905"/>
                  <a:gd name="T7" fmla="*/ 37 h 718"/>
                  <a:gd name="T8" fmla="*/ 723 w 905"/>
                  <a:gd name="T9" fmla="*/ 42 h 718"/>
                  <a:gd name="T10" fmla="*/ 690 w 905"/>
                  <a:gd name="T11" fmla="*/ 12 h 718"/>
                  <a:gd name="T12" fmla="*/ 610 w 905"/>
                  <a:gd name="T13" fmla="*/ 4 h 718"/>
                  <a:gd name="T14" fmla="*/ 491 w 905"/>
                  <a:gd name="T15" fmla="*/ 53 h 718"/>
                  <a:gd name="T16" fmla="*/ 391 w 905"/>
                  <a:gd name="T17" fmla="*/ 147 h 718"/>
                  <a:gd name="T18" fmla="*/ 362 w 905"/>
                  <a:gd name="T19" fmla="*/ 192 h 718"/>
                  <a:gd name="T20" fmla="*/ 288 w 905"/>
                  <a:gd name="T21" fmla="*/ 200 h 718"/>
                  <a:gd name="T22" fmla="*/ 204 w 905"/>
                  <a:gd name="T23" fmla="*/ 222 h 718"/>
                  <a:gd name="T24" fmla="*/ 222 w 905"/>
                  <a:gd name="T25" fmla="*/ 258 h 718"/>
                  <a:gd name="T26" fmla="*/ 229 w 905"/>
                  <a:gd name="T27" fmla="*/ 265 h 718"/>
                  <a:gd name="T28" fmla="*/ 243 w 905"/>
                  <a:gd name="T29" fmla="*/ 265 h 718"/>
                  <a:gd name="T30" fmla="*/ 173 w 905"/>
                  <a:gd name="T31" fmla="*/ 318 h 718"/>
                  <a:gd name="T32" fmla="*/ 118 w 905"/>
                  <a:gd name="T33" fmla="*/ 319 h 718"/>
                  <a:gd name="T34" fmla="*/ 123 w 905"/>
                  <a:gd name="T35" fmla="*/ 332 h 718"/>
                  <a:gd name="T36" fmla="*/ 56 w 905"/>
                  <a:gd name="T37" fmla="*/ 349 h 718"/>
                  <a:gd name="T38" fmla="*/ 18 w 905"/>
                  <a:gd name="T39" fmla="*/ 377 h 718"/>
                  <a:gd name="T40" fmla="*/ 2 w 905"/>
                  <a:gd name="T41" fmla="*/ 407 h 718"/>
                  <a:gd name="T42" fmla="*/ 67 w 905"/>
                  <a:gd name="T43" fmla="*/ 433 h 718"/>
                  <a:gd name="T44" fmla="*/ 53 w 905"/>
                  <a:gd name="T45" fmla="*/ 467 h 718"/>
                  <a:gd name="T46" fmla="*/ 96 w 905"/>
                  <a:gd name="T47" fmla="*/ 498 h 718"/>
                  <a:gd name="T48" fmla="*/ 103 w 905"/>
                  <a:gd name="T49" fmla="*/ 538 h 718"/>
                  <a:gd name="T50" fmla="*/ 77 w 905"/>
                  <a:gd name="T51" fmla="*/ 549 h 718"/>
                  <a:gd name="T52" fmla="*/ 49 w 905"/>
                  <a:gd name="T53" fmla="*/ 531 h 718"/>
                  <a:gd name="T54" fmla="*/ 63 w 905"/>
                  <a:gd name="T55" fmla="*/ 553 h 718"/>
                  <a:gd name="T56" fmla="*/ 46 w 905"/>
                  <a:gd name="T57" fmla="*/ 568 h 718"/>
                  <a:gd name="T58" fmla="*/ 75 w 905"/>
                  <a:gd name="T59" fmla="*/ 584 h 718"/>
                  <a:gd name="T60" fmla="*/ 107 w 905"/>
                  <a:gd name="T61" fmla="*/ 580 h 718"/>
                  <a:gd name="T62" fmla="*/ 116 w 905"/>
                  <a:gd name="T63" fmla="*/ 621 h 718"/>
                  <a:gd name="T64" fmla="*/ 155 w 905"/>
                  <a:gd name="T65" fmla="*/ 636 h 718"/>
                  <a:gd name="T66" fmla="*/ 148 w 905"/>
                  <a:gd name="T67" fmla="*/ 679 h 718"/>
                  <a:gd name="T68" fmla="*/ 175 w 905"/>
                  <a:gd name="T69" fmla="*/ 674 h 718"/>
                  <a:gd name="T70" fmla="*/ 236 w 905"/>
                  <a:gd name="T71" fmla="*/ 657 h 718"/>
                  <a:gd name="T72" fmla="*/ 199 w 905"/>
                  <a:gd name="T73" fmla="*/ 688 h 718"/>
                  <a:gd name="T74" fmla="*/ 190 w 905"/>
                  <a:gd name="T75" fmla="*/ 707 h 718"/>
                  <a:gd name="T76" fmla="*/ 225 w 905"/>
                  <a:gd name="T77" fmla="*/ 684 h 718"/>
                  <a:gd name="T78" fmla="*/ 247 w 905"/>
                  <a:gd name="T79" fmla="*/ 680 h 718"/>
                  <a:gd name="T80" fmla="*/ 285 w 905"/>
                  <a:gd name="T81" fmla="*/ 688 h 718"/>
                  <a:gd name="T82" fmla="*/ 313 w 905"/>
                  <a:gd name="T83" fmla="*/ 705 h 718"/>
                  <a:gd name="T84" fmla="*/ 400 w 905"/>
                  <a:gd name="T85" fmla="*/ 691 h 718"/>
                  <a:gd name="T86" fmla="*/ 429 w 905"/>
                  <a:gd name="T87" fmla="*/ 679 h 718"/>
                  <a:gd name="T88" fmla="*/ 424 w 905"/>
                  <a:gd name="T89" fmla="*/ 625 h 718"/>
                  <a:gd name="T90" fmla="*/ 609 w 905"/>
                  <a:gd name="T91" fmla="*/ 655 h 718"/>
                  <a:gd name="T92" fmla="*/ 643 w 905"/>
                  <a:gd name="T93" fmla="*/ 634 h 718"/>
                  <a:gd name="T94" fmla="*/ 688 w 905"/>
                  <a:gd name="T95" fmla="*/ 618 h 718"/>
                  <a:gd name="T96" fmla="*/ 712 w 905"/>
                  <a:gd name="T97" fmla="*/ 582 h 718"/>
                  <a:gd name="T98" fmla="*/ 817 w 905"/>
                  <a:gd name="T99" fmla="*/ 521 h 718"/>
                  <a:gd name="T100" fmla="*/ 830 w 905"/>
                  <a:gd name="T101" fmla="*/ 508 h 718"/>
                  <a:gd name="T102" fmla="*/ 822 w 905"/>
                  <a:gd name="T103" fmla="*/ 511 h 718"/>
                  <a:gd name="T104" fmla="*/ 849 w 905"/>
                  <a:gd name="T105" fmla="*/ 476 h 718"/>
                  <a:gd name="T106" fmla="*/ 874 w 905"/>
                  <a:gd name="T107" fmla="*/ 568 h 718"/>
                  <a:gd name="T108" fmla="*/ 894 w 905"/>
                  <a:gd name="T109" fmla="*/ 564 h 718"/>
                  <a:gd name="T110" fmla="*/ 905 w 905"/>
                  <a:gd name="T111" fmla="*/ 53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05" h="718">
                    <a:moveTo>
                      <a:pt x="905" y="532"/>
                    </a:moveTo>
                    <a:cubicBezTo>
                      <a:pt x="905" y="502"/>
                      <a:pt x="905" y="502"/>
                      <a:pt x="905" y="502"/>
                    </a:cubicBezTo>
                    <a:cubicBezTo>
                      <a:pt x="901" y="490"/>
                      <a:pt x="898" y="474"/>
                      <a:pt x="901" y="467"/>
                    </a:cubicBezTo>
                    <a:cubicBezTo>
                      <a:pt x="902" y="467"/>
                      <a:pt x="903" y="466"/>
                      <a:pt x="905" y="466"/>
                    </a:cubicBezTo>
                    <a:cubicBezTo>
                      <a:pt x="905" y="16"/>
                      <a:pt x="905" y="16"/>
                      <a:pt x="905" y="16"/>
                    </a:cubicBezTo>
                    <a:cubicBezTo>
                      <a:pt x="904" y="16"/>
                      <a:pt x="903" y="17"/>
                      <a:pt x="903" y="17"/>
                    </a:cubicBezTo>
                    <a:cubicBezTo>
                      <a:pt x="893" y="26"/>
                      <a:pt x="867" y="30"/>
                      <a:pt x="856" y="30"/>
                    </a:cubicBezTo>
                    <a:cubicBezTo>
                      <a:pt x="827" y="30"/>
                      <a:pt x="859" y="27"/>
                      <a:pt x="842" y="20"/>
                    </a:cubicBezTo>
                    <a:cubicBezTo>
                      <a:pt x="833" y="17"/>
                      <a:pt x="830" y="34"/>
                      <a:pt x="827" y="37"/>
                    </a:cubicBezTo>
                    <a:cubicBezTo>
                      <a:pt x="822" y="38"/>
                      <a:pt x="815" y="35"/>
                      <a:pt x="808" y="34"/>
                    </a:cubicBezTo>
                    <a:cubicBezTo>
                      <a:pt x="808" y="34"/>
                      <a:pt x="808" y="31"/>
                      <a:pt x="806" y="31"/>
                    </a:cubicBezTo>
                    <a:cubicBezTo>
                      <a:pt x="800" y="32"/>
                      <a:pt x="794" y="38"/>
                      <a:pt x="787" y="37"/>
                    </a:cubicBezTo>
                    <a:cubicBezTo>
                      <a:pt x="785" y="37"/>
                      <a:pt x="786" y="31"/>
                      <a:pt x="783" y="28"/>
                    </a:cubicBezTo>
                    <a:cubicBezTo>
                      <a:pt x="779" y="27"/>
                      <a:pt x="774" y="24"/>
                      <a:pt x="768" y="24"/>
                    </a:cubicBezTo>
                    <a:cubicBezTo>
                      <a:pt x="738" y="26"/>
                      <a:pt x="753" y="56"/>
                      <a:pt x="723" y="42"/>
                    </a:cubicBezTo>
                    <a:cubicBezTo>
                      <a:pt x="713" y="38"/>
                      <a:pt x="708" y="13"/>
                      <a:pt x="698" y="15"/>
                    </a:cubicBezTo>
                    <a:cubicBezTo>
                      <a:pt x="694" y="15"/>
                      <a:pt x="694" y="24"/>
                      <a:pt x="690" y="23"/>
                    </a:cubicBezTo>
                    <a:cubicBezTo>
                      <a:pt x="687" y="22"/>
                      <a:pt x="693" y="12"/>
                      <a:pt x="690" y="12"/>
                    </a:cubicBezTo>
                    <a:cubicBezTo>
                      <a:pt x="682" y="13"/>
                      <a:pt x="669" y="42"/>
                      <a:pt x="642" y="32"/>
                    </a:cubicBezTo>
                    <a:cubicBezTo>
                      <a:pt x="613" y="22"/>
                      <a:pt x="629" y="7"/>
                      <a:pt x="627" y="5"/>
                    </a:cubicBezTo>
                    <a:cubicBezTo>
                      <a:pt x="624" y="0"/>
                      <a:pt x="616" y="4"/>
                      <a:pt x="610" y="4"/>
                    </a:cubicBezTo>
                    <a:cubicBezTo>
                      <a:pt x="609" y="4"/>
                      <a:pt x="606" y="1"/>
                      <a:pt x="605" y="4"/>
                    </a:cubicBezTo>
                    <a:cubicBezTo>
                      <a:pt x="603" y="7"/>
                      <a:pt x="605" y="13"/>
                      <a:pt x="602" y="17"/>
                    </a:cubicBezTo>
                    <a:cubicBezTo>
                      <a:pt x="592" y="32"/>
                      <a:pt x="511" y="43"/>
                      <a:pt x="491" y="53"/>
                    </a:cubicBezTo>
                    <a:cubicBezTo>
                      <a:pt x="481" y="56"/>
                      <a:pt x="473" y="68"/>
                      <a:pt x="466" y="75"/>
                    </a:cubicBezTo>
                    <a:cubicBezTo>
                      <a:pt x="461" y="80"/>
                      <a:pt x="450" y="83"/>
                      <a:pt x="443" y="87"/>
                    </a:cubicBezTo>
                    <a:cubicBezTo>
                      <a:pt x="422" y="103"/>
                      <a:pt x="410" y="127"/>
                      <a:pt x="391" y="147"/>
                    </a:cubicBezTo>
                    <a:cubicBezTo>
                      <a:pt x="387" y="153"/>
                      <a:pt x="378" y="161"/>
                      <a:pt x="373" y="165"/>
                    </a:cubicBezTo>
                    <a:cubicBezTo>
                      <a:pt x="373" y="165"/>
                      <a:pt x="369" y="165"/>
                      <a:pt x="369" y="166"/>
                    </a:cubicBezTo>
                    <a:cubicBezTo>
                      <a:pt x="366" y="181"/>
                      <a:pt x="377" y="181"/>
                      <a:pt x="362" y="192"/>
                    </a:cubicBezTo>
                    <a:cubicBezTo>
                      <a:pt x="361" y="195"/>
                      <a:pt x="356" y="192"/>
                      <a:pt x="355" y="194"/>
                    </a:cubicBezTo>
                    <a:cubicBezTo>
                      <a:pt x="336" y="200"/>
                      <a:pt x="351" y="203"/>
                      <a:pt x="326" y="203"/>
                    </a:cubicBezTo>
                    <a:cubicBezTo>
                      <a:pt x="318" y="203"/>
                      <a:pt x="296" y="198"/>
                      <a:pt x="288" y="200"/>
                    </a:cubicBezTo>
                    <a:cubicBezTo>
                      <a:pt x="285" y="202"/>
                      <a:pt x="286" y="206"/>
                      <a:pt x="284" y="207"/>
                    </a:cubicBezTo>
                    <a:cubicBezTo>
                      <a:pt x="275" y="214"/>
                      <a:pt x="259" y="218"/>
                      <a:pt x="248" y="218"/>
                    </a:cubicBezTo>
                    <a:cubicBezTo>
                      <a:pt x="236" y="220"/>
                      <a:pt x="204" y="221"/>
                      <a:pt x="204" y="222"/>
                    </a:cubicBezTo>
                    <a:cubicBezTo>
                      <a:pt x="201" y="229"/>
                      <a:pt x="199" y="237"/>
                      <a:pt x="197" y="246"/>
                    </a:cubicBezTo>
                    <a:cubicBezTo>
                      <a:pt x="196" y="255"/>
                      <a:pt x="215" y="255"/>
                      <a:pt x="218" y="256"/>
                    </a:cubicBezTo>
                    <a:cubicBezTo>
                      <a:pt x="219" y="256"/>
                      <a:pt x="221" y="256"/>
                      <a:pt x="222" y="258"/>
                    </a:cubicBezTo>
                    <a:cubicBezTo>
                      <a:pt x="223" y="259"/>
                      <a:pt x="219" y="263"/>
                      <a:pt x="221" y="263"/>
                    </a:cubicBezTo>
                    <a:cubicBezTo>
                      <a:pt x="223" y="265"/>
                      <a:pt x="225" y="259"/>
                      <a:pt x="226" y="259"/>
                    </a:cubicBezTo>
                    <a:cubicBezTo>
                      <a:pt x="229" y="261"/>
                      <a:pt x="227" y="265"/>
                      <a:pt x="229" y="265"/>
                    </a:cubicBezTo>
                    <a:cubicBezTo>
                      <a:pt x="244" y="266"/>
                      <a:pt x="258" y="251"/>
                      <a:pt x="273" y="252"/>
                    </a:cubicBezTo>
                    <a:cubicBezTo>
                      <a:pt x="286" y="254"/>
                      <a:pt x="249" y="269"/>
                      <a:pt x="247" y="269"/>
                    </a:cubicBezTo>
                    <a:cubicBezTo>
                      <a:pt x="244" y="269"/>
                      <a:pt x="244" y="263"/>
                      <a:pt x="243" y="265"/>
                    </a:cubicBezTo>
                    <a:cubicBezTo>
                      <a:pt x="241" y="265"/>
                      <a:pt x="196" y="295"/>
                      <a:pt x="192" y="297"/>
                    </a:cubicBezTo>
                    <a:cubicBezTo>
                      <a:pt x="181" y="312"/>
                      <a:pt x="233" y="289"/>
                      <a:pt x="218" y="311"/>
                    </a:cubicBezTo>
                    <a:cubicBezTo>
                      <a:pt x="214" y="314"/>
                      <a:pt x="184" y="317"/>
                      <a:pt x="173" y="318"/>
                    </a:cubicBezTo>
                    <a:cubicBezTo>
                      <a:pt x="151" y="322"/>
                      <a:pt x="133" y="334"/>
                      <a:pt x="131" y="334"/>
                    </a:cubicBezTo>
                    <a:cubicBezTo>
                      <a:pt x="129" y="330"/>
                      <a:pt x="140" y="322"/>
                      <a:pt x="136" y="319"/>
                    </a:cubicBezTo>
                    <a:cubicBezTo>
                      <a:pt x="131" y="315"/>
                      <a:pt x="123" y="319"/>
                      <a:pt x="118" y="319"/>
                    </a:cubicBezTo>
                    <a:cubicBezTo>
                      <a:pt x="116" y="321"/>
                      <a:pt x="118" y="322"/>
                      <a:pt x="116" y="322"/>
                    </a:cubicBezTo>
                    <a:cubicBezTo>
                      <a:pt x="116" y="322"/>
                      <a:pt x="115" y="321"/>
                      <a:pt x="114" y="321"/>
                    </a:cubicBezTo>
                    <a:cubicBezTo>
                      <a:pt x="117" y="324"/>
                      <a:pt x="123" y="327"/>
                      <a:pt x="123" y="332"/>
                    </a:cubicBezTo>
                    <a:cubicBezTo>
                      <a:pt x="120" y="340"/>
                      <a:pt x="111" y="344"/>
                      <a:pt x="103" y="347"/>
                    </a:cubicBezTo>
                    <a:cubicBezTo>
                      <a:pt x="86" y="352"/>
                      <a:pt x="82" y="336"/>
                      <a:pt x="79" y="334"/>
                    </a:cubicBezTo>
                    <a:cubicBezTo>
                      <a:pt x="68" y="333"/>
                      <a:pt x="64" y="347"/>
                      <a:pt x="56" y="349"/>
                    </a:cubicBezTo>
                    <a:cubicBezTo>
                      <a:pt x="53" y="349"/>
                      <a:pt x="41" y="349"/>
                      <a:pt x="35" y="355"/>
                    </a:cubicBezTo>
                    <a:cubicBezTo>
                      <a:pt x="31" y="360"/>
                      <a:pt x="30" y="369"/>
                      <a:pt x="26" y="374"/>
                    </a:cubicBezTo>
                    <a:cubicBezTo>
                      <a:pt x="23" y="377"/>
                      <a:pt x="19" y="374"/>
                      <a:pt x="18" y="377"/>
                    </a:cubicBezTo>
                    <a:cubicBezTo>
                      <a:pt x="16" y="379"/>
                      <a:pt x="19" y="384"/>
                      <a:pt x="19" y="385"/>
                    </a:cubicBezTo>
                    <a:cubicBezTo>
                      <a:pt x="18" y="389"/>
                      <a:pt x="18" y="394"/>
                      <a:pt x="15" y="397"/>
                    </a:cubicBezTo>
                    <a:cubicBezTo>
                      <a:pt x="11" y="401"/>
                      <a:pt x="2" y="399"/>
                      <a:pt x="2" y="407"/>
                    </a:cubicBezTo>
                    <a:cubicBezTo>
                      <a:pt x="2" y="419"/>
                      <a:pt x="9" y="426"/>
                      <a:pt x="9" y="434"/>
                    </a:cubicBezTo>
                    <a:cubicBezTo>
                      <a:pt x="9" y="438"/>
                      <a:pt x="0" y="456"/>
                      <a:pt x="11" y="457"/>
                    </a:cubicBezTo>
                    <a:cubicBezTo>
                      <a:pt x="13" y="457"/>
                      <a:pt x="61" y="434"/>
                      <a:pt x="67" y="433"/>
                    </a:cubicBezTo>
                    <a:cubicBezTo>
                      <a:pt x="68" y="431"/>
                      <a:pt x="71" y="430"/>
                      <a:pt x="71" y="431"/>
                    </a:cubicBezTo>
                    <a:cubicBezTo>
                      <a:pt x="68" y="440"/>
                      <a:pt x="61" y="456"/>
                      <a:pt x="56" y="464"/>
                    </a:cubicBezTo>
                    <a:cubicBezTo>
                      <a:pt x="55" y="465"/>
                      <a:pt x="48" y="464"/>
                      <a:pt x="53" y="467"/>
                    </a:cubicBezTo>
                    <a:cubicBezTo>
                      <a:pt x="57" y="471"/>
                      <a:pt x="75" y="471"/>
                      <a:pt x="78" y="482"/>
                    </a:cubicBezTo>
                    <a:cubicBezTo>
                      <a:pt x="78" y="486"/>
                      <a:pt x="70" y="491"/>
                      <a:pt x="74" y="496"/>
                    </a:cubicBezTo>
                    <a:cubicBezTo>
                      <a:pt x="75" y="497"/>
                      <a:pt x="100" y="489"/>
                      <a:pt x="96" y="498"/>
                    </a:cubicBezTo>
                    <a:cubicBezTo>
                      <a:pt x="92" y="511"/>
                      <a:pt x="68" y="520"/>
                      <a:pt x="74" y="527"/>
                    </a:cubicBezTo>
                    <a:cubicBezTo>
                      <a:pt x="78" y="534"/>
                      <a:pt x="92" y="545"/>
                      <a:pt x="93" y="543"/>
                    </a:cubicBezTo>
                    <a:cubicBezTo>
                      <a:pt x="96" y="541"/>
                      <a:pt x="100" y="539"/>
                      <a:pt x="103" y="538"/>
                    </a:cubicBezTo>
                    <a:cubicBezTo>
                      <a:pt x="107" y="538"/>
                      <a:pt x="114" y="535"/>
                      <a:pt x="114" y="538"/>
                    </a:cubicBezTo>
                    <a:cubicBezTo>
                      <a:pt x="112" y="541"/>
                      <a:pt x="89" y="554"/>
                      <a:pt x="86" y="554"/>
                    </a:cubicBezTo>
                    <a:cubicBezTo>
                      <a:pt x="82" y="556"/>
                      <a:pt x="79" y="546"/>
                      <a:pt x="77" y="549"/>
                    </a:cubicBezTo>
                    <a:cubicBezTo>
                      <a:pt x="72" y="552"/>
                      <a:pt x="82" y="564"/>
                      <a:pt x="78" y="562"/>
                    </a:cubicBezTo>
                    <a:cubicBezTo>
                      <a:pt x="77" y="562"/>
                      <a:pt x="63" y="532"/>
                      <a:pt x="59" y="530"/>
                    </a:cubicBezTo>
                    <a:cubicBezTo>
                      <a:pt x="56" y="528"/>
                      <a:pt x="50" y="527"/>
                      <a:pt x="49" y="531"/>
                    </a:cubicBezTo>
                    <a:cubicBezTo>
                      <a:pt x="46" y="535"/>
                      <a:pt x="50" y="542"/>
                      <a:pt x="52" y="547"/>
                    </a:cubicBezTo>
                    <a:cubicBezTo>
                      <a:pt x="52" y="549"/>
                      <a:pt x="49" y="552"/>
                      <a:pt x="50" y="553"/>
                    </a:cubicBezTo>
                    <a:cubicBezTo>
                      <a:pt x="55" y="554"/>
                      <a:pt x="63" y="550"/>
                      <a:pt x="63" y="553"/>
                    </a:cubicBezTo>
                    <a:cubicBezTo>
                      <a:pt x="60" y="560"/>
                      <a:pt x="53" y="562"/>
                      <a:pt x="48" y="565"/>
                    </a:cubicBezTo>
                    <a:cubicBezTo>
                      <a:pt x="46" y="565"/>
                      <a:pt x="45" y="561"/>
                      <a:pt x="44" y="562"/>
                    </a:cubicBezTo>
                    <a:cubicBezTo>
                      <a:pt x="44" y="564"/>
                      <a:pt x="48" y="565"/>
                      <a:pt x="46" y="568"/>
                    </a:cubicBezTo>
                    <a:cubicBezTo>
                      <a:pt x="46" y="569"/>
                      <a:pt x="41" y="572"/>
                      <a:pt x="42" y="573"/>
                    </a:cubicBezTo>
                    <a:cubicBezTo>
                      <a:pt x="48" y="576"/>
                      <a:pt x="53" y="573"/>
                      <a:pt x="59" y="575"/>
                    </a:cubicBezTo>
                    <a:cubicBezTo>
                      <a:pt x="60" y="575"/>
                      <a:pt x="74" y="586"/>
                      <a:pt x="75" y="584"/>
                    </a:cubicBezTo>
                    <a:cubicBezTo>
                      <a:pt x="79" y="580"/>
                      <a:pt x="81" y="572"/>
                      <a:pt x="86" y="569"/>
                    </a:cubicBezTo>
                    <a:cubicBezTo>
                      <a:pt x="92" y="565"/>
                      <a:pt x="92" y="583"/>
                      <a:pt x="97" y="586"/>
                    </a:cubicBezTo>
                    <a:cubicBezTo>
                      <a:pt x="101" y="586"/>
                      <a:pt x="103" y="580"/>
                      <a:pt x="107" y="580"/>
                    </a:cubicBezTo>
                    <a:cubicBezTo>
                      <a:pt x="109" y="580"/>
                      <a:pt x="131" y="586"/>
                      <a:pt x="131" y="586"/>
                    </a:cubicBezTo>
                    <a:cubicBezTo>
                      <a:pt x="131" y="587"/>
                      <a:pt x="137" y="606"/>
                      <a:pt x="134" y="610"/>
                    </a:cubicBezTo>
                    <a:cubicBezTo>
                      <a:pt x="129" y="614"/>
                      <a:pt x="109" y="618"/>
                      <a:pt x="116" y="621"/>
                    </a:cubicBezTo>
                    <a:cubicBezTo>
                      <a:pt x="123" y="623"/>
                      <a:pt x="130" y="620"/>
                      <a:pt x="136" y="624"/>
                    </a:cubicBezTo>
                    <a:cubicBezTo>
                      <a:pt x="141" y="628"/>
                      <a:pt x="130" y="646"/>
                      <a:pt x="138" y="647"/>
                    </a:cubicBezTo>
                    <a:cubicBezTo>
                      <a:pt x="145" y="647"/>
                      <a:pt x="148" y="636"/>
                      <a:pt x="155" y="636"/>
                    </a:cubicBezTo>
                    <a:cubicBezTo>
                      <a:pt x="162" y="636"/>
                      <a:pt x="163" y="646"/>
                      <a:pt x="168" y="649"/>
                    </a:cubicBezTo>
                    <a:cubicBezTo>
                      <a:pt x="170" y="650"/>
                      <a:pt x="174" y="646"/>
                      <a:pt x="174" y="647"/>
                    </a:cubicBezTo>
                    <a:cubicBezTo>
                      <a:pt x="185" y="685"/>
                      <a:pt x="118" y="646"/>
                      <a:pt x="148" y="679"/>
                    </a:cubicBezTo>
                    <a:cubicBezTo>
                      <a:pt x="152" y="683"/>
                      <a:pt x="157" y="674"/>
                      <a:pt x="163" y="674"/>
                    </a:cubicBezTo>
                    <a:cubicBezTo>
                      <a:pt x="170" y="674"/>
                      <a:pt x="167" y="683"/>
                      <a:pt x="175" y="679"/>
                    </a:cubicBezTo>
                    <a:cubicBezTo>
                      <a:pt x="178" y="677"/>
                      <a:pt x="174" y="674"/>
                      <a:pt x="175" y="674"/>
                    </a:cubicBezTo>
                    <a:cubicBezTo>
                      <a:pt x="181" y="672"/>
                      <a:pt x="186" y="674"/>
                      <a:pt x="192" y="673"/>
                    </a:cubicBezTo>
                    <a:cubicBezTo>
                      <a:pt x="199" y="669"/>
                      <a:pt x="214" y="662"/>
                      <a:pt x="218" y="661"/>
                    </a:cubicBezTo>
                    <a:cubicBezTo>
                      <a:pt x="223" y="658"/>
                      <a:pt x="233" y="651"/>
                      <a:pt x="236" y="657"/>
                    </a:cubicBezTo>
                    <a:cubicBezTo>
                      <a:pt x="251" y="674"/>
                      <a:pt x="214" y="668"/>
                      <a:pt x="214" y="674"/>
                    </a:cubicBezTo>
                    <a:cubicBezTo>
                      <a:pt x="214" y="679"/>
                      <a:pt x="221" y="684"/>
                      <a:pt x="218" y="687"/>
                    </a:cubicBezTo>
                    <a:cubicBezTo>
                      <a:pt x="214" y="691"/>
                      <a:pt x="206" y="687"/>
                      <a:pt x="199" y="688"/>
                    </a:cubicBezTo>
                    <a:cubicBezTo>
                      <a:pt x="186" y="691"/>
                      <a:pt x="175" y="702"/>
                      <a:pt x="166" y="709"/>
                    </a:cubicBezTo>
                    <a:cubicBezTo>
                      <a:pt x="162" y="711"/>
                      <a:pt x="175" y="707"/>
                      <a:pt x="181" y="706"/>
                    </a:cubicBezTo>
                    <a:cubicBezTo>
                      <a:pt x="185" y="706"/>
                      <a:pt x="188" y="710"/>
                      <a:pt x="190" y="707"/>
                    </a:cubicBezTo>
                    <a:cubicBezTo>
                      <a:pt x="193" y="706"/>
                      <a:pt x="190" y="699"/>
                      <a:pt x="193" y="696"/>
                    </a:cubicBezTo>
                    <a:cubicBezTo>
                      <a:pt x="197" y="694"/>
                      <a:pt x="204" y="695"/>
                      <a:pt x="210" y="695"/>
                    </a:cubicBezTo>
                    <a:cubicBezTo>
                      <a:pt x="226" y="690"/>
                      <a:pt x="223" y="683"/>
                      <a:pt x="225" y="684"/>
                    </a:cubicBezTo>
                    <a:cubicBezTo>
                      <a:pt x="234" y="706"/>
                      <a:pt x="223" y="699"/>
                      <a:pt x="216" y="706"/>
                    </a:cubicBezTo>
                    <a:cubicBezTo>
                      <a:pt x="215" y="707"/>
                      <a:pt x="221" y="710"/>
                      <a:pt x="223" y="709"/>
                    </a:cubicBezTo>
                    <a:cubicBezTo>
                      <a:pt x="225" y="706"/>
                      <a:pt x="247" y="680"/>
                      <a:pt x="247" y="680"/>
                    </a:cubicBezTo>
                    <a:cubicBezTo>
                      <a:pt x="249" y="676"/>
                      <a:pt x="247" y="669"/>
                      <a:pt x="251" y="668"/>
                    </a:cubicBezTo>
                    <a:cubicBezTo>
                      <a:pt x="270" y="658"/>
                      <a:pt x="262" y="679"/>
                      <a:pt x="267" y="684"/>
                    </a:cubicBezTo>
                    <a:cubicBezTo>
                      <a:pt x="271" y="687"/>
                      <a:pt x="280" y="685"/>
                      <a:pt x="285" y="688"/>
                    </a:cubicBezTo>
                    <a:cubicBezTo>
                      <a:pt x="286" y="688"/>
                      <a:pt x="286" y="691"/>
                      <a:pt x="286" y="691"/>
                    </a:cubicBezTo>
                    <a:cubicBezTo>
                      <a:pt x="295" y="684"/>
                      <a:pt x="280" y="673"/>
                      <a:pt x="291" y="672"/>
                    </a:cubicBezTo>
                    <a:cubicBezTo>
                      <a:pt x="313" y="668"/>
                      <a:pt x="311" y="703"/>
                      <a:pt x="313" y="705"/>
                    </a:cubicBezTo>
                    <a:cubicBezTo>
                      <a:pt x="329" y="717"/>
                      <a:pt x="341" y="710"/>
                      <a:pt x="359" y="711"/>
                    </a:cubicBezTo>
                    <a:cubicBezTo>
                      <a:pt x="362" y="711"/>
                      <a:pt x="362" y="718"/>
                      <a:pt x="366" y="718"/>
                    </a:cubicBezTo>
                    <a:cubicBezTo>
                      <a:pt x="373" y="717"/>
                      <a:pt x="399" y="692"/>
                      <a:pt x="400" y="691"/>
                    </a:cubicBezTo>
                    <a:cubicBezTo>
                      <a:pt x="404" y="687"/>
                      <a:pt x="417" y="685"/>
                      <a:pt x="421" y="688"/>
                    </a:cubicBezTo>
                    <a:cubicBezTo>
                      <a:pt x="422" y="688"/>
                      <a:pt x="421" y="695"/>
                      <a:pt x="422" y="694"/>
                    </a:cubicBezTo>
                    <a:cubicBezTo>
                      <a:pt x="426" y="690"/>
                      <a:pt x="429" y="684"/>
                      <a:pt x="429" y="679"/>
                    </a:cubicBezTo>
                    <a:cubicBezTo>
                      <a:pt x="429" y="674"/>
                      <a:pt x="424" y="674"/>
                      <a:pt x="424" y="673"/>
                    </a:cubicBezTo>
                    <a:cubicBezTo>
                      <a:pt x="422" y="668"/>
                      <a:pt x="426" y="664"/>
                      <a:pt x="428" y="658"/>
                    </a:cubicBezTo>
                    <a:cubicBezTo>
                      <a:pt x="432" y="650"/>
                      <a:pt x="415" y="636"/>
                      <a:pt x="424" y="625"/>
                    </a:cubicBezTo>
                    <a:cubicBezTo>
                      <a:pt x="428" y="621"/>
                      <a:pt x="465" y="614"/>
                      <a:pt x="472" y="613"/>
                    </a:cubicBezTo>
                    <a:cubicBezTo>
                      <a:pt x="473" y="613"/>
                      <a:pt x="542" y="620"/>
                      <a:pt x="543" y="621"/>
                    </a:cubicBezTo>
                    <a:cubicBezTo>
                      <a:pt x="575" y="629"/>
                      <a:pt x="569" y="653"/>
                      <a:pt x="609" y="655"/>
                    </a:cubicBezTo>
                    <a:cubicBezTo>
                      <a:pt x="629" y="657"/>
                      <a:pt x="613" y="651"/>
                      <a:pt x="629" y="642"/>
                    </a:cubicBezTo>
                    <a:cubicBezTo>
                      <a:pt x="632" y="640"/>
                      <a:pt x="638" y="644"/>
                      <a:pt x="642" y="642"/>
                    </a:cubicBezTo>
                    <a:cubicBezTo>
                      <a:pt x="645" y="640"/>
                      <a:pt x="642" y="635"/>
                      <a:pt x="643" y="634"/>
                    </a:cubicBezTo>
                    <a:cubicBezTo>
                      <a:pt x="649" y="629"/>
                      <a:pt x="673" y="627"/>
                      <a:pt x="676" y="625"/>
                    </a:cubicBezTo>
                    <a:cubicBezTo>
                      <a:pt x="680" y="623"/>
                      <a:pt x="680" y="617"/>
                      <a:pt x="684" y="614"/>
                    </a:cubicBezTo>
                    <a:cubicBezTo>
                      <a:pt x="686" y="614"/>
                      <a:pt x="686" y="620"/>
                      <a:pt x="688" y="618"/>
                    </a:cubicBezTo>
                    <a:cubicBezTo>
                      <a:pt x="690" y="618"/>
                      <a:pt x="697" y="595"/>
                      <a:pt x="698" y="597"/>
                    </a:cubicBezTo>
                    <a:cubicBezTo>
                      <a:pt x="702" y="597"/>
                      <a:pt x="704" y="605"/>
                      <a:pt x="708" y="603"/>
                    </a:cubicBezTo>
                    <a:cubicBezTo>
                      <a:pt x="724" y="598"/>
                      <a:pt x="712" y="590"/>
                      <a:pt x="712" y="582"/>
                    </a:cubicBezTo>
                    <a:cubicBezTo>
                      <a:pt x="715" y="568"/>
                      <a:pt x="731" y="546"/>
                      <a:pt x="739" y="534"/>
                    </a:cubicBezTo>
                    <a:cubicBezTo>
                      <a:pt x="756" y="513"/>
                      <a:pt x="801" y="539"/>
                      <a:pt x="806" y="535"/>
                    </a:cubicBezTo>
                    <a:cubicBezTo>
                      <a:pt x="812" y="531"/>
                      <a:pt x="813" y="526"/>
                      <a:pt x="817" y="521"/>
                    </a:cubicBezTo>
                    <a:cubicBezTo>
                      <a:pt x="819" y="520"/>
                      <a:pt x="839" y="525"/>
                      <a:pt x="831" y="509"/>
                    </a:cubicBezTo>
                    <a:cubicBezTo>
                      <a:pt x="829" y="511"/>
                      <a:pt x="825" y="513"/>
                      <a:pt x="824" y="516"/>
                    </a:cubicBezTo>
                    <a:cubicBezTo>
                      <a:pt x="823" y="519"/>
                      <a:pt x="828" y="505"/>
                      <a:pt x="830" y="508"/>
                    </a:cubicBezTo>
                    <a:cubicBezTo>
                      <a:pt x="830" y="508"/>
                      <a:pt x="830" y="509"/>
                      <a:pt x="831" y="509"/>
                    </a:cubicBezTo>
                    <a:cubicBezTo>
                      <a:pt x="832" y="508"/>
                      <a:pt x="832" y="507"/>
                      <a:pt x="831" y="506"/>
                    </a:cubicBezTo>
                    <a:cubicBezTo>
                      <a:pt x="830" y="504"/>
                      <a:pt x="824" y="511"/>
                      <a:pt x="822" y="511"/>
                    </a:cubicBezTo>
                    <a:cubicBezTo>
                      <a:pt x="819" y="509"/>
                      <a:pt x="823" y="506"/>
                      <a:pt x="826" y="505"/>
                    </a:cubicBezTo>
                    <a:cubicBezTo>
                      <a:pt x="828" y="502"/>
                      <a:pt x="834" y="500"/>
                      <a:pt x="838" y="497"/>
                    </a:cubicBezTo>
                    <a:cubicBezTo>
                      <a:pt x="842" y="491"/>
                      <a:pt x="841" y="478"/>
                      <a:pt x="849" y="476"/>
                    </a:cubicBezTo>
                    <a:cubicBezTo>
                      <a:pt x="860" y="474"/>
                      <a:pt x="871" y="490"/>
                      <a:pt x="872" y="498"/>
                    </a:cubicBezTo>
                    <a:cubicBezTo>
                      <a:pt x="874" y="502"/>
                      <a:pt x="846" y="538"/>
                      <a:pt x="849" y="543"/>
                    </a:cubicBezTo>
                    <a:cubicBezTo>
                      <a:pt x="855" y="553"/>
                      <a:pt x="872" y="556"/>
                      <a:pt x="874" y="568"/>
                    </a:cubicBezTo>
                    <a:cubicBezTo>
                      <a:pt x="875" y="571"/>
                      <a:pt x="874" y="573"/>
                      <a:pt x="871" y="576"/>
                    </a:cubicBezTo>
                    <a:cubicBezTo>
                      <a:pt x="876" y="575"/>
                      <a:pt x="892" y="584"/>
                      <a:pt x="894" y="580"/>
                    </a:cubicBezTo>
                    <a:cubicBezTo>
                      <a:pt x="898" y="576"/>
                      <a:pt x="893" y="569"/>
                      <a:pt x="894" y="564"/>
                    </a:cubicBezTo>
                    <a:cubicBezTo>
                      <a:pt x="896" y="560"/>
                      <a:pt x="903" y="560"/>
                      <a:pt x="904" y="556"/>
                    </a:cubicBezTo>
                    <a:cubicBezTo>
                      <a:pt x="900" y="535"/>
                      <a:pt x="900" y="535"/>
                      <a:pt x="900" y="535"/>
                    </a:cubicBezTo>
                    <a:cubicBezTo>
                      <a:pt x="900" y="535"/>
                      <a:pt x="902" y="534"/>
                      <a:pt x="905" y="532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4" name="Freeform 94"/>
              <p:cNvSpPr>
                <a:spLocks/>
              </p:cNvSpPr>
              <p:nvPr/>
            </p:nvSpPr>
            <p:spPr bwMode="auto">
              <a:xfrm>
                <a:off x="6377441" y="3936294"/>
                <a:ext cx="2741" cy="6853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5" name="Freeform 95"/>
              <p:cNvSpPr>
                <a:spLocks/>
              </p:cNvSpPr>
              <p:nvPr/>
            </p:nvSpPr>
            <p:spPr bwMode="auto">
              <a:xfrm>
                <a:off x="4558009" y="1262933"/>
                <a:ext cx="3425327" cy="1104893"/>
              </a:xfrm>
              <a:custGeom>
                <a:avLst/>
                <a:gdLst/>
                <a:ahLst/>
                <a:cxnLst/>
                <a:rect l="l" t="t" r="r" b="b"/>
                <a:pathLst>
                  <a:path w="3425327" h="1104893">
                    <a:moveTo>
                      <a:pt x="55971" y="0"/>
                    </a:moveTo>
                    <a:lnTo>
                      <a:pt x="3332744" y="0"/>
                    </a:lnTo>
                    <a:cubicBezTo>
                      <a:pt x="3326169" y="7773"/>
                      <a:pt x="3321696" y="13756"/>
                      <a:pt x="3321696" y="15502"/>
                    </a:cubicBezTo>
                    <a:cubicBezTo>
                      <a:pt x="3315222" y="31687"/>
                      <a:pt x="3337882" y="64057"/>
                      <a:pt x="3321696" y="73768"/>
                    </a:cubicBezTo>
                    <a:cubicBezTo>
                      <a:pt x="3302273" y="86716"/>
                      <a:pt x="3292562" y="44635"/>
                      <a:pt x="3273139" y="44635"/>
                    </a:cubicBezTo>
                    <a:cubicBezTo>
                      <a:pt x="3208396" y="51109"/>
                      <a:pt x="3240767" y="99663"/>
                      <a:pt x="3214870" y="122322"/>
                    </a:cubicBezTo>
                    <a:cubicBezTo>
                      <a:pt x="3214870" y="123941"/>
                      <a:pt x="3214870" y="127178"/>
                      <a:pt x="3214061" y="129201"/>
                    </a:cubicBezTo>
                    <a:lnTo>
                      <a:pt x="3208396" y="128796"/>
                    </a:lnTo>
                    <a:cubicBezTo>
                      <a:pt x="3179261" y="115848"/>
                      <a:pt x="3156601" y="106137"/>
                      <a:pt x="3120993" y="161166"/>
                    </a:cubicBezTo>
                    <a:cubicBezTo>
                      <a:pt x="3108044" y="174114"/>
                      <a:pt x="3108044" y="196773"/>
                      <a:pt x="3095095" y="212958"/>
                    </a:cubicBezTo>
                    <a:cubicBezTo>
                      <a:pt x="3088621" y="225905"/>
                      <a:pt x="3072435" y="225905"/>
                      <a:pt x="3065961" y="238853"/>
                    </a:cubicBezTo>
                    <a:cubicBezTo>
                      <a:pt x="3046538" y="274460"/>
                      <a:pt x="3059487" y="390991"/>
                      <a:pt x="3001218" y="400702"/>
                    </a:cubicBezTo>
                    <a:cubicBezTo>
                      <a:pt x="2981795" y="403939"/>
                      <a:pt x="2965609" y="365095"/>
                      <a:pt x="2952660" y="371569"/>
                    </a:cubicBezTo>
                    <a:cubicBezTo>
                      <a:pt x="2946186" y="381280"/>
                      <a:pt x="2981795" y="442783"/>
                      <a:pt x="2991506" y="452494"/>
                    </a:cubicBezTo>
                    <a:cubicBezTo>
                      <a:pt x="3014166" y="478389"/>
                      <a:pt x="3156601" y="617579"/>
                      <a:pt x="3195447" y="601394"/>
                    </a:cubicBezTo>
                    <a:cubicBezTo>
                      <a:pt x="3214870" y="598157"/>
                      <a:pt x="3227819" y="585209"/>
                      <a:pt x="3240767" y="572262"/>
                    </a:cubicBezTo>
                    <a:cubicBezTo>
                      <a:pt x="3250479" y="559314"/>
                      <a:pt x="3237530" y="517233"/>
                      <a:pt x="3253716" y="517233"/>
                    </a:cubicBezTo>
                    <a:cubicBezTo>
                      <a:pt x="3263427" y="517233"/>
                      <a:pt x="3256953" y="533418"/>
                      <a:pt x="3266665" y="536655"/>
                    </a:cubicBezTo>
                    <a:cubicBezTo>
                      <a:pt x="3276376" y="539892"/>
                      <a:pt x="3289325" y="546366"/>
                      <a:pt x="3299036" y="539892"/>
                    </a:cubicBezTo>
                    <a:cubicBezTo>
                      <a:pt x="3315222" y="533418"/>
                      <a:pt x="3302273" y="504285"/>
                      <a:pt x="3315222" y="491337"/>
                    </a:cubicBezTo>
                    <a:cubicBezTo>
                      <a:pt x="3321695" y="491337"/>
                      <a:pt x="3422012" y="468686"/>
                      <a:pt x="3422048" y="468678"/>
                    </a:cubicBezTo>
                    <a:cubicBezTo>
                      <a:pt x="3434997" y="488100"/>
                      <a:pt x="3405862" y="504285"/>
                      <a:pt x="3399388" y="526944"/>
                    </a:cubicBezTo>
                    <a:cubicBezTo>
                      <a:pt x="3396151" y="565788"/>
                      <a:pt x="3434997" y="617579"/>
                      <a:pt x="3386439" y="633764"/>
                    </a:cubicBezTo>
                    <a:cubicBezTo>
                      <a:pt x="3373491" y="637001"/>
                      <a:pt x="3357305" y="633764"/>
                      <a:pt x="3347593" y="637001"/>
                    </a:cubicBezTo>
                    <a:cubicBezTo>
                      <a:pt x="3328171" y="646712"/>
                      <a:pt x="3324933" y="669371"/>
                      <a:pt x="3308748" y="669371"/>
                    </a:cubicBezTo>
                    <a:cubicBezTo>
                      <a:pt x="3292562" y="672608"/>
                      <a:pt x="3279613" y="649949"/>
                      <a:pt x="3266665" y="649949"/>
                    </a:cubicBezTo>
                    <a:cubicBezTo>
                      <a:pt x="3250479" y="646712"/>
                      <a:pt x="3231056" y="646712"/>
                      <a:pt x="3221344" y="656423"/>
                    </a:cubicBezTo>
                    <a:cubicBezTo>
                      <a:pt x="3214870" y="656423"/>
                      <a:pt x="3192210" y="682319"/>
                      <a:pt x="3205159" y="695267"/>
                    </a:cubicBezTo>
                    <a:cubicBezTo>
                      <a:pt x="3208396" y="698504"/>
                      <a:pt x="3214870" y="695267"/>
                      <a:pt x="3214870" y="698504"/>
                    </a:cubicBezTo>
                    <a:cubicBezTo>
                      <a:pt x="3208396" y="721162"/>
                      <a:pt x="3195447" y="717925"/>
                      <a:pt x="3179261" y="727636"/>
                    </a:cubicBezTo>
                    <a:cubicBezTo>
                      <a:pt x="3159838" y="743821"/>
                      <a:pt x="3179261" y="779428"/>
                      <a:pt x="3159838" y="795613"/>
                    </a:cubicBezTo>
                    <a:cubicBezTo>
                      <a:pt x="3153364" y="802087"/>
                      <a:pt x="3137178" y="789139"/>
                      <a:pt x="3130704" y="789139"/>
                    </a:cubicBezTo>
                    <a:cubicBezTo>
                      <a:pt x="3108044" y="792376"/>
                      <a:pt x="3095095" y="802087"/>
                      <a:pt x="3082147" y="815035"/>
                    </a:cubicBezTo>
                    <a:cubicBezTo>
                      <a:pt x="2994744" y="866826"/>
                      <a:pt x="3023878" y="1018964"/>
                      <a:pt x="2894392" y="1031912"/>
                    </a:cubicBezTo>
                    <a:cubicBezTo>
                      <a:pt x="2871732" y="1031912"/>
                      <a:pt x="2871732" y="1012490"/>
                      <a:pt x="2855546" y="1009253"/>
                    </a:cubicBezTo>
                    <a:cubicBezTo>
                      <a:pt x="2836123" y="999542"/>
                      <a:pt x="2803751" y="1009253"/>
                      <a:pt x="2797277" y="993068"/>
                    </a:cubicBezTo>
                    <a:cubicBezTo>
                      <a:pt x="2790803" y="976883"/>
                      <a:pt x="2826411" y="976883"/>
                      <a:pt x="2836123" y="970409"/>
                    </a:cubicBezTo>
                    <a:cubicBezTo>
                      <a:pt x="2839360" y="963935"/>
                      <a:pt x="2823174" y="950988"/>
                      <a:pt x="2810226" y="915381"/>
                    </a:cubicBezTo>
                    <a:cubicBezTo>
                      <a:pt x="2797277" y="876537"/>
                      <a:pt x="2855546" y="886248"/>
                      <a:pt x="2787566" y="815035"/>
                    </a:cubicBezTo>
                    <a:cubicBezTo>
                      <a:pt x="2755194" y="789139"/>
                      <a:pt x="2739008" y="815035"/>
                      <a:pt x="2716348" y="824745"/>
                    </a:cubicBezTo>
                    <a:cubicBezTo>
                      <a:pt x="2700162" y="827982"/>
                      <a:pt x="2641894" y="782665"/>
                      <a:pt x="2622471" y="779428"/>
                    </a:cubicBezTo>
                    <a:cubicBezTo>
                      <a:pt x="2570676" y="779428"/>
                      <a:pt x="2583625" y="824745"/>
                      <a:pt x="2522119" y="795613"/>
                    </a:cubicBezTo>
                    <a:cubicBezTo>
                      <a:pt x="2486510" y="789139"/>
                      <a:pt x="2580388" y="721162"/>
                      <a:pt x="2583625" y="721162"/>
                    </a:cubicBezTo>
                    <a:cubicBezTo>
                      <a:pt x="2583625" y="717925"/>
                      <a:pt x="2573913" y="717925"/>
                      <a:pt x="2573913" y="708214"/>
                    </a:cubicBezTo>
                    <a:cubicBezTo>
                      <a:pt x="2573913" y="704977"/>
                      <a:pt x="2583625" y="695267"/>
                      <a:pt x="2586862" y="692030"/>
                    </a:cubicBezTo>
                    <a:cubicBezTo>
                      <a:pt x="2586862" y="692030"/>
                      <a:pt x="2586862" y="692030"/>
                      <a:pt x="2641894" y="643475"/>
                    </a:cubicBezTo>
                    <a:cubicBezTo>
                      <a:pt x="2645131" y="637001"/>
                      <a:pt x="2628945" y="633764"/>
                      <a:pt x="2632182" y="630527"/>
                    </a:cubicBezTo>
                    <a:cubicBezTo>
                      <a:pt x="2641894" y="620816"/>
                      <a:pt x="2645131" y="633764"/>
                      <a:pt x="2654842" y="633764"/>
                    </a:cubicBezTo>
                    <a:cubicBezTo>
                      <a:pt x="2671028" y="624053"/>
                      <a:pt x="2748719" y="546366"/>
                      <a:pt x="2748720" y="536655"/>
                    </a:cubicBezTo>
                    <a:cubicBezTo>
                      <a:pt x="2751957" y="523707"/>
                      <a:pt x="2726060" y="552840"/>
                      <a:pt x="2716348" y="546366"/>
                    </a:cubicBezTo>
                    <a:cubicBezTo>
                      <a:pt x="2690451" y="523707"/>
                      <a:pt x="2735771" y="452494"/>
                      <a:pt x="2690451" y="478389"/>
                    </a:cubicBezTo>
                    <a:cubicBezTo>
                      <a:pt x="2677502" y="488100"/>
                      <a:pt x="2677502" y="510759"/>
                      <a:pt x="2664554" y="523707"/>
                    </a:cubicBezTo>
                    <a:cubicBezTo>
                      <a:pt x="2645131" y="539892"/>
                      <a:pt x="2628945" y="491337"/>
                      <a:pt x="2606285" y="488100"/>
                    </a:cubicBezTo>
                    <a:cubicBezTo>
                      <a:pt x="2593336" y="478389"/>
                      <a:pt x="2599811" y="513996"/>
                      <a:pt x="2586862" y="523707"/>
                    </a:cubicBezTo>
                    <a:cubicBezTo>
                      <a:pt x="2583625" y="523707"/>
                      <a:pt x="2570676" y="510759"/>
                      <a:pt x="2564202" y="513996"/>
                    </a:cubicBezTo>
                    <a:cubicBezTo>
                      <a:pt x="2560965" y="517233"/>
                      <a:pt x="2570676" y="533418"/>
                      <a:pt x="2564202" y="533418"/>
                    </a:cubicBezTo>
                    <a:cubicBezTo>
                      <a:pt x="2551253" y="539892"/>
                      <a:pt x="2528593" y="536655"/>
                      <a:pt x="2512407" y="546366"/>
                    </a:cubicBezTo>
                    <a:cubicBezTo>
                      <a:pt x="2492984" y="552840"/>
                      <a:pt x="2480036" y="581972"/>
                      <a:pt x="2463850" y="585210"/>
                    </a:cubicBezTo>
                    <a:cubicBezTo>
                      <a:pt x="2441190" y="594920"/>
                      <a:pt x="2418530" y="588446"/>
                      <a:pt x="2402344" y="581972"/>
                    </a:cubicBezTo>
                    <a:cubicBezTo>
                      <a:pt x="2392633" y="581972"/>
                      <a:pt x="2402344" y="562551"/>
                      <a:pt x="2392633" y="559314"/>
                    </a:cubicBezTo>
                    <a:cubicBezTo>
                      <a:pt x="2379684" y="559314"/>
                      <a:pt x="2289044" y="575499"/>
                      <a:pt x="2285806" y="565788"/>
                    </a:cubicBezTo>
                    <a:cubicBezTo>
                      <a:pt x="2266383" y="549603"/>
                      <a:pt x="2331127" y="533418"/>
                      <a:pt x="2324652" y="504285"/>
                    </a:cubicBezTo>
                    <a:cubicBezTo>
                      <a:pt x="2321415" y="491337"/>
                      <a:pt x="2301992" y="504285"/>
                      <a:pt x="2298755" y="504285"/>
                    </a:cubicBezTo>
                    <a:cubicBezTo>
                      <a:pt x="2282569" y="504285"/>
                      <a:pt x="2263146" y="497811"/>
                      <a:pt x="2246961" y="504285"/>
                    </a:cubicBezTo>
                    <a:cubicBezTo>
                      <a:pt x="2237249" y="504285"/>
                      <a:pt x="2250198" y="526944"/>
                      <a:pt x="2246961" y="526944"/>
                    </a:cubicBezTo>
                    <a:cubicBezTo>
                      <a:pt x="2224300" y="523707"/>
                      <a:pt x="2211352" y="504285"/>
                      <a:pt x="2191929" y="491337"/>
                    </a:cubicBezTo>
                    <a:cubicBezTo>
                      <a:pt x="2182219" y="484865"/>
                      <a:pt x="2250171" y="484863"/>
                      <a:pt x="2250198" y="484863"/>
                    </a:cubicBezTo>
                    <a:cubicBezTo>
                      <a:pt x="2295518" y="478389"/>
                      <a:pt x="2344075" y="475152"/>
                      <a:pt x="2386158" y="468678"/>
                    </a:cubicBezTo>
                    <a:cubicBezTo>
                      <a:pt x="2408818" y="465441"/>
                      <a:pt x="2392633" y="439546"/>
                      <a:pt x="2405581" y="420124"/>
                    </a:cubicBezTo>
                    <a:cubicBezTo>
                      <a:pt x="2412055" y="416887"/>
                      <a:pt x="2425004" y="403939"/>
                      <a:pt x="2431478" y="397465"/>
                    </a:cubicBezTo>
                    <a:cubicBezTo>
                      <a:pt x="2434716" y="397465"/>
                      <a:pt x="2434716" y="397465"/>
                      <a:pt x="2437953" y="394228"/>
                    </a:cubicBezTo>
                    <a:cubicBezTo>
                      <a:pt x="2439571" y="392610"/>
                      <a:pt x="2439571" y="392610"/>
                      <a:pt x="2438358" y="393419"/>
                    </a:cubicBezTo>
                    <a:lnTo>
                      <a:pt x="2431478" y="397465"/>
                    </a:lnTo>
                    <a:cubicBezTo>
                      <a:pt x="2353787" y="449257"/>
                      <a:pt x="2272858" y="494574"/>
                      <a:pt x="2272858" y="352147"/>
                    </a:cubicBezTo>
                    <a:cubicBezTo>
                      <a:pt x="2272858" y="345673"/>
                      <a:pt x="2263146" y="345673"/>
                      <a:pt x="2253435" y="345673"/>
                    </a:cubicBezTo>
                    <a:cubicBezTo>
                      <a:pt x="2272858" y="371569"/>
                      <a:pt x="2246961" y="368332"/>
                      <a:pt x="2250198" y="400702"/>
                    </a:cubicBezTo>
                    <a:cubicBezTo>
                      <a:pt x="2250198" y="400702"/>
                      <a:pt x="2289044" y="452494"/>
                      <a:pt x="2253435" y="455731"/>
                    </a:cubicBezTo>
                    <a:cubicBezTo>
                      <a:pt x="2240486" y="462204"/>
                      <a:pt x="2227538" y="455731"/>
                      <a:pt x="2214589" y="462204"/>
                    </a:cubicBezTo>
                    <a:cubicBezTo>
                      <a:pt x="2201640" y="462204"/>
                      <a:pt x="2191929" y="484863"/>
                      <a:pt x="2182217" y="475152"/>
                    </a:cubicBezTo>
                    <a:cubicBezTo>
                      <a:pt x="2166032" y="465441"/>
                      <a:pt x="2175743" y="416887"/>
                      <a:pt x="2162794" y="426598"/>
                    </a:cubicBezTo>
                    <a:cubicBezTo>
                      <a:pt x="2143372" y="439546"/>
                      <a:pt x="2169269" y="465441"/>
                      <a:pt x="2166032" y="488100"/>
                    </a:cubicBezTo>
                    <a:cubicBezTo>
                      <a:pt x="2166032" y="510759"/>
                      <a:pt x="2091577" y="478389"/>
                      <a:pt x="2036545" y="549603"/>
                    </a:cubicBezTo>
                    <a:cubicBezTo>
                      <a:pt x="2013885" y="575499"/>
                      <a:pt x="2068917" y="572262"/>
                      <a:pt x="2049494" y="601394"/>
                    </a:cubicBezTo>
                    <a:cubicBezTo>
                      <a:pt x="2046257" y="611105"/>
                      <a:pt x="2026834" y="617579"/>
                      <a:pt x="2026834" y="620816"/>
                    </a:cubicBezTo>
                    <a:cubicBezTo>
                      <a:pt x="2020360" y="633764"/>
                      <a:pt x="2039783" y="643475"/>
                      <a:pt x="2036545" y="649949"/>
                    </a:cubicBezTo>
                    <a:cubicBezTo>
                      <a:pt x="2023597" y="704977"/>
                      <a:pt x="2000937" y="756769"/>
                      <a:pt x="1978277" y="805324"/>
                    </a:cubicBezTo>
                    <a:cubicBezTo>
                      <a:pt x="1975040" y="815035"/>
                      <a:pt x="1965328" y="824745"/>
                      <a:pt x="1955617" y="827982"/>
                    </a:cubicBezTo>
                    <a:cubicBezTo>
                      <a:pt x="1942668" y="831219"/>
                      <a:pt x="1929719" y="824745"/>
                      <a:pt x="1916771" y="827982"/>
                    </a:cubicBezTo>
                    <a:cubicBezTo>
                      <a:pt x="1907059" y="831219"/>
                      <a:pt x="1929719" y="850641"/>
                      <a:pt x="1920008" y="853878"/>
                    </a:cubicBezTo>
                    <a:cubicBezTo>
                      <a:pt x="1917580" y="858734"/>
                      <a:pt x="1915152" y="849023"/>
                      <a:pt x="1913534" y="847404"/>
                    </a:cubicBezTo>
                    <a:cubicBezTo>
                      <a:pt x="1913534" y="879774"/>
                      <a:pt x="1962091" y="886248"/>
                      <a:pt x="1884399" y="915381"/>
                    </a:cubicBezTo>
                    <a:cubicBezTo>
                      <a:pt x="1864976" y="925092"/>
                      <a:pt x="1868213" y="866826"/>
                      <a:pt x="1845553" y="860352"/>
                    </a:cubicBezTo>
                    <a:cubicBezTo>
                      <a:pt x="1835842" y="853878"/>
                      <a:pt x="1855265" y="879774"/>
                      <a:pt x="1855265" y="889485"/>
                    </a:cubicBezTo>
                    <a:cubicBezTo>
                      <a:pt x="1855265" y="915381"/>
                      <a:pt x="1855265" y="950988"/>
                      <a:pt x="1868213" y="973646"/>
                    </a:cubicBezTo>
                    <a:cubicBezTo>
                      <a:pt x="1884399" y="1006016"/>
                      <a:pt x="1877925" y="960698"/>
                      <a:pt x="1890873" y="963935"/>
                    </a:cubicBezTo>
                    <a:cubicBezTo>
                      <a:pt x="1892886" y="967960"/>
                      <a:pt x="1893647" y="971984"/>
                      <a:pt x="1894111" y="973646"/>
                    </a:cubicBezTo>
                    <a:cubicBezTo>
                      <a:pt x="1903822" y="973646"/>
                      <a:pt x="1894111" y="963935"/>
                      <a:pt x="1900585" y="963935"/>
                    </a:cubicBezTo>
                    <a:cubicBezTo>
                      <a:pt x="1929719" y="973646"/>
                      <a:pt x="1907059" y="1035148"/>
                      <a:pt x="1903822" y="1048097"/>
                    </a:cubicBezTo>
                    <a:cubicBezTo>
                      <a:pt x="1890873" y="999542"/>
                      <a:pt x="1864976" y="983357"/>
                      <a:pt x="1806707" y="999542"/>
                    </a:cubicBezTo>
                    <a:cubicBezTo>
                      <a:pt x="1777573" y="1009253"/>
                      <a:pt x="1771099" y="1044860"/>
                      <a:pt x="1745201" y="1057808"/>
                    </a:cubicBezTo>
                    <a:cubicBezTo>
                      <a:pt x="1729016" y="1067519"/>
                      <a:pt x="1712830" y="1061045"/>
                      <a:pt x="1693407" y="1070756"/>
                    </a:cubicBezTo>
                    <a:cubicBezTo>
                      <a:pt x="1673984" y="1090177"/>
                      <a:pt x="1709592" y="1093414"/>
                      <a:pt x="1709593" y="1096651"/>
                    </a:cubicBezTo>
                    <a:cubicBezTo>
                      <a:pt x="1709593" y="1109599"/>
                      <a:pt x="1602767" y="1106362"/>
                      <a:pt x="1586581" y="1093414"/>
                    </a:cubicBezTo>
                    <a:cubicBezTo>
                      <a:pt x="1580107" y="1090177"/>
                      <a:pt x="1583344" y="1070756"/>
                      <a:pt x="1573632" y="1061045"/>
                    </a:cubicBezTo>
                    <a:cubicBezTo>
                      <a:pt x="1570395" y="1057808"/>
                      <a:pt x="1560684" y="1061045"/>
                      <a:pt x="1557446" y="1061045"/>
                    </a:cubicBezTo>
                    <a:cubicBezTo>
                      <a:pt x="1560684" y="1061045"/>
                      <a:pt x="1567158" y="1057808"/>
                      <a:pt x="1567158" y="1048097"/>
                    </a:cubicBezTo>
                    <a:cubicBezTo>
                      <a:pt x="1567158" y="1048097"/>
                      <a:pt x="1567158" y="1048097"/>
                      <a:pt x="1567968" y="1046073"/>
                    </a:cubicBezTo>
                    <a:lnTo>
                      <a:pt x="1573632" y="1031912"/>
                    </a:lnTo>
                    <a:cubicBezTo>
                      <a:pt x="1586581" y="1028675"/>
                      <a:pt x="1602767" y="1035149"/>
                      <a:pt x="1609241" y="1031912"/>
                    </a:cubicBezTo>
                    <a:cubicBezTo>
                      <a:pt x="1628664" y="1028675"/>
                      <a:pt x="1593055" y="973646"/>
                      <a:pt x="1615715" y="938040"/>
                    </a:cubicBezTo>
                    <a:cubicBezTo>
                      <a:pt x="1622190" y="928329"/>
                      <a:pt x="1638375" y="921855"/>
                      <a:pt x="1644850" y="908907"/>
                    </a:cubicBezTo>
                    <a:cubicBezTo>
                      <a:pt x="1657798" y="889485"/>
                      <a:pt x="1622190" y="879774"/>
                      <a:pt x="1644850" y="863589"/>
                    </a:cubicBezTo>
                    <a:cubicBezTo>
                      <a:pt x="1657798" y="850641"/>
                      <a:pt x="1677221" y="850641"/>
                      <a:pt x="1680458" y="840930"/>
                    </a:cubicBezTo>
                    <a:cubicBezTo>
                      <a:pt x="1686933" y="831219"/>
                      <a:pt x="1673984" y="824745"/>
                      <a:pt x="1673984" y="811798"/>
                    </a:cubicBezTo>
                    <a:cubicBezTo>
                      <a:pt x="1673984" y="795613"/>
                      <a:pt x="1680458" y="782665"/>
                      <a:pt x="1680458" y="769717"/>
                    </a:cubicBezTo>
                    <a:cubicBezTo>
                      <a:pt x="1677221" y="753532"/>
                      <a:pt x="1609241" y="730873"/>
                      <a:pt x="1644850" y="692030"/>
                    </a:cubicBezTo>
                    <a:cubicBezTo>
                      <a:pt x="1657798" y="672608"/>
                      <a:pt x="1680458" y="637001"/>
                      <a:pt x="1693407" y="656423"/>
                    </a:cubicBezTo>
                    <a:cubicBezTo>
                      <a:pt x="1699881" y="666134"/>
                      <a:pt x="1703118" y="679082"/>
                      <a:pt x="1709593" y="692030"/>
                    </a:cubicBezTo>
                    <a:cubicBezTo>
                      <a:pt x="1709593" y="695267"/>
                      <a:pt x="1699881" y="698504"/>
                      <a:pt x="1699881" y="704977"/>
                    </a:cubicBezTo>
                    <a:cubicBezTo>
                      <a:pt x="1703118" y="704977"/>
                      <a:pt x="1709593" y="708214"/>
                      <a:pt x="1712830" y="704977"/>
                    </a:cubicBezTo>
                    <a:cubicBezTo>
                      <a:pt x="1716067" y="695267"/>
                      <a:pt x="1716067" y="679082"/>
                      <a:pt x="1729016" y="669371"/>
                    </a:cubicBezTo>
                    <a:cubicBezTo>
                      <a:pt x="1729016" y="666134"/>
                      <a:pt x="1735490" y="682318"/>
                      <a:pt x="1738727" y="682319"/>
                    </a:cubicBezTo>
                    <a:cubicBezTo>
                      <a:pt x="1748439" y="679082"/>
                      <a:pt x="1748439" y="666134"/>
                      <a:pt x="1751676" y="656423"/>
                    </a:cubicBezTo>
                    <a:cubicBezTo>
                      <a:pt x="1751676" y="656423"/>
                      <a:pt x="1784047" y="682319"/>
                      <a:pt x="1796996" y="682319"/>
                    </a:cubicBezTo>
                    <a:cubicBezTo>
                      <a:pt x="1809945" y="685556"/>
                      <a:pt x="1796996" y="637001"/>
                      <a:pt x="1809945" y="637001"/>
                    </a:cubicBezTo>
                    <a:cubicBezTo>
                      <a:pt x="1832605" y="637001"/>
                      <a:pt x="1842316" y="685555"/>
                      <a:pt x="1855265" y="672608"/>
                    </a:cubicBezTo>
                    <a:cubicBezTo>
                      <a:pt x="1858502" y="669371"/>
                      <a:pt x="1855265" y="666134"/>
                      <a:pt x="1858502" y="656423"/>
                    </a:cubicBezTo>
                    <a:cubicBezTo>
                      <a:pt x="1871451" y="646712"/>
                      <a:pt x="1890873" y="646712"/>
                      <a:pt x="1907059" y="633764"/>
                    </a:cubicBezTo>
                    <a:cubicBezTo>
                      <a:pt x="1907059" y="633764"/>
                      <a:pt x="1848790" y="624053"/>
                      <a:pt x="1842316" y="607868"/>
                    </a:cubicBezTo>
                    <a:cubicBezTo>
                      <a:pt x="1842316" y="601394"/>
                      <a:pt x="1855265" y="601394"/>
                      <a:pt x="1855265" y="598157"/>
                    </a:cubicBezTo>
                    <a:cubicBezTo>
                      <a:pt x="1855265" y="598157"/>
                      <a:pt x="1855265" y="598157"/>
                      <a:pt x="1832605" y="517233"/>
                    </a:cubicBezTo>
                    <a:cubicBezTo>
                      <a:pt x="1813182" y="504285"/>
                      <a:pt x="1751676" y="504285"/>
                      <a:pt x="1735490" y="491337"/>
                    </a:cubicBezTo>
                    <a:cubicBezTo>
                      <a:pt x="1725779" y="484863"/>
                      <a:pt x="1735490" y="442783"/>
                      <a:pt x="1722541" y="452494"/>
                    </a:cubicBezTo>
                    <a:cubicBezTo>
                      <a:pt x="1690170" y="468678"/>
                      <a:pt x="1748439" y="400702"/>
                      <a:pt x="1699881" y="371569"/>
                    </a:cubicBezTo>
                    <a:cubicBezTo>
                      <a:pt x="1664273" y="355384"/>
                      <a:pt x="1703118" y="407176"/>
                      <a:pt x="1673984" y="400702"/>
                    </a:cubicBezTo>
                    <a:cubicBezTo>
                      <a:pt x="1657798" y="394228"/>
                      <a:pt x="1593055" y="352147"/>
                      <a:pt x="1593055" y="335963"/>
                    </a:cubicBezTo>
                    <a:cubicBezTo>
                      <a:pt x="1573632" y="280934"/>
                      <a:pt x="1615715" y="225905"/>
                      <a:pt x="1557446" y="190299"/>
                    </a:cubicBezTo>
                    <a:cubicBezTo>
                      <a:pt x="1534786" y="177351"/>
                      <a:pt x="1550972" y="225905"/>
                      <a:pt x="1525075" y="219432"/>
                    </a:cubicBezTo>
                    <a:cubicBezTo>
                      <a:pt x="1463569" y="190299"/>
                      <a:pt x="1502415" y="141744"/>
                      <a:pt x="1415012" y="164403"/>
                    </a:cubicBezTo>
                    <a:cubicBezTo>
                      <a:pt x="1402063" y="170877"/>
                      <a:pt x="1411774" y="212958"/>
                      <a:pt x="1402063" y="206484"/>
                    </a:cubicBezTo>
                    <a:cubicBezTo>
                      <a:pt x="1392351" y="196773"/>
                      <a:pt x="1392351" y="183825"/>
                      <a:pt x="1389114" y="174114"/>
                    </a:cubicBezTo>
                    <a:cubicBezTo>
                      <a:pt x="1379403" y="170877"/>
                      <a:pt x="1369691" y="206484"/>
                      <a:pt x="1359980" y="187062"/>
                    </a:cubicBezTo>
                    <a:cubicBezTo>
                      <a:pt x="1359980" y="174114"/>
                      <a:pt x="1376166" y="151455"/>
                      <a:pt x="1359980" y="151455"/>
                    </a:cubicBezTo>
                    <a:cubicBezTo>
                      <a:pt x="1343794" y="154692"/>
                      <a:pt x="1327608" y="174114"/>
                      <a:pt x="1308185" y="174114"/>
                    </a:cubicBezTo>
                    <a:cubicBezTo>
                      <a:pt x="1298474" y="174114"/>
                      <a:pt x="1308185" y="154692"/>
                      <a:pt x="1298474" y="151455"/>
                    </a:cubicBezTo>
                    <a:cubicBezTo>
                      <a:pt x="1275814" y="135270"/>
                      <a:pt x="1246679" y="122322"/>
                      <a:pt x="1220782" y="122322"/>
                    </a:cubicBezTo>
                    <a:cubicBezTo>
                      <a:pt x="1149565" y="115848"/>
                      <a:pt x="1165751" y="151455"/>
                      <a:pt x="1117193" y="174114"/>
                    </a:cubicBezTo>
                    <a:cubicBezTo>
                      <a:pt x="1113956" y="177351"/>
                      <a:pt x="1013604" y="190299"/>
                      <a:pt x="1013604" y="190299"/>
                    </a:cubicBezTo>
                    <a:cubicBezTo>
                      <a:pt x="1013604" y="196773"/>
                      <a:pt x="1020079" y="206484"/>
                      <a:pt x="1023316" y="209721"/>
                    </a:cubicBezTo>
                    <a:cubicBezTo>
                      <a:pt x="1023316" y="209721"/>
                      <a:pt x="1023316" y="209721"/>
                      <a:pt x="997419" y="206484"/>
                    </a:cubicBezTo>
                    <a:cubicBezTo>
                      <a:pt x="997419" y="206484"/>
                      <a:pt x="997419" y="206484"/>
                      <a:pt x="997419" y="207293"/>
                    </a:cubicBezTo>
                    <a:lnTo>
                      <a:pt x="997419" y="212958"/>
                    </a:lnTo>
                    <a:cubicBezTo>
                      <a:pt x="997419" y="212958"/>
                      <a:pt x="997419" y="212958"/>
                      <a:pt x="997419" y="213767"/>
                    </a:cubicBezTo>
                    <a:lnTo>
                      <a:pt x="997419" y="219432"/>
                    </a:lnTo>
                    <a:cubicBezTo>
                      <a:pt x="997419" y="219431"/>
                      <a:pt x="997419" y="219431"/>
                      <a:pt x="995800" y="221859"/>
                    </a:cubicBezTo>
                    <a:lnTo>
                      <a:pt x="984470" y="238853"/>
                    </a:lnTo>
                    <a:cubicBezTo>
                      <a:pt x="984470" y="238853"/>
                      <a:pt x="984470" y="238853"/>
                      <a:pt x="984470" y="240067"/>
                    </a:cubicBezTo>
                    <a:lnTo>
                      <a:pt x="984470" y="248564"/>
                    </a:lnTo>
                    <a:cubicBezTo>
                      <a:pt x="961810" y="255038"/>
                      <a:pt x="942387" y="267986"/>
                      <a:pt x="929438" y="280934"/>
                    </a:cubicBezTo>
                    <a:cubicBezTo>
                      <a:pt x="880881" y="345673"/>
                      <a:pt x="977996" y="287408"/>
                      <a:pt x="913252" y="355384"/>
                    </a:cubicBezTo>
                    <a:cubicBezTo>
                      <a:pt x="877644" y="390991"/>
                      <a:pt x="757869" y="387754"/>
                      <a:pt x="712549" y="436309"/>
                    </a:cubicBezTo>
                    <a:cubicBezTo>
                      <a:pt x="702837" y="442783"/>
                      <a:pt x="689889" y="513996"/>
                      <a:pt x="651043" y="501048"/>
                    </a:cubicBezTo>
                    <a:cubicBezTo>
                      <a:pt x="625146" y="491337"/>
                      <a:pt x="596011" y="439546"/>
                      <a:pt x="557165" y="442783"/>
                    </a:cubicBezTo>
                    <a:cubicBezTo>
                      <a:pt x="534505" y="442783"/>
                      <a:pt x="518319" y="465441"/>
                      <a:pt x="495659" y="475152"/>
                    </a:cubicBezTo>
                    <a:cubicBezTo>
                      <a:pt x="456814" y="484863"/>
                      <a:pt x="369410" y="452494"/>
                      <a:pt x="340276" y="462204"/>
                    </a:cubicBezTo>
                    <a:cubicBezTo>
                      <a:pt x="330564" y="465441"/>
                      <a:pt x="330564" y="478389"/>
                      <a:pt x="327327" y="478389"/>
                    </a:cubicBezTo>
                    <a:cubicBezTo>
                      <a:pt x="317616" y="478389"/>
                      <a:pt x="256110" y="449257"/>
                      <a:pt x="246398" y="449257"/>
                    </a:cubicBezTo>
                    <a:cubicBezTo>
                      <a:pt x="243161" y="449257"/>
                      <a:pt x="243161" y="455731"/>
                      <a:pt x="236687" y="462204"/>
                    </a:cubicBezTo>
                    <a:cubicBezTo>
                      <a:pt x="220501" y="510759"/>
                      <a:pt x="207553" y="517233"/>
                      <a:pt x="197841" y="513996"/>
                    </a:cubicBezTo>
                    <a:cubicBezTo>
                      <a:pt x="173562" y="494574"/>
                      <a:pt x="191164" y="491540"/>
                      <a:pt x="187826" y="481677"/>
                    </a:cubicBezTo>
                    <a:lnTo>
                      <a:pt x="175181" y="468678"/>
                    </a:lnTo>
                    <a:cubicBezTo>
                      <a:pt x="171944" y="468678"/>
                      <a:pt x="162232" y="462204"/>
                      <a:pt x="152521" y="462204"/>
                    </a:cubicBezTo>
                    <a:cubicBezTo>
                      <a:pt x="142809" y="465441"/>
                      <a:pt x="136335" y="478389"/>
                      <a:pt x="126624" y="475152"/>
                    </a:cubicBezTo>
                    <a:cubicBezTo>
                      <a:pt x="113675" y="465441"/>
                      <a:pt x="107201" y="439546"/>
                      <a:pt x="94252" y="429835"/>
                    </a:cubicBezTo>
                    <a:cubicBezTo>
                      <a:pt x="87778" y="426598"/>
                      <a:pt x="78066" y="439546"/>
                      <a:pt x="68355" y="436309"/>
                    </a:cubicBezTo>
                    <a:cubicBezTo>
                      <a:pt x="29509" y="420124"/>
                      <a:pt x="65118" y="390991"/>
                      <a:pt x="6849" y="390991"/>
                    </a:cubicBezTo>
                    <a:cubicBezTo>
                      <a:pt x="6849" y="368332"/>
                      <a:pt x="-6100" y="352147"/>
                      <a:pt x="3612" y="332726"/>
                    </a:cubicBezTo>
                    <a:cubicBezTo>
                      <a:pt x="3612" y="316541"/>
                      <a:pt x="23035" y="310067"/>
                      <a:pt x="32746" y="293882"/>
                    </a:cubicBezTo>
                    <a:cubicBezTo>
                      <a:pt x="42458" y="280934"/>
                      <a:pt x="39220" y="261512"/>
                      <a:pt x="42458" y="245327"/>
                    </a:cubicBezTo>
                    <a:cubicBezTo>
                      <a:pt x="42458" y="219431"/>
                      <a:pt x="58643" y="183825"/>
                      <a:pt x="58643" y="154692"/>
                    </a:cubicBezTo>
                    <a:cubicBezTo>
                      <a:pt x="65118" y="161166"/>
                      <a:pt x="78066" y="161166"/>
                      <a:pt x="81303" y="161166"/>
                    </a:cubicBezTo>
                    <a:cubicBezTo>
                      <a:pt x="94252" y="161166"/>
                      <a:pt x="107201" y="154692"/>
                      <a:pt x="123386" y="161166"/>
                    </a:cubicBezTo>
                    <a:cubicBezTo>
                      <a:pt x="126624" y="161166"/>
                      <a:pt x="136335" y="174114"/>
                      <a:pt x="136335" y="170877"/>
                    </a:cubicBezTo>
                    <a:cubicBezTo>
                      <a:pt x="103964" y="73768"/>
                      <a:pt x="129861" y="174114"/>
                      <a:pt x="87778" y="122322"/>
                    </a:cubicBezTo>
                    <a:cubicBezTo>
                      <a:pt x="78066" y="112611"/>
                      <a:pt x="94252" y="93190"/>
                      <a:pt x="94252" y="80242"/>
                    </a:cubicBezTo>
                    <a:cubicBezTo>
                      <a:pt x="87778" y="54346"/>
                      <a:pt x="58643" y="38161"/>
                      <a:pt x="55406" y="9028"/>
                    </a:cubicBezTo>
                    <a:close/>
                  </a:path>
                </a:pathLst>
              </a:custGeom>
              <a:solidFill>
                <a:srgbClr val="9B9B9B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6" name="Freeform 96"/>
              <p:cNvSpPr>
                <a:spLocks/>
              </p:cNvSpPr>
              <p:nvPr/>
            </p:nvSpPr>
            <p:spPr bwMode="auto">
              <a:xfrm>
                <a:off x="1056259" y="1262933"/>
                <a:ext cx="1672786" cy="994061"/>
              </a:xfrm>
              <a:custGeom>
                <a:avLst/>
                <a:gdLst/>
                <a:ahLst/>
                <a:cxnLst/>
                <a:rect l="l" t="t" r="r" b="b"/>
                <a:pathLst>
                  <a:path w="1672786" h="994061">
                    <a:moveTo>
                      <a:pt x="1316395" y="0"/>
                    </a:moveTo>
                    <a:lnTo>
                      <a:pt x="1341004" y="0"/>
                    </a:lnTo>
                    <a:lnTo>
                      <a:pt x="1329540" y="25271"/>
                    </a:lnTo>
                    <a:cubicBezTo>
                      <a:pt x="1324042" y="33523"/>
                      <a:pt x="1323215" y="9059"/>
                      <a:pt x="1316395" y="0"/>
                    </a:cubicBezTo>
                    <a:close/>
                    <a:moveTo>
                      <a:pt x="18889" y="0"/>
                    </a:moveTo>
                    <a:lnTo>
                      <a:pt x="1277087" y="0"/>
                    </a:lnTo>
                    <a:cubicBezTo>
                      <a:pt x="1288225" y="26579"/>
                      <a:pt x="1320523" y="67428"/>
                      <a:pt x="1355425" y="90027"/>
                    </a:cubicBezTo>
                    <a:cubicBezTo>
                      <a:pt x="1358661" y="90027"/>
                      <a:pt x="1378075" y="93264"/>
                      <a:pt x="1378075" y="106216"/>
                    </a:cubicBezTo>
                    <a:cubicBezTo>
                      <a:pt x="1384546" y="141831"/>
                      <a:pt x="1355425" y="132118"/>
                      <a:pt x="1348954" y="158020"/>
                    </a:cubicBezTo>
                    <a:cubicBezTo>
                      <a:pt x="1345718" y="167733"/>
                      <a:pt x="1403960" y="261627"/>
                      <a:pt x="1407196" y="264866"/>
                    </a:cubicBezTo>
                    <a:cubicBezTo>
                      <a:pt x="1452495" y="310195"/>
                      <a:pt x="1462202" y="277817"/>
                      <a:pt x="1491323" y="310195"/>
                    </a:cubicBezTo>
                    <a:cubicBezTo>
                      <a:pt x="1510737" y="326383"/>
                      <a:pt x="1510737" y="355523"/>
                      <a:pt x="1526915" y="368474"/>
                    </a:cubicBezTo>
                    <a:cubicBezTo>
                      <a:pt x="1565743" y="397614"/>
                      <a:pt x="1678992" y="433229"/>
                      <a:pt x="1672520" y="501222"/>
                    </a:cubicBezTo>
                    <a:cubicBezTo>
                      <a:pt x="1672520" y="565978"/>
                      <a:pt x="1656342" y="553027"/>
                      <a:pt x="1601336" y="540075"/>
                    </a:cubicBezTo>
                    <a:lnTo>
                      <a:pt x="1588393" y="549789"/>
                    </a:lnTo>
                    <a:cubicBezTo>
                      <a:pt x="1585157" y="575691"/>
                      <a:pt x="1601336" y="601593"/>
                      <a:pt x="1575450" y="621020"/>
                    </a:cubicBezTo>
                    <a:cubicBezTo>
                      <a:pt x="1552801" y="637208"/>
                      <a:pt x="1446024" y="663111"/>
                      <a:pt x="1442788" y="701964"/>
                    </a:cubicBezTo>
                    <a:cubicBezTo>
                      <a:pt x="1442788" y="701964"/>
                      <a:pt x="1504266" y="786146"/>
                      <a:pt x="1504266" y="792621"/>
                    </a:cubicBezTo>
                    <a:cubicBezTo>
                      <a:pt x="1510737" y="792621"/>
                      <a:pt x="1475145" y="821761"/>
                      <a:pt x="1481616" y="831474"/>
                    </a:cubicBezTo>
                    <a:cubicBezTo>
                      <a:pt x="1513973" y="857376"/>
                      <a:pt x="1539858" y="821761"/>
                      <a:pt x="1517208" y="902705"/>
                    </a:cubicBezTo>
                    <a:cubicBezTo>
                      <a:pt x="1517208" y="912418"/>
                      <a:pt x="1513973" y="915656"/>
                      <a:pt x="1510737" y="915656"/>
                    </a:cubicBezTo>
                    <a:cubicBezTo>
                      <a:pt x="1426610" y="892992"/>
                      <a:pt x="1491323" y="854139"/>
                      <a:pt x="1452495" y="850901"/>
                    </a:cubicBezTo>
                    <a:cubicBezTo>
                      <a:pt x="1429845" y="850901"/>
                      <a:pt x="1413667" y="867090"/>
                      <a:pt x="1394253" y="867090"/>
                    </a:cubicBezTo>
                    <a:cubicBezTo>
                      <a:pt x="1384546" y="863852"/>
                      <a:pt x="1384546" y="844425"/>
                      <a:pt x="1378075" y="844425"/>
                    </a:cubicBezTo>
                    <a:cubicBezTo>
                      <a:pt x="1361897" y="841188"/>
                      <a:pt x="1348954" y="850901"/>
                      <a:pt x="1336011" y="844425"/>
                    </a:cubicBezTo>
                    <a:cubicBezTo>
                      <a:pt x="1332776" y="844425"/>
                      <a:pt x="1342483" y="828237"/>
                      <a:pt x="1336011" y="828236"/>
                    </a:cubicBezTo>
                    <a:cubicBezTo>
                      <a:pt x="1306890" y="831474"/>
                      <a:pt x="1332776" y="870327"/>
                      <a:pt x="1323069" y="876803"/>
                    </a:cubicBezTo>
                    <a:cubicBezTo>
                      <a:pt x="1287476" y="886516"/>
                      <a:pt x="1229234" y="867090"/>
                      <a:pt x="1200113" y="880041"/>
                    </a:cubicBezTo>
                    <a:cubicBezTo>
                      <a:pt x="1190406" y="886516"/>
                      <a:pt x="1193642" y="902705"/>
                      <a:pt x="1180699" y="912418"/>
                    </a:cubicBezTo>
                    <a:cubicBezTo>
                      <a:pt x="1174228" y="915656"/>
                      <a:pt x="1161285" y="902705"/>
                      <a:pt x="1151578" y="912418"/>
                    </a:cubicBezTo>
                    <a:cubicBezTo>
                      <a:pt x="1141871" y="915656"/>
                      <a:pt x="1154814" y="928607"/>
                      <a:pt x="1145107" y="935083"/>
                    </a:cubicBezTo>
                    <a:cubicBezTo>
                      <a:pt x="1145107" y="935083"/>
                      <a:pt x="1057744" y="954509"/>
                      <a:pt x="1048037" y="951271"/>
                    </a:cubicBezTo>
                    <a:cubicBezTo>
                      <a:pt x="1044802" y="948034"/>
                      <a:pt x="1048037" y="935083"/>
                      <a:pt x="1044802" y="928607"/>
                    </a:cubicBezTo>
                    <a:cubicBezTo>
                      <a:pt x="1041566" y="925369"/>
                      <a:pt x="1031859" y="925369"/>
                      <a:pt x="1025387" y="918894"/>
                    </a:cubicBezTo>
                    <a:cubicBezTo>
                      <a:pt x="1022961" y="916466"/>
                      <a:pt x="1033274" y="915858"/>
                      <a:pt x="1035094" y="912418"/>
                    </a:cubicBezTo>
                    <a:cubicBezTo>
                      <a:pt x="1025387" y="880041"/>
                      <a:pt x="957438" y="918894"/>
                      <a:pt x="934789" y="899467"/>
                    </a:cubicBezTo>
                    <a:cubicBezTo>
                      <a:pt x="934789" y="899467"/>
                      <a:pt x="934789" y="899467"/>
                      <a:pt x="935598" y="898658"/>
                    </a:cubicBezTo>
                    <a:lnTo>
                      <a:pt x="941260" y="892992"/>
                    </a:lnTo>
                    <a:cubicBezTo>
                      <a:pt x="938024" y="891373"/>
                      <a:pt x="936407" y="891373"/>
                      <a:pt x="935598" y="892587"/>
                    </a:cubicBezTo>
                    <a:lnTo>
                      <a:pt x="934789" y="899467"/>
                    </a:lnTo>
                    <a:cubicBezTo>
                      <a:pt x="934789" y="909181"/>
                      <a:pt x="938025" y="931845"/>
                      <a:pt x="934789" y="941558"/>
                    </a:cubicBezTo>
                    <a:cubicBezTo>
                      <a:pt x="934789" y="951271"/>
                      <a:pt x="889490" y="1009551"/>
                      <a:pt x="873311" y="990125"/>
                    </a:cubicBezTo>
                    <a:cubicBezTo>
                      <a:pt x="857133" y="983649"/>
                      <a:pt x="889490" y="967460"/>
                      <a:pt x="879783" y="954509"/>
                    </a:cubicBezTo>
                    <a:cubicBezTo>
                      <a:pt x="876547" y="954509"/>
                      <a:pt x="873311" y="964223"/>
                      <a:pt x="863604" y="964223"/>
                    </a:cubicBezTo>
                    <a:cubicBezTo>
                      <a:pt x="857133" y="964223"/>
                      <a:pt x="853897" y="964223"/>
                      <a:pt x="850662" y="954509"/>
                    </a:cubicBezTo>
                    <a:cubicBezTo>
                      <a:pt x="844190" y="951271"/>
                      <a:pt x="863604" y="938320"/>
                      <a:pt x="850662" y="928607"/>
                    </a:cubicBezTo>
                    <a:cubicBezTo>
                      <a:pt x="840955" y="918894"/>
                      <a:pt x="837719" y="912418"/>
                      <a:pt x="821541" y="902705"/>
                    </a:cubicBezTo>
                    <a:cubicBezTo>
                      <a:pt x="818305" y="899467"/>
                      <a:pt x="805362" y="912418"/>
                      <a:pt x="795655" y="912418"/>
                    </a:cubicBezTo>
                    <a:cubicBezTo>
                      <a:pt x="792420" y="902705"/>
                      <a:pt x="795655" y="892992"/>
                      <a:pt x="792420" y="886516"/>
                    </a:cubicBezTo>
                    <a:cubicBezTo>
                      <a:pt x="779477" y="876803"/>
                      <a:pt x="782713" y="918894"/>
                      <a:pt x="737413" y="912418"/>
                    </a:cubicBezTo>
                    <a:cubicBezTo>
                      <a:pt x="711528" y="899467"/>
                      <a:pt x="695350" y="870327"/>
                      <a:pt x="669464" y="863852"/>
                    </a:cubicBezTo>
                    <a:cubicBezTo>
                      <a:pt x="662994" y="863852"/>
                      <a:pt x="578885" y="867089"/>
                      <a:pt x="578866" y="867090"/>
                    </a:cubicBezTo>
                    <a:cubicBezTo>
                      <a:pt x="569159" y="863852"/>
                      <a:pt x="569159" y="844425"/>
                      <a:pt x="562688" y="841188"/>
                    </a:cubicBezTo>
                    <a:cubicBezTo>
                      <a:pt x="556216" y="834712"/>
                      <a:pt x="565923" y="854138"/>
                      <a:pt x="562688" y="857376"/>
                    </a:cubicBezTo>
                    <a:cubicBezTo>
                      <a:pt x="556216" y="857376"/>
                      <a:pt x="543274" y="857376"/>
                      <a:pt x="543274" y="850901"/>
                    </a:cubicBezTo>
                    <a:cubicBezTo>
                      <a:pt x="540038" y="844425"/>
                      <a:pt x="552981" y="831474"/>
                      <a:pt x="549745" y="828236"/>
                    </a:cubicBezTo>
                    <a:cubicBezTo>
                      <a:pt x="507681" y="792621"/>
                      <a:pt x="468853" y="857376"/>
                      <a:pt x="472089" y="863852"/>
                    </a:cubicBezTo>
                    <a:cubicBezTo>
                      <a:pt x="491503" y="863852"/>
                      <a:pt x="504446" y="857376"/>
                      <a:pt x="520624" y="863852"/>
                    </a:cubicBezTo>
                    <a:cubicBezTo>
                      <a:pt x="530331" y="863852"/>
                      <a:pt x="504446" y="867090"/>
                      <a:pt x="494739" y="870327"/>
                    </a:cubicBezTo>
                    <a:cubicBezTo>
                      <a:pt x="491503" y="876803"/>
                      <a:pt x="501210" y="886516"/>
                      <a:pt x="494739" y="889754"/>
                    </a:cubicBezTo>
                    <a:cubicBezTo>
                      <a:pt x="433261" y="918894"/>
                      <a:pt x="478560" y="876803"/>
                      <a:pt x="430025" y="876803"/>
                    </a:cubicBezTo>
                    <a:cubicBezTo>
                      <a:pt x="420318" y="876803"/>
                      <a:pt x="303835" y="902705"/>
                      <a:pt x="297363" y="889754"/>
                    </a:cubicBezTo>
                    <a:cubicBezTo>
                      <a:pt x="290896" y="886518"/>
                      <a:pt x="310281" y="880049"/>
                      <a:pt x="310306" y="880041"/>
                    </a:cubicBezTo>
                    <a:cubicBezTo>
                      <a:pt x="287656" y="863852"/>
                      <a:pt x="274713" y="938320"/>
                      <a:pt x="274713" y="850901"/>
                    </a:cubicBezTo>
                    <a:cubicBezTo>
                      <a:pt x="274713" y="815285"/>
                      <a:pt x="297363" y="779670"/>
                      <a:pt x="300599" y="744055"/>
                    </a:cubicBezTo>
                    <a:cubicBezTo>
                      <a:pt x="300599" y="737579"/>
                      <a:pt x="290892" y="737579"/>
                      <a:pt x="290892" y="734341"/>
                    </a:cubicBezTo>
                    <a:cubicBezTo>
                      <a:pt x="287656" y="721390"/>
                      <a:pt x="290892" y="708439"/>
                      <a:pt x="297363" y="695488"/>
                    </a:cubicBezTo>
                    <a:cubicBezTo>
                      <a:pt x="332543" y="637884"/>
                      <a:pt x="332951" y="637216"/>
                      <a:pt x="332955" y="637208"/>
                    </a:cubicBezTo>
                    <a:cubicBezTo>
                      <a:pt x="336191" y="621020"/>
                      <a:pt x="339427" y="565978"/>
                      <a:pt x="345898" y="549789"/>
                    </a:cubicBezTo>
                    <a:cubicBezTo>
                      <a:pt x="365312" y="507698"/>
                      <a:pt x="417083" y="478558"/>
                      <a:pt x="446204" y="429992"/>
                    </a:cubicBezTo>
                    <a:cubicBezTo>
                      <a:pt x="455911" y="410565"/>
                      <a:pt x="303834" y="394376"/>
                      <a:pt x="290892" y="384663"/>
                    </a:cubicBezTo>
                    <a:cubicBezTo>
                      <a:pt x="287656" y="381425"/>
                      <a:pt x="290892" y="361999"/>
                      <a:pt x="281185" y="355523"/>
                    </a:cubicBezTo>
                    <a:cubicBezTo>
                      <a:pt x="268242" y="345810"/>
                      <a:pt x="190586" y="381425"/>
                      <a:pt x="184115" y="371712"/>
                    </a:cubicBezTo>
                    <a:cubicBezTo>
                      <a:pt x="180879" y="361999"/>
                      <a:pt x="190586" y="355523"/>
                      <a:pt x="184115" y="349048"/>
                    </a:cubicBezTo>
                    <a:cubicBezTo>
                      <a:pt x="118997" y="286721"/>
                      <a:pt x="152972" y="360734"/>
                      <a:pt x="140806" y="356352"/>
                    </a:cubicBezTo>
                    <a:lnTo>
                      <a:pt x="132344" y="349048"/>
                    </a:lnTo>
                    <a:cubicBezTo>
                      <a:pt x="106459" y="326383"/>
                      <a:pt x="93516" y="264866"/>
                      <a:pt x="74102" y="255153"/>
                    </a:cubicBezTo>
                    <a:cubicBezTo>
                      <a:pt x="64395" y="248677"/>
                      <a:pt x="48217" y="255153"/>
                      <a:pt x="44981" y="248677"/>
                    </a:cubicBezTo>
                    <a:cubicBezTo>
                      <a:pt x="15860" y="193635"/>
                      <a:pt x="119402" y="177446"/>
                      <a:pt x="83809" y="132118"/>
                    </a:cubicBezTo>
                    <a:cubicBezTo>
                      <a:pt x="77338" y="122404"/>
                      <a:pt x="15860" y="119167"/>
                      <a:pt x="2918" y="67362"/>
                    </a:cubicBezTo>
                    <a:cubicBezTo>
                      <a:pt x="-4889" y="34999"/>
                      <a:pt x="3833" y="14176"/>
                      <a:pt x="18889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7" name="Freeform 97"/>
              <p:cNvSpPr>
                <a:spLocks/>
              </p:cNvSpPr>
              <p:nvPr/>
            </p:nvSpPr>
            <p:spPr bwMode="auto">
              <a:xfrm>
                <a:off x="3563734" y="1262932"/>
                <a:ext cx="1129989" cy="209867"/>
              </a:xfrm>
              <a:custGeom>
                <a:avLst/>
                <a:gdLst/>
                <a:ahLst/>
                <a:cxnLst/>
                <a:rect l="l" t="t" r="r" b="b"/>
                <a:pathLst>
                  <a:path w="1129989" h="209867">
                    <a:moveTo>
                      <a:pt x="96891" y="0"/>
                    </a:moveTo>
                    <a:lnTo>
                      <a:pt x="1050523" y="0"/>
                    </a:lnTo>
                    <a:lnTo>
                      <a:pt x="1049098" y="8938"/>
                    </a:lnTo>
                    <a:cubicBezTo>
                      <a:pt x="1055569" y="34823"/>
                      <a:pt x="1081454" y="54237"/>
                      <a:pt x="1091161" y="80122"/>
                    </a:cubicBezTo>
                    <a:cubicBezTo>
                      <a:pt x="1091161" y="93065"/>
                      <a:pt x="1071747" y="112479"/>
                      <a:pt x="1081454" y="118950"/>
                    </a:cubicBezTo>
                    <a:cubicBezTo>
                      <a:pt x="1126753" y="173956"/>
                      <a:pt x="1100868" y="70415"/>
                      <a:pt x="1129989" y="167485"/>
                    </a:cubicBezTo>
                    <a:cubicBezTo>
                      <a:pt x="1129989" y="173956"/>
                      <a:pt x="1120282" y="161014"/>
                      <a:pt x="1117046" y="161014"/>
                    </a:cubicBezTo>
                    <a:cubicBezTo>
                      <a:pt x="1104104" y="154543"/>
                      <a:pt x="1091161" y="161014"/>
                      <a:pt x="1078218" y="161014"/>
                    </a:cubicBezTo>
                    <a:cubicBezTo>
                      <a:pt x="1049098" y="154543"/>
                      <a:pt x="1019977" y="154543"/>
                      <a:pt x="984385" y="141600"/>
                    </a:cubicBezTo>
                    <a:cubicBezTo>
                      <a:pt x="964971" y="138364"/>
                      <a:pt x="948793" y="138364"/>
                      <a:pt x="935850" y="128657"/>
                    </a:cubicBezTo>
                    <a:cubicBezTo>
                      <a:pt x="926143" y="125422"/>
                      <a:pt x="926143" y="106008"/>
                      <a:pt x="916436" y="99536"/>
                    </a:cubicBezTo>
                    <a:cubicBezTo>
                      <a:pt x="887316" y="70415"/>
                      <a:pt x="803189" y="70415"/>
                      <a:pt x="761126" y="80122"/>
                    </a:cubicBezTo>
                    <a:cubicBezTo>
                      <a:pt x="754654" y="80122"/>
                      <a:pt x="754654" y="99536"/>
                      <a:pt x="748183" y="99536"/>
                    </a:cubicBezTo>
                    <a:cubicBezTo>
                      <a:pt x="738476" y="101963"/>
                      <a:pt x="728769" y="82549"/>
                      <a:pt x="720428" y="87706"/>
                    </a:cubicBezTo>
                    <a:lnTo>
                      <a:pt x="712591" y="102772"/>
                    </a:lnTo>
                    <a:cubicBezTo>
                      <a:pt x="712591" y="106008"/>
                      <a:pt x="732005" y="106008"/>
                      <a:pt x="725534" y="115715"/>
                    </a:cubicBezTo>
                    <a:cubicBezTo>
                      <a:pt x="719062" y="125422"/>
                      <a:pt x="702884" y="141600"/>
                      <a:pt x="689942" y="141600"/>
                    </a:cubicBezTo>
                    <a:cubicBezTo>
                      <a:pt x="667292" y="141600"/>
                      <a:pt x="660821" y="115715"/>
                      <a:pt x="638171" y="112479"/>
                    </a:cubicBezTo>
                    <a:cubicBezTo>
                      <a:pt x="628464" y="106008"/>
                      <a:pt x="625229" y="125422"/>
                      <a:pt x="612286" y="125422"/>
                    </a:cubicBezTo>
                    <a:cubicBezTo>
                      <a:pt x="602579" y="125422"/>
                      <a:pt x="592872" y="115715"/>
                      <a:pt x="579930" y="118950"/>
                    </a:cubicBezTo>
                    <a:cubicBezTo>
                      <a:pt x="544338" y="125422"/>
                      <a:pt x="518452" y="203077"/>
                      <a:pt x="511981" y="209549"/>
                    </a:cubicBezTo>
                    <a:cubicBezTo>
                      <a:pt x="505510" y="212784"/>
                      <a:pt x="492567" y="190135"/>
                      <a:pt x="482860" y="196606"/>
                    </a:cubicBezTo>
                    <a:cubicBezTo>
                      <a:pt x="469918" y="196606"/>
                      <a:pt x="447268" y="216020"/>
                      <a:pt x="447268" y="203077"/>
                    </a:cubicBezTo>
                    <a:cubicBezTo>
                      <a:pt x="447268" y="199842"/>
                      <a:pt x="463447" y="151307"/>
                      <a:pt x="447268" y="141600"/>
                    </a:cubicBezTo>
                    <a:cubicBezTo>
                      <a:pt x="434326" y="138364"/>
                      <a:pt x="421383" y="151307"/>
                      <a:pt x="411676" y="151307"/>
                    </a:cubicBezTo>
                    <a:cubicBezTo>
                      <a:pt x="401969" y="148071"/>
                      <a:pt x="414912" y="138364"/>
                      <a:pt x="411676" y="131893"/>
                    </a:cubicBezTo>
                    <a:cubicBezTo>
                      <a:pt x="411676" y="128657"/>
                      <a:pt x="398734" y="138364"/>
                      <a:pt x="398734" y="131893"/>
                    </a:cubicBezTo>
                    <a:cubicBezTo>
                      <a:pt x="385791" y="118950"/>
                      <a:pt x="385791" y="99536"/>
                      <a:pt x="366377" y="89829"/>
                    </a:cubicBezTo>
                    <a:cubicBezTo>
                      <a:pt x="343728" y="70415"/>
                      <a:pt x="308136" y="199842"/>
                      <a:pt x="269308" y="167485"/>
                    </a:cubicBezTo>
                    <a:cubicBezTo>
                      <a:pt x="259601" y="161014"/>
                      <a:pt x="272544" y="141600"/>
                      <a:pt x="269308" y="131893"/>
                    </a:cubicBezTo>
                    <a:cubicBezTo>
                      <a:pt x="259601" y="125422"/>
                      <a:pt x="243423" y="138364"/>
                      <a:pt x="236952" y="131893"/>
                    </a:cubicBezTo>
                    <a:cubicBezTo>
                      <a:pt x="224009" y="118950"/>
                      <a:pt x="233716" y="99536"/>
                      <a:pt x="224009" y="83358"/>
                    </a:cubicBezTo>
                    <a:cubicBezTo>
                      <a:pt x="214302" y="70415"/>
                      <a:pt x="194888" y="80122"/>
                      <a:pt x="185181" y="70415"/>
                    </a:cubicBezTo>
                    <a:cubicBezTo>
                      <a:pt x="178714" y="70415"/>
                      <a:pt x="159317" y="9002"/>
                      <a:pt x="159296" y="8938"/>
                    </a:cubicBezTo>
                    <a:cubicBezTo>
                      <a:pt x="146354" y="-4005"/>
                      <a:pt x="117233" y="5702"/>
                      <a:pt x="104290" y="2466"/>
                    </a:cubicBezTo>
                    <a:cubicBezTo>
                      <a:pt x="102181" y="1412"/>
                      <a:pt x="99728" y="443"/>
                      <a:pt x="96891" y="0"/>
                    </a:cubicBezTo>
                    <a:close/>
                    <a:moveTo>
                      <a:pt x="0" y="0"/>
                    </a:moveTo>
                    <a:lnTo>
                      <a:pt x="31336" y="0"/>
                    </a:lnTo>
                    <a:cubicBezTo>
                      <a:pt x="26532" y="829"/>
                      <a:pt x="19768" y="1620"/>
                      <a:pt x="10457" y="2466"/>
                    </a:cubicBezTo>
                    <a:cubicBezTo>
                      <a:pt x="8384" y="2466"/>
                      <a:pt x="3655" y="2466"/>
                      <a:pt x="0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8" name="Freeform 99"/>
              <p:cNvSpPr>
                <a:spLocks/>
              </p:cNvSpPr>
              <p:nvPr/>
            </p:nvSpPr>
            <p:spPr bwMode="auto">
              <a:xfrm>
                <a:off x="2333687" y="1262932"/>
                <a:ext cx="1467178" cy="533743"/>
              </a:xfrm>
              <a:custGeom>
                <a:avLst/>
                <a:gdLst/>
                <a:ahLst/>
                <a:cxnLst/>
                <a:rect l="l" t="t" r="r" b="b"/>
                <a:pathLst>
                  <a:path w="1467178" h="533743">
                    <a:moveTo>
                      <a:pt x="0" y="0"/>
                    </a:moveTo>
                    <a:lnTo>
                      <a:pt x="39364" y="0"/>
                    </a:lnTo>
                    <a:cubicBezTo>
                      <a:pt x="44463" y="6721"/>
                      <a:pt x="45828" y="21748"/>
                      <a:pt x="49145" y="25042"/>
                    </a:cubicBezTo>
                    <a:cubicBezTo>
                      <a:pt x="53902" y="16893"/>
                      <a:pt x="58089" y="8318"/>
                      <a:pt x="62785" y="0"/>
                    </a:cubicBezTo>
                    <a:lnTo>
                      <a:pt x="1343361" y="0"/>
                    </a:lnTo>
                    <a:cubicBezTo>
                      <a:pt x="1356930" y="2726"/>
                      <a:pt x="1375796" y="-1566"/>
                      <a:pt x="1386240" y="8868"/>
                    </a:cubicBezTo>
                    <a:cubicBezTo>
                      <a:pt x="1386240" y="8868"/>
                      <a:pt x="1408903" y="70327"/>
                      <a:pt x="1415378" y="70327"/>
                    </a:cubicBezTo>
                    <a:cubicBezTo>
                      <a:pt x="1421853" y="80031"/>
                      <a:pt x="1444516" y="70327"/>
                      <a:pt x="1454228" y="83265"/>
                    </a:cubicBezTo>
                    <a:cubicBezTo>
                      <a:pt x="1463941" y="96204"/>
                      <a:pt x="1454228" y="118847"/>
                      <a:pt x="1467178" y="131785"/>
                    </a:cubicBezTo>
                    <a:cubicBezTo>
                      <a:pt x="1421853" y="151193"/>
                      <a:pt x="1360340" y="186775"/>
                      <a:pt x="1337677" y="225590"/>
                    </a:cubicBezTo>
                    <a:cubicBezTo>
                      <a:pt x="1337677" y="225590"/>
                      <a:pt x="1337677" y="225590"/>
                      <a:pt x="1321490" y="306457"/>
                    </a:cubicBezTo>
                    <a:cubicBezTo>
                      <a:pt x="1311777" y="312926"/>
                      <a:pt x="1292352" y="309691"/>
                      <a:pt x="1285877" y="319395"/>
                    </a:cubicBezTo>
                    <a:cubicBezTo>
                      <a:pt x="1279402" y="325865"/>
                      <a:pt x="1289115" y="338803"/>
                      <a:pt x="1285877" y="348507"/>
                    </a:cubicBezTo>
                    <a:cubicBezTo>
                      <a:pt x="1208177" y="442312"/>
                      <a:pt x="1124001" y="319395"/>
                      <a:pt x="1085151" y="468189"/>
                    </a:cubicBezTo>
                    <a:cubicBezTo>
                      <a:pt x="1085151" y="455251"/>
                      <a:pt x="1081914" y="445547"/>
                      <a:pt x="1068963" y="439078"/>
                    </a:cubicBezTo>
                    <a:cubicBezTo>
                      <a:pt x="1059251" y="432608"/>
                      <a:pt x="1049538" y="445547"/>
                      <a:pt x="1039826" y="445547"/>
                    </a:cubicBezTo>
                    <a:cubicBezTo>
                      <a:pt x="1033351" y="442312"/>
                      <a:pt x="1004213" y="409966"/>
                      <a:pt x="988025" y="416435"/>
                    </a:cubicBezTo>
                    <a:cubicBezTo>
                      <a:pt x="975075" y="419670"/>
                      <a:pt x="968600" y="442312"/>
                      <a:pt x="952413" y="452016"/>
                    </a:cubicBezTo>
                    <a:cubicBezTo>
                      <a:pt x="942700" y="452016"/>
                      <a:pt x="929750" y="445547"/>
                      <a:pt x="920038" y="445547"/>
                    </a:cubicBezTo>
                    <a:cubicBezTo>
                      <a:pt x="855287" y="439078"/>
                      <a:pt x="793774" y="384089"/>
                      <a:pt x="722549" y="384089"/>
                    </a:cubicBezTo>
                    <a:cubicBezTo>
                      <a:pt x="706361" y="384089"/>
                      <a:pt x="699886" y="397027"/>
                      <a:pt x="686936" y="397027"/>
                    </a:cubicBezTo>
                    <a:cubicBezTo>
                      <a:pt x="680461" y="397027"/>
                      <a:pt x="686936" y="384089"/>
                      <a:pt x="680461" y="380854"/>
                    </a:cubicBezTo>
                    <a:cubicBezTo>
                      <a:pt x="667511" y="374385"/>
                      <a:pt x="654561" y="371150"/>
                      <a:pt x="644848" y="380854"/>
                    </a:cubicBezTo>
                    <a:cubicBezTo>
                      <a:pt x="644848" y="384089"/>
                      <a:pt x="651324" y="455250"/>
                      <a:pt x="644848" y="458486"/>
                    </a:cubicBezTo>
                    <a:cubicBezTo>
                      <a:pt x="641611" y="468190"/>
                      <a:pt x="622186" y="452016"/>
                      <a:pt x="609236" y="458486"/>
                    </a:cubicBezTo>
                    <a:cubicBezTo>
                      <a:pt x="609236" y="458486"/>
                      <a:pt x="609236" y="458486"/>
                      <a:pt x="593048" y="526413"/>
                    </a:cubicBezTo>
                    <a:cubicBezTo>
                      <a:pt x="573623" y="529648"/>
                      <a:pt x="557435" y="507006"/>
                      <a:pt x="538010" y="507006"/>
                    </a:cubicBezTo>
                    <a:cubicBezTo>
                      <a:pt x="525060" y="507006"/>
                      <a:pt x="531535" y="526413"/>
                      <a:pt x="521823" y="529648"/>
                    </a:cubicBezTo>
                    <a:cubicBezTo>
                      <a:pt x="466785" y="549056"/>
                      <a:pt x="437647" y="494067"/>
                      <a:pt x="395560" y="477894"/>
                    </a:cubicBezTo>
                    <a:cubicBezTo>
                      <a:pt x="376134" y="422904"/>
                      <a:pt x="285484" y="393793"/>
                      <a:pt x="249871" y="367915"/>
                    </a:cubicBezTo>
                    <a:cubicBezTo>
                      <a:pt x="233684" y="354977"/>
                      <a:pt x="233684" y="325865"/>
                      <a:pt x="214259" y="309691"/>
                    </a:cubicBezTo>
                    <a:cubicBezTo>
                      <a:pt x="185121" y="277345"/>
                      <a:pt x="175408" y="309691"/>
                      <a:pt x="130083" y="264406"/>
                    </a:cubicBezTo>
                    <a:cubicBezTo>
                      <a:pt x="126846" y="261172"/>
                      <a:pt x="68570" y="167367"/>
                      <a:pt x="71808" y="157663"/>
                    </a:cubicBezTo>
                    <a:cubicBezTo>
                      <a:pt x="78283" y="131785"/>
                      <a:pt x="107420" y="141489"/>
                      <a:pt x="100945" y="105908"/>
                    </a:cubicBezTo>
                    <a:cubicBezTo>
                      <a:pt x="100945" y="92969"/>
                      <a:pt x="81520" y="89735"/>
                      <a:pt x="78283" y="89735"/>
                    </a:cubicBezTo>
                    <a:cubicBezTo>
                      <a:pt x="43454" y="67219"/>
                      <a:pt x="11219" y="26568"/>
                      <a:pt x="0" y="0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  <p:sp>
            <p:nvSpPr>
              <p:cNvPr id="39" name="Freeform 100"/>
              <p:cNvSpPr>
                <a:spLocks/>
              </p:cNvSpPr>
              <p:nvPr/>
            </p:nvSpPr>
            <p:spPr bwMode="auto">
              <a:xfrm>
                <a:off x="965011" y="1262932"/>
                <a:ext cx="107502" cy="222753"/>
              </a:xfrm>
              <a:custGeom>
                <a:avLst/>
                <a:gdLst/>
                <a:ahLst/>
                <a:cxnLst/>
                <a:rect l="l" t="t" r="r" b="b"/>
                <a:pathLst>
                  <a:path w="107502" h="222753">
                    <a:moveTo>
                      <a:pt x="55" y="101910"/>
                    </a:moveTo>
                    <a:cubicBezTo>
                      <a:pt x="-2249" y="127919"/>
                      <a:pt x="69680" y="219329"/>
                      <a:pt x="16082" y="213040"/>
                    </a:cubicBezTo>
                    <a:cubicBezTo>
                      <a:pt x="16081" y="213043"/>
                      <a:pt x="16046" y="213095"/>
                      <a:pt x="15271" y="214255"/>
                    </a:cubicBezTo>
                    <a:lnTo>
                      <a:pt x="9589" y="222753"/>
                    </a:lnTo>
                    <a:cubicBezTo>
                      <a:pt x="7887" y="222753"/>
                      <a:pt x="4400" y="221863"/>
                      <a:pt x="55" y="221063"/>
                    </a:cubicBezTo>
                    <a:close/>
                    <a:moveTo>
                      <a:pt x="55" y="0"/>
                    </a:moveTo>
                    <a:lnTo>
                      <a:pt x="107502" y="0"/>
                    </a:lnTo>
                    <a:lnTo>
                      <a:pt x="90756" y="25260"/>
                    </a:lnTo>
                    <a:cubicBezTo>
                      <a:pt x="64908" y="-23071"/>
                      <a:pt x="10119" y="66480"/>
                      <a:pt x="55" y="99273"/>
                    </a:cubicBezTo>
                    <a:close/>
                  </a:path>
                </a:pathLst>
              </a:custGeom>
              <a:solidFill>
                <a:srgbClr val="C5C5C5"/>
              </a:solidFill>
              <a:ln w="9525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20000"/>
                  </a:spcBef>
                  <a:buClr>
                    <a:srgbClr val="296CB5"/>
                  </a:buClr>
                  <a:buSzPct val="90000"/>
                  <a:buFont typeface="Wingdings" pitchFamily="2" charset="2"/>
                  <a:buNone/>
                </a:pPr>
                <a:endParaRPr lang="en-GB" sz="2100" dirty="0">
                  <a:solidFill>
                    <a:srgbClr val="94C3E0"/>
                  </a:solidFill>
                  <a:latin typeface="Arial" pitchFamily="34" charset="0"/>
                </a:endParaRPr>
              </a:p>
            </p:txBody>
          </p:sp>
        </p:grpSp>
      </p:grpSp>
      <p:grpSp>
        <p:nvGrpSpPr>
          <p:cNvPr id="40" name="Group 10"/>
          <p:cNvGrpSpPr/>
          <p:nvPr/>
        </p:nvGrpSpPr>
        <p:grpSpPr>
          <a:xfrm>
            <a:off x="4293104" y="1990968"/>
            <a:ext cx="4517154" cy="2283890"/>
            <a:chOff x="2989652" y="2422040"/>
            <a:chExt cx="4517154" cy="2283890"/>
          </a:xfrm>
        </p:grpSpPr>
        <p:sp>
          <p:nvSpPr>
            <p:cNvPr id="41" name="Oval 6"/>
            <p:cNvSpPr>
              <a:spLocks noChangeAspect="1"/>
            </p:cNvSpPr>
            <p:nvPr/>
          </p:nvSpPr>
          <p:spPr bwMode="auto">
            <a:xfrm>
              <a:off x="4506771" y="3939159"/>
              <a:ext cx="1482916" cy="757431"/>
            </a:xfrm>
            <a:custGeom>
              <a:avLst/>
              <a:gdLst/>
              <a:ahLst/>
              <a:cxnLst/>
              <a:rect l="l" t="t" r="r" b="b"/>
              <a:pathLst>
                <a:path w="1482916" h="757431">
                  <a:moveTo>
                    <a:pt x="741458" y="0"/>
                  </a:moveTo>
                  <a:cubicBezTo>
                    <a:pt x="1150954" y="0"/>
                    <a:pt x="1482916" y="331962"/>
                    <a:pt x="1482916" y="741458"/>
                  </a:cubicBezTo>
                  <a:lnTo>
                    <a:pt x="1482110" y="757431"/>
                  </a:lnTo>
                  <a:lnTo>
                    <a:pt x="807" y="757431"/>
                  </a:lnTo>
                  <a:cubicBezTo>
                    <a:pt x="57" y="752129"/>
                    <a:pt x="0" y="746800"/>
                    <a:pt x="0" y="741458"/>
                  </a:cubicBezTo>
                  <a:cubicBezTo>
                    <a:pt x="0" y="331962"/>
                    <a:pt x="331962" y="0"/>
                    <a:pt x="741458" y="0"/>
                  </a:cubicBezTo>
                  <a:close/>
                </a:path>
              </a:pathLst>
            </a:custGeom>
            <a:noFill/>
            <a:ln w="22225" cap="flat" cmpd="sng" algn="ctr">
              <a:solidFill>
                <a:srgbClr val="474B78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Oval 162"/>
            <p:cNvSpPr>
              <a:spLocks noChangeAspect="1"/>
            </p:cNvSpPr>
            <p:nvPr/>
          </p:nvSpPr>
          <p:spPr bwMode="auto">
            <a:xfrm>
              <a:off x="3658847" y="3091235"/>
              <a:ext cx="3178764" cy="1605355"/>
            </a:xfrm>
            <a:custGeom>
              <a:avLst/>
              <a:gdLst/>
              <a:ahLst/>
              <a:cxnLst/>
              <a:rect l="l" t="t" r="r" b="b"/>
              <a:pathLst>
                <a:path w="3178764" h="1605355">
                  <a:moveTo>
                    <a:pt x="1589382" y="0"/>
                  </a:moveTo>
                  <a:cubicBezTo>
                    <a:pt x="2467173" y="0"/>
                    <a:pt x="3178764" y="711591"/>
                    <a:pt x="3178764" y="1589382"/>
                  </a:cubicBezTo>
                  <a:lnTo>
                    <a:pt x="3177958" y="1605355"/>
                  </a:lnTo>
                  <a:lnTo>
                    <a:pt x="807" y="1605355"/>
                  </a:lnTo>
                  <a:cubicBezTo>
                    <a:pt x="26" y="1600042"/>
                    <a:pt x="0" y="1594715"/>
                    <a:pt x="0" y="1589382"/>
                  </a:cubicBezTo>
                  <a:cubicBezTo>
                    <a:pt x="0" y="711591"/>
                    <a:pt x="711591" y="0"/>
                    <a:pt x="1589382" y="0"/>
                  </a:cubicBezTo>
                  <a:close/>
                </a:path>
              </a:pathLst>
            </a:custGeom>
            <a:noFill/>
            <a:ln w="22225" cap="flat" cmpd="sng" algn="ctr">
              <a:solidFill>
                <a:srgbClr val="474B78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Oval 164"/>
            <p:cNvSpPr>
              <a:spLocks noChangeAspect="1"/>
            </p:cNvSpPr>
            <p:nvPr/>
          </p:nvSpPr>
          <p:spPr bwMode="auto">
            <a:xfrm>
              <a:off x="2989652" y="2422040"/>
              <a:ext cx="4517154" cy="2274549"/>
            </a:xfrm>
            <a:custGeom>
              <a:avLst/>
              <a:gdLst/>
              <a:ahLst/>
              <a:cxnLst/>
              <a:rect l="l" t="t" r="r" b="b"/>
              <a:pathLst>
                <a:path w="4517154" h="2274549">
                  <a:moveTo>
                    <a:pt x="2258577" y="0"/>
                  </a:moveTo>
                  <a:cubicBezTo>
                    <a:pt x="3505955" y="0"/>
                    <a:pt x="4517154" y="1011199"/>
                    <a:pt x="4517154" y="2258577"/>
                  </a:cubicBezTo>
                  <a:lnTo>
                    <a:pt x="4516348" y="2274549"/>
                  </a:lnTo>
                  <a:lnTo>
                    <a:pt x="807" y="2274549"/>
                  </a:lnTo>
                  <a:cubicBezTo>
                    <a:pt x="19" y="2269233"/>
                    <a:pt x="0" y="2263907"/>
                    <a:pt x="0" y="2258577"/>
                  </a:cubicBezTo>
                  <a:cubicBezTo>
                    <a:pt x="0" y="1011199"/>
                    <a:pt x="1011199" y="0"/>
                    <a:pt x="2258577" y="0"/>
                  </a:cubicBezTo>
                  <a:close/>
                </a:path>
              </a:pathLst>
            </a:custGeom>
            <a:noFill/>
            <a:ln w="22225" cap="flat" cmpd="sng" algn="ctr">
              <a:solidFill>
                <a:srgbClr val="474B78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Freeform 8"/>
            <p:cNvSpPr/>
            <p:nvPr/>
          </p:nvSpPr>
          <p:spPr bwMode="auto">
            <a:xfrm>
              <a:off x="5248197" y="2428295"/>
              <a:ext cx="65" cy="2277635"/>
            </a:xfrm>
            <a:custGeom>
              <a:avLst/>
              <a:gdLst>
                <a:gd name="connsiteX0" fmla="*/ 0 w 0"/>
                <a:gd name="connsiteY0" fmla="*/ 2276475 h 2276475"/>
                <a:gd name="connsiteX1" fmla="*/ 0 w 0"/>
                <a:gd name="connsiteY1" fmla="*/ 0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276475">
                  <a:moveTo>
                    <a:pt x="0" y="2276475"/>
                  </a:moveTo>
                  <a:lnTo>
                    <a:pt x="0" y="0"/>
                  </a:lnTo>
                </a:path>
              </a:pathLst>
            </a:custGeom>
            <a:noFill/>
            <a:ln w="22225" cap="flat" cmpd="sng" algn="ctr">
              <a:solidFill>
                <a:srgbClr val="474B78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itchFamily="2" charset="2"/>
                <a:buNone/>
              </a:pPr>
              <a:endParaRPr lang="en-GB" sz="2000" dirty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45" name="Title 1"/>
          <p:cNvSpPr txBox="1">
            <a:spLocks/>
          </p:cNvSpPr>
          <p:nvPr/>
        </p:nvSpPr>
        <p:spPr bwMode="gray">
          <a:xfrm>
            <a:off x="838200" y="52753"/>
            <a:ext cx="9574763" cy="103444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el-G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defRPr>
            </a:lvl1pPr>
          </a:lstStyle>
          <a:p>
            <a:r>
              <a:rPr lang="en-GB" dirty="0" smtClean="0"/>
              <a:t>Catchment </a:t>
            </a:r>
            <a:r>
              <a:rPr lang="en-GB" dirty="0"/>
              <a:t>Area with Population of ~ 20 million</a:t>
            </a:r>
          </a:p>
        </p:txBody>
      </p:sp>
      <p:sp>
        <p:nvSpPr>
          <p:cNvPr id="46" name="AutoShape 497"/>
          <p:cNvSpPr>
            <a:spLocks noChangeAspect="1" noChangeArrowheads="1" noTextEdit="1"/>
          </p:cNvSpPr>
          <p:nvPr/>
        </p:nvSpPr>
        <p:spPr bwMode="gray">
          <a:xfrm>
            <a:off x="2239556" y="996904"/>
            <a:ext cx="8098575" cy="550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7170" tIns="48585" rIns="97170" bIns="48585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/>
            </a:endParaRPr>
          </a:p>
        </p:txBody>
      </p:sp>
      <p:grpSp>
        <p:nvGrpSpPr>
          <p:cNvPr id="47" name="Group 3"/>
          <p:cNvGrpSpPr/>
          <p:nvPr/>
        </p:nvGrpSpPr>
        <p:grpSpPr>
          <a:xfrm>
            <a:off x="9046537" y="5624425"/>
            <a:ext cx="971974" cy="842267"/>
            <a:chOff x="8054727" y="5343085"/>
            <a:chExt cx="886208" cy="743177"/>
          </a:xfrm>
        </p:grpSpPr>
        <p:sp>
          <p:nvSpPr>
            <p:cNvPr id="48" name="Rectangle 498"/>
            <p:cNvSpPr/>
            <p:nvPr/>
          </p:nvSpPr>
          <p:spPr bwMode="gray">
            <a:xfrm>
              <a:off x="8054727" y="5343085"/>
              <a:ext cx="886208" cy="743177"/>
            </a:xfrm>
            <a:prstGeom prst="rect">
              <a:avLst/>
            </a:prstGeom>
            <a:solidFill>
              <a:srgbClr val="FFFFFF">
                <a:alpha val="74000"/>
              </a:srgbClr>
            </a:solidFill>
            <a:ln w="9525" cap="flat" cmpd="sng" algn="ctr">
              <a:solidFill>
                <a:srgbClr val="CFCDB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lvl="1">
                <a:lnSpc>
                  <a:spcPts val="1064"/>
                </a:lnSpc>
                <a:spcBef>
                  <a:spcPts val="213"/>
                </a:spcBef>
                <a:spcAft>
                  <a:spcPts val="213"/>
                </a:spcAft>
                <a:buClr>
                  <a:srgbClr val="FFC000"/>
                </a:buClr>
                <a:buSzPct val="85000"/>
              </a:pPr>
              <a:r>
                <a:rPr lang="en-GB" sz="600" b="1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Legend</a:t>
              </a:r>
            </a:p>
            <a:p>
              <a:pPr marL="192315" lvl="2">
                <a:lnSpc>
                  <a:spcPts val="1064"/>
                </a:lnSpc>
                <a:spcBef>
                  <a:spcPts val="213"/>
                </a:spcBef>
                <a:spcAft>
                  <a:spcPts val="213"/>
                </a:spcAft>
                <a:buClr>
                  <a:srgbClr val="FFC000"/>
                </a:buClr>
                <a:buSzPct val="85000"/>
              </a:pPr>
              <a:r>
                <a:rPr lang="en-GB" sz="600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Major Ports</a:t>
              </a:r>
            </a:p>
            <a:p>
              <a:pPr marL="192315" lvl="2">
                <a:lnSpc>
                  <a:spcPts val="1064"/>
                </a:lnSpc>
                <a:spcBef>
                  <a:spcPts val="213"/>
                </a:spcBef>
                <a:spcAft>
                  <a:spcPts val="213"/>
                </a:spcAft>
                <a:buClr>
                  <a:srgbClr val="FFC000"/>
                </a:buClr>
                <a:buSzPct val="85000"/>
              </a:pPr>
              <a:r>
                <a:rPr lang="en-GB" sz="600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Capitals</a:t>
              </a:r>
            </a:p>
            <a:p>
              <a:pPr marL="192315" lvl="2">
                <a:lnSpc>
                  <a:spcPts val="1064"/>
                </a:lnSpc>
                <a:spcBef>
                  <a:spcPts val="213"/>
                </a:spcBef>
                <a:spcAft>
                  <a:spcPts val="213"/>
                </a:spcAft>
                <a:buClr>
                  <a:srgbClr val="FFC000"/>
                </a:buClr>
                <a:buSzPct val="85000"/>
              </a:pPr>
              <a:r>
                <a:rPr lang="en-GB" sz="600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Thessaloniki</a:t>
              </a:r>
            </a:p>
          </p:txBody>
        </p:sp>
        <p:sp>
          <p:nvSpPr>
            <p:cNvPr id="49" name="Oval 70"/>
            <p:cNvSpPr>
              <a:spLocks noChangeArrowheads="1"/>
            </p:cNvSpPr>
            <p:nvPr/>
          </p:nvSpPr>
          <p:spPr bwMode="gray">
            <a:xfrm rot="10800000" flipH="1" flipV="1">
              <a:off x="8132979" y="5900783"/>
              <a:ext cx="72000" cy="7200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Oval 79"/>
            <p:cNvSpPr>
              <a:spLocks noChangeArrowheads="1"/>
            </p:cNvSpPr>
            <p:nvPr/>
          </p:nvSpPr>
          <p:spPr bwMode="gray">
            <a:xfrm rot="10800000" flipH="1" flipV="1">
              <a:off x="8132979" y="5537141"/>
              <a:ext cx="72000" cy="72000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Oval 79"/>
            <p:cNvSpPr>
              <a:spLocks noChangeArrowheads="1"/>
            </p:cNvSpPr>
            <p:nvPr/>
          </p:nvSpPr>
          <p:spPr bwMode="gray">
            <a:xfrm rot="10800000" flipH="1" flipV="1">
              <a:off x="8132979" y="5718962"/>
              <a:ext cx="72000" cy="72000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52" name="Group 4"/>
          <p:cNvGrpSpPr/>
          <p:nvPr/>
        </p:nvGrpSpPr>
        <p:grpSpPr>
          <a:xfrm>
            <a:off x="7938329" y="5624425"/>
            <a:ext cx="2310944" cy="842267"/>
            <a:chOff x="6826417" y="6055497"/>
            <a:chExt cx="2163222" cy="842267"/>
          </a:xfrm>
        </p:grpSpPr>
        <p:sp>
          <p:nvSpPr>
            <p:cNvPr id="53" name="Rectangle 366"/>
            <p:cNvSpPr/>
            <p:nvPr/>
          </p:nvSpPr>
          <p:spPr bwMode="gray">
            <a:xfrm>
              <a:off x="6826417" y="6055497"/>
              <a:ext cx="2091215" cy="8422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CFCDB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5720" tIns="45720" rIns="4572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lvl="1">
                <a:lnSpc>
                  <a:spcPts val="1064"/>
                </a:lnSpc>
                <a:spcBef>
                  <a:spcPts val="213"/>
                </a:spcBef>
                <a:spcAft>
                  <a:spcPts val="213"/>
                </a:spcAft>
                <a:buClr>
                  <a:srgbClr val="FFC000"/>
                </a:buClr>
                <a:buSzPct val="85000"/>
              </a:pPr>
              <a:r>
                <a:rPr lang="en-GB" sz="900" b="1" kern="0" dirty="0">
                  <a:solidFill>
                    <a:prstClr val="black"/>
                  </a:solidFill>
                  <a:latin typeface="Arial" pitchFamily="34" charset="0"/>
                  <a:cs typeface="Arial" panose="020B0604020202020204" pitchFamily="34" charset="0"/>
                </a:rPr>
                <a:t>Legend</a:t>
              </a:r>
            </a:p>
          </p:txBody>
        </p:sp>
        <p:sp>
          <p:nvSpPr>
            <p:cNvPr id="54" name="Oval 79"/>
            <p:cNvSpPr>
              <a:spLocks noChangeArrowheads="1"/>
            </p:cNvSpPr>
            <p:nvPr/>
          </p:nvSpPr>
          <p:spPr bwMode="gray">
            <a:xfrm rot="10800000" flipH="1" flipV="1">
              <a:off x="6913488" y="6340876"/>
              <a:ext cx="78968" cy="81600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Rectangle 803"/>
            <p:cNvSpPr>
              <a:spLocks noChangeArrowheads="1"/>
            </p:cNvSpPr>
            <p:nvPr/>
          </p:nvSpPr>
          <p:spPr bwMode="gray">
            <a:xfrm>
              <a:off x="7053922" y="6308138"/>
              <a:ext cx="579266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Major Ports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6" name="Oval 79"/>
            <p:cNvSpPr>
              <a:spLocks noChangeArrowheads="1"/>
            </p:cNvSpPr>
            <p:nvPr/>
          </p:nvSpPr>
          <p:spPr bwMode="gray">
            <a:xfrm rot="10800000" flipH="1" flipV="1">
              <a:off x="6913488" y="6505569"/>
              <a:ext cx="78968" cy="81600"/>
            </a:xfrm>
            <a:prstGeom prst="ellipse">
              <a:avLst/>
            </a:prstGeom>
            <a:solidFill>
              <a:schemeClr val="accent6"/>
            </a:solidFill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Rectangle 803"/>
            <p:cNvSpPr>
              <a:spLocks noChangeArrowheads="1"/>
            </p:cNvSpPr>
            <p:nvPr/>
          </p:nvSpPr>
          <p:spPr bwMode="gray">
            <a:xfrm>
              <a:off x="7045423" y="6472831"/>
              <a:ext cx="40926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Capitals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8" name="Oval 79"/>
            <p:cNvSpPr>
              <a:spLocks noChangeArrowheads="1"/>
            </p:cNvSpPr>
            <p:nvPr/>
          </p:nvSpPr>
          <p:spPr bwMode="gray">
            <a:xfrm rot="10800000" flipH="1" flipV="1">
              <a:off x="7789285" y="6340876"/>
              <a:ext cx="78968" cy="81600"/>
            </a:xfrm>
            <a:prstGeom prst="rect">
              <a:avLst/>
            </a:prstGeom>
            <a:solidFill>
              <a:schemeClr val="accent5"/>
            </a:solidFill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Rectangle 803"/>
            <p:cNvSpPr>
              <a:spLocks noChangeArrowheads="1"/>
            </p:cNvSpPr>
            <p:nvPr/>
          </p:nvSpPr>
          <p:spPr bwMode="gray">
            <a:xfrm>
              <a:off x="7943850" y="6308138"/>
              <a:ext cx="686085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Direct Market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0" name="Oval 79"/>
            <p:cNvSpPr>
              <a:spLocks noChangeArrowheads="1"/>
            </p:cNvSpPr>
            <p:nvPr/>
          </p:nvSpPr>
          <p:spPr bwMode="gray">
            <a:xfrm rot="10800000" flipH="1" flipV="1">
              <a:off x="7789285" y="6505569"/>
              <a:ext cx="78968" cy="816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Rectangle 803"/>
            <p:cNvSpPr>
              <a:spLocks noChangeArrowheads="1"/>
            </p:cNvSpPr>
            <p:nvPr/>
          </p:nvSpPr>
          <p:spPr bwMode="gray">
            <a:xfrm>
              <a:off x="7943850" y="6472831"/>
              <a:ext cx="9361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Secondary Market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62" name="Oval 70"/>
            <p:cNvSpPr>
              <a:spLocks noChangeArrowheads="1"/>
            </p:cNvSpPr>
            <p:nvPr/>
          </p:nvSpPr>
          <p:spPr bwMode="gray">
            <a:xfrm rot="10800000" flipH="1" flipV="1">
              <a:off x="7753446" y="6680594"/>
              <a:ext cx="150647" cy="103632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Rectangle 803"/>
            <p:cNvSpPr>
              <a:spLocks noChangeArrowheads="1"/>
            </p:cNvSpPr>
            <p:nvPr/>
          </p:nvSpPr>
          <p:spPr bwMode="gray">
            <a:xfrm>
              <a:off x="7936885" y="6662647"/>
              <a:ext cx="1052754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Population (In MM)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64" name="Freeform 785"/>
          <p:cNvSpPr>
            <a:spLocks/>
          </p:cNvSpPr>
          <p:nvPr/>
        </p:nvSpPr>
        <p:spPr bwMode="gray">
          <a:xfrm>
            <a:off x="4205419" y="2774953"/>
            <a:ext cx="73108" cy="81600"/>
          </a:xfrm>
          <a:prstGeom prst="ellipse">
            <a:avLst/>
          </a:prstGeom>
          <a:solidFill>
            <a:srgbClr val="FEBB11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Freeform 785"/>
          <p:cNvSpPr>
            <a:spLocks/>
          </p:cNvSpPr>
          <p:nvPr/>
        </p:nvSpPr>
        <p:spPr bwMode="gray">
          <a:xfrm>
            <a:off x="4724678" y="3388245"/>
            <a:ext cx="73108" cy="81600"/>
          </a:xfrm>
          <a:prstGeom prst="ellipse">
            <a:avLst/>
          </a:prstGeom>
          <a:solidFill>
            <a:srgbClr val="FEBB11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66" name="Freeform 785"/>
          <p:cNvSpPr>
            <a:spLocks/>
          </p:cNvSpPr>
          <p:nvPr/>
        </p:nvSpPr>
        <p:spPr bwMode="gray">
          <a:xfrm>
            <a:off x="5396740" y="3798569"/>
            <a:ext cx="73108" cy="81600"/>
          </a:xfrm>
          <a:prstGeom prst="ellipse">
            <a:avLst/>
          </a:prstGeom>
          <a:solidFill>
            <a:srgbClr val="FEBB11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67" name="Freeform 785"/>
          <p:cNvSpPr>
            <a:spLocks/>
          </p:cNvSpPr>
          <p:nvPr/>
        </p:nvSpPr>
        <p:spPr bwMode="gray">
          <a:xfrm>
            <a:off x="5593240" y="3953843"/>
            <a:ext cx="73108" cy="81600"/>
          </a:xfrm>
          <a:prstGeom prst="ellipse">
            <a:avLst/>
          </a:prstGeom>
          <a:solidFill>
            <a:srgbClr val="FEBB11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68" name="Freeform 785"/>
          <p:cNvSpPr>
            <a:spLocks/>
          </p:cNvSpPr>
          <p:nvPr/>
        </p:nvSpPr>
        <p:spPr bwMode="gray">
          <a:xfrm>
            <a:off x="7933383" y="3720253"/>
            <a:ext cx="73108" cy="81600"/>
          </a:xfrm>
          <a:prstGeom prst="ellipse">
            <a:avLst/>
          </a:prstGeom>
          <a:solidFill>
            <a:srgbClr val="FEBB11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69" name="Freeform 785"/>
          <p:cNvSpPr>
            <a:spLocks/>
          </p:cNvSpPr>
          <p:nvPr/>
        </p:nvSpPr>
        <p:spPr bwMode="gray">
          <a:xfrm>
            <a:off x="7438836" y="3302639"/>
            <a:ext cx="73108" cy="81600"/>
          </a:xfrm>
          <a:prstGeom prst="ellipse">
            <a:avLst/>
          </a:prstGeom>
          <a:solidFill>
            <a:srgbClr val="FEBB11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0" name="Freeform 785"/>
          <p:cNvSpPr>
            <a:spLocks/>
          </p:cNvSpPr>
          <p:nvPr/>
        </p:nvSpPr>
        <p:spPr bwMode="gray">
          <a:xfrm>
            <a:off x="7544661" y="2973476"/>
            <a:ext cx="73108" cy="81600"/>
          </a:xfrm>
          <a:prstGeom prst="ellipse">
            <a:avLst/>
          </a:prstGeom>
          <a:solidFill>
            <a:srgbClr val="FEBB11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1" name="Freeform 785"/>
          <p:cNvSpPr>
            <a:spLocks/>
          </p:cNvSpPr>
          <p:nvPr/>
        </p:nvSpPr>
        <p:spPr bwMode="gray">
          <a:xfrm>
            <a:off x="7625827" y="2714250"/>
            <a:ext cx="73108" cy="81600"/>
          </a:xfrm>
          <a:prstGeom prst="ellipse">
            <a:avLst/>
          </a:prstGeom>
          <a:solidFill>
            <a:srgbClr val="FEBB11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2" name="Freeform 775"/>
          <p:cNvSpPr>
            <a:spLocks/>
          </p:cNvSpPr>
          <p:nvPr/>
        </p:nvSpPr>
        <p:spPr bwMode="gray">
          <a:xfrm>
            <a:off x="4520586" y="2659822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3" name="Freeform 775"/>
          <p:cNvSpPr>
            <a:spLocks/>
          </p:cNvSpPr>
          <p:nvPr/>
        </p:nvSpPr>
        <p:spPr bwMode="gray">
          <a:xfrm>
            <a:off x="5241102" y="3120063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4" name="Freeform 775"/>
          <p:cNvSpPr>
            <a:spLocks/>
          </p:cNvSpPr>
          <p:nvPr/>
        </p:nvSpPr>
        <p:spPr bwMode="gray">
          <a:xfrm>
            <a:off x="5462703" y="3700012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5" name="Freeform 775"/>
          <p:cNvSpPr>
            <a:spLocks/>
          </p:cNvSpPr>
          <p:nvPr/>
        </p:nvSpPr>
        <p:spPr bwMode="gray">
          <a:xfrm>
            <a:off x="5746821" y="2835836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6" name="Freeform 775"/>
          <p:cNvSpPr>
            <a:spLocks/>
          </p:cNvSpPr>
          <p:nvPr/>
        </p:nvSpPr>
        <p:spPr bwMode="gray">
          <a:xfrm>
            <a:off x="6107656" y="3918947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7" name="Freeform 775"/>
          <p:cNvSpPr>
            <a:spLocks/>
          </p:cNvSpPr>
          <p:nvPr/>
        </p:nvSpPr>
        <p:spPr bwMode="gray">
          <a:xfrm>
            <a:off x="5701848" y="4248585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8" name="Freeform 775"/>
          <p:cNvSpPr>
            <a:spLocks/>
          </p:cNvSpPr>
          <p:nvPr/>
        </p:nvSpPr>
        <p:spPr bwMode="gray">
          <a:xfrm>
            <a:off x="6611226" y="3407468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79" name="Freeform 775"/>
          <p:cNvSpPr>
            <a:spLocks/>
          </p:cNvSpPr>
          <p:nvPr/>
        </p:nvSpPr>
        <p:spPr bwMode="gray">
          <a:xfrm>
            <a:off x="7045217" y="2769213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Freeform 775"/>
          <p:cNvSpPr>
            <a:spLocks/>
          </p:cNvSpPr>
          <p:nvPr/>
        </p:nvSpPr>
        <p:spPr bwMode="gray">
          <a:xfrm>
            <a:off x="6750589" y="5126646"/>
            <a:ext cx="73108" cy="81600"/>
          </a:xfrm>
          <a:prstGeom prst="ellipse">
            <a:avLst/>
          </a:prstGeom>
          <a:solidFill>
            <a:schemeClr val="accent6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  <p:sp>
        <p:nvSpPr>
          <p:cNvPr id="81" name="Rectangle 863"/>
          <p:cNvSpPr>
            <a:spLocks noChangeArrowheads="1"/>
          </p:cNvSpPr>
          <p:nvPr/>
        </p:nvSpPr>
        <p:spPr bwMode="gray">
          <a:xfrm>
            <a:off x="3897850" y="2755554"/>
            <a:ext cx="32060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Rijeka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2" name="Rectangle 803"/>
          <p:cNvSpPr>
            <a:spLocks noChangeArrowheads="1"/>
          </p:cNvSpPr>
          <p:nvPr/>
        </p:nvSpPr>
        <p:spPr bwMode="gray">
          <a:xfrm>
            <a:off x="6482243" y="4308851"/>
            <a:ext cx="9954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000000"/>
                </a:solidFill>
                <a:latin typeface="Arial"/>
              </a:rPr>
              <a:t>Thessaloniki</a:t>
            </a:r>
            <a:endParaRPr lang="en-US" altLang="en-US" sz="1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3" name="Rectangle 819"/>
          <p:cNvSpPr>
            <a:spLocks noChangeArrowheads="1"/>
          </p:cNvSpPr>
          <p:nvPr/>
        </p:nvSpPr>
        <p:spPr bwMode="gray">
          <a:xfrm>
            <a:off x="7882766" y="3518582"/>
            <a:ext cx="403957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Istanbul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4" name="Rectangle 827"/>
          <p:cNvSpPr>
            <a:spLocks noChangeArrowheads="1"/>
          </p:cNvSpPr>
          <p:nvPr/>
        </p:nvSpPr>
        <p:spPr bwMode="gray">
          <a:xfrm>
            <a:off x="7554137" y="3252114"/>
            <a:ext cx="36548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Burgas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5" name="Rectangle 833"/>
          <p:cNvSpPr>
            <a:spLocks noChangeArrowheads="1"/>
          </p:cNvSpPr>
          <p:nvPr/>
        </p:nvSpPr>
        <p:spPr bwMode="gray">
          <a:xfrm>
            <a:off x="7649498" y="2935064"/>
            <a:ext cx="36548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Varnas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6" name="Rectangle 838"/>
          <p:cNvSpPr>
            <a:spLocks noChangeArrowheads="1"/>
          </p:cNvSpPr>
          <p:nvPr/>
        </p:nvSpPr>
        <p:spPr bwMode="gray">
          <a:xfrm>
            <a:off x="7742198" y="2681521"/>
            <a:ext cx="58349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Constantza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7" name="Rectangle 848"/>
          <p:cNvSpPr>
            <a:spLocks noChangeArrowheads="1"/>
          </p:cNvSpPr>
          <p:nvPr/>
        </p:nvSpPr>
        <p:spPr bwMode="gray">
          <a:xfrm>
            <a:off x="5188085" y="3798281"/>
            <a:ext cx="17953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Bar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8" name="Rectangle 851"/>
          <p:cNvSpPr>
            <a:spLocks noChangeArrowheads="1"/>
          </p:cNvSpPr>
          <p:nvPr/>
        </p:nvSpPr>
        <p:spPr bwMode="gray">
          <a:xfrm>
            <a:off x="5239181" y="3910680"/>
            <a:ext cx="378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Durres </a:t>
            </a:r>
          </a:p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Tirana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9" name="Rectangle 856"/>
          <p:cNvSpPr>
            <a:spLocks noChangeArrowheads="1"/>
          </p:cNvSpPr>
          <p:nvPr/>
        </p:nvSpPr>
        <p:spPr bwMode="gray">
          <a:xfrm>
            <a:off x="4649218" y="3492043"/>
            <a:ext cx="22442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Split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0" name="Rectangle 929"/>
          <p:cNvSpPr>
            <a:spLocks noChangeArrowheads="1"/>
          </p:cNvSpPr>
          <p:nvPr/>
        </p:nvSpPr>
        <p:spPr bwMode="gray">
          <a:xfrm>
            <a:off x="6721846" y="5226052"/>
            <a:ext cx="35907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Athens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1" name="Rectangle 941"/>
          <p:cNvSpPr>
            <a:spLocks noChangeArrowheads="1"/>
          </p:cNvSpPr>
          <p:nvPr/>
        </p:nvSpPr>
        <p:spPr bwMode="gray">
          <a:xfrm>
            <a:off x="5208782" y="3211246"/>
            <a:ext cx="45525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Sarajevo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2" name="Rectangle 949"/>
          <p:cNvSpPr>
            <a:spLocks noChangeArrowheads="1"/>
          </p:cNvSpPr>
          <p:nvPr/>
        </p:nvSpPr>
        <p:spPr bwMode="gray">
          <a:xfrm>
            <a:off x="5542359" y="2930882"/>
            <a:ext cx="46166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Belgrade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3" name="Rectangle 957"/>
          <p:cNvSpPr>
            <a:spLocks noChangeArrowheads="1"/>
          </p:cNvSpPr>
          <p:nvPr/>
        </p:nvSpPr>
        <p:spPr bwMode="gray">
          <a:xfrm>
            <a:off x="6706232" y="3378509"/>
            <a:ext cx="26289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Sofia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4" name="Rectangle 962"/>
          <p:cNvSpPr>
            <a:spLocks noChangeArrowheads="1"/>
          </p:cNvSpPr>
          <p:nvPr/>
        </p:nvSpPr>
        <p:spPr bwMode="gray">
          <a:xfrm>
            <a:off x="6212535" y="3841532"/>
            <a:ext cx="35266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Skopje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5" name="Rectangle 968"/>
          <p:cNvSpPr>
            <a:spLocks noChangeArrowheads="1"/>
          </p:cNvSpPr>
          <p:nvPr/>
        </p:nvSpPr>
        <p:spPr bwMode="gray">
          <a:xfrm>
            <a:off x="4621095" y="2607984"/>
            <a:ext cx="36548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Zagreb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6" name="Rectangle 974"/>
          <p:cNvSpPr>
            <a:spLocks noChangeArrowheads="1"/>
          </p:cNvSpPr>
          <p:nvPr/>
        </p:nvSpPr>
        <p:spPr bwMode="gray">
          <a:xfrm>
            <a:off x="7033551" y="2580733"/>
            <a:ext cx="51937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srgbClr val="000000"/>
                </a:solidFill>
                <a:latin typeface="Arial"/>
              </a:rPr>
              <a:t>Bucharest</a:t>
            </a:r>
            <a:endParaRPr lang="en-US" altLang="en-US" sz="19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7" name="Rectangle 867"/>
          <p:cNvSpPr>
            <a:spLocks noChangeArrowheads="1"/>
          </p:cNvSpPr>
          <p:nvPr/>
        </p:nvSpPr>
        <p:spPr bwMode="gray">
          <a:xfrm>
            <a:off x="7938329" y="4416079"/>
            <a:ext cx="431208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Turkey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8" name="Rectangle 873"/>
          <p:cNvSpPr>
            <a:spLocks noChangeArrowheads="1"/>
          </p:cNvSpPr>
          <p:nvPr/>
        </p:nvSpPr>
        <p:spPr bwMode="gray">
          <a:xfrm>
            <a:off x="6140500" y="4761646"/>
            <a:ext cx="46166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Greece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9" name="Rectangle 879"/>
          <p:cNvSpPr>
            <a:spLocks noChangeArrowheads="1"/>
          </p:cNvSpPr>
          <p:nvPr/>
        </p:nvSpPr>
        <p:spPr bwMode="gray">
          <a:xfrm>
            <a:off x="5873230" y="4211042"/>
            <a:ext cx="50975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FYROM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0" name="Rectangle 884"/>
          <p:cNvSpPr>
            <a:spLocks noChangeArrowheads="1"/>
          </p:cNvSpPr>
          <p:nvPr/>
        </p:nvSpPr>
        <p:spPr bwMode="gray">
          <a:xfrm>
            <a:off x="5457373" y="2609795"/>
            <a:ext cx="40876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Serbia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1" name="Rectangle 890"/>
          <p:cNvSpPr>
            <a:spLocks noChangeArrowheads="1"/>
          </p:cNvSpPr>
          <p:nvPr/>
        </p:nvSpPr>
        <p:spPr bwMode="gray">
          <a:xfrm>
            <a:off x="5145520" y="3351003"/>
            <a:ext cx="75180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Montenegro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2" name="Rectangle 901"/>
          <p:cNvSpPr>
            <a:spLocks noChangeArrowheads="1"/>
          </p:cNvSpPr>
          <p:nvPr/>
        </p:nvSpPr>
        <p:spPr bwMode="gray">
          <a:xfrm>
            <a:off x="6371269" y="1863385"/>
            <a:ext cx="56586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Romania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3" name="Rectangle 908"/>
          <p:cNvSpPr>
            <a:spLocks noChangeArrowheads="1"/>
          </p:cNvSpPr>
          <p:nvPr/>
        </p:nvSpPr>
        <p:spPr bwMode="gray">
          <a:xfrm>
            <a:off x="6820540" y="3155105"/>
            <a:ext cx="5193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Bulgaria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4" name="Rectangle 916"/>
          <p:cNvSpPr>
            <a:spLocks noChangeArrowheads="1"/>
          </p:cNvSpPr>
          <p:nvPr/>
        </p:nvSpPr>
        <p:spPr bwMode="gray">
          <a:xfrm>
            <a:off x="4882133" y="2863564"/>
            <a:ext cx="432811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Bosnia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5" name="Rectangle 983"/>
          <p:cNvSpPr>
            <a:spLocks noChangeArrowheads="1"/>
          </p:cNvSpPr>
          <p:nvPr/>
        </p:nvSpPr>
        <p:spPr bwMode="gray">
          <a:xfrm>
            <a:off x="5539395" y="4390876"/>
            <a:ext cx="47288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Albania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6" name="Rectangle 916"/>
          <p:cNvSpPr>
            <a:spLocks noChangeArrowheads="1"/>
          </p:cNvSpPr>
          <p:nvPr/>
        </p:nvSpPr>
        <p:spPr bwMode="gray">
          <a:xfrm>
            <a:off x="4119092" y="2979409"/>
            <a:ext cx="45525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Croatia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7" name="Rectangle 901"/>
          <p:cNvSpPr>
            <a:spLocks noChangeArrowheads="1"/>
          </p:cNvSpPr>
          <p:nvPr/>
        </p:nvSpPr>
        <p:spPr bwMode="gray">
          <a:xfrm>
            <a:off x="7598739" y="1043704"/>
            <a:ext cx="48731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Ukraine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8" name="Rectangle 901"/>
          <p:cNvSpPr>
            <a:spLocks noChangeArrowheads="1"/>
          </p:cNvSpPr>
          <p:nvPr/>
        </p:nvSpPr>
        <p:spPr bwMode="gray">
          <a:xfrm>
            <a:off x="7115210" y="1304186"/>
            <a:ext cx="53380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Moldova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9" name="Rectangle 901"/>
          <p:cNvSpPr>
            <a:spLocks noChangeArrowheads="1"/>
          </p:cNvSpPr>
          <p:nvPr/>
        </p:nvSpPr>
        <p:spPr bwMode="gray">
          <a:xfrm>
            <a:off x="4930354" y="2137127"/>
            <a:ext cx="53380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Hungary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0" name="Oval 70"/>
          <p:cNvSpPr>
            <a:spLocks noChangeArrowheads="1"/>
          </p:cNvSpPr>
          <p:nvPr/>
        </p:nvSpPr>
        <p:spPr bwMode="gray">
          <a:xfrm rot="10800000" flipH="1" flipV="1">
            <a:off x="6896032" y="2096142"/>
            <a:ext cx="443881" cy="239951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20.0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1" name="Oval 70"/>
          <p:cNvSpPr>
            <a:spLocks noChangeArrowheads="1"/>
          </p:cNvSpPr>
          <p:nvPr/>
        </p:nvSpPr>
        <p:spPr bwMode="gray">
          <a:xfrm rot="10800000" flipH="1" flipV="1">
            <a:off x="7318560" y="1492357"/>
            <a:ext cx="371387" cy="20726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3.0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2" name="Oval 70"/>
          <p:cNvSpPr>
            <a:spLocks noChangeArrowheads="1"/>
          </p:cNvSpPr>
          <p:nvPr/>
        </p:nvSpPr>
        <p:spPr bwMode="gray">
          <a:xfrm rot="10800000" flipH="1" flipV="1">
            <a:off x="5118982" y="1863384"/>
            <a:ext cx="393824" cy="232757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10.0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3" name="Oval 70"/>
          <p:cNvSpPr>
            <a:spLocks noChangeArrowheads="1"/>
          </p:cNvSpPr>
          <p:nvPr/>
        </p:nvSpPr>
        <p:spPr bwMode="gray">
          <a:xfrm rot="10800000" flipH="1" flipV="1">
            <a:off x="4448845" y="2336094"/>
            <a:ext cx="371387" cy="20726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4.3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4" name="Oval 70"/>
          <p:cNvSpPr>
            <a:spLocks noChangeArrowheads="1"/>
          </p:cNvSpPr>
          <p:nvPr/>
        </p:nvSpPr>
        <p:spPr bwMode="gray">
          <a:xfrm rot="10800000" flipH="1" flipV="1">
            <a:off x="4816702" y="3065869"/>
            <a:ext cx="371387" cy="20726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3.8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5" name="Oval 70"/>
          <p:cNvSpPr>
            <a:spLocks noChangeArrowheads="1"/>
          </p:cNvSpPr>
          <p:nvPr/>
        </p:nvSpPr>
        <p:spPr bwMode="gray">
          <a:xfrm rot="10800000" flipH="1" flipV="1">
            <a:off x="5825072" y="3230940"/>
            <a:ext cx="371387" cy="20726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7.0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6" name="Oval 70"/>
          <p:cNvSpPr>
            <a:spLocks noChangeArrowheads="1"/>
          </p:cNvSpPr>
          <p:nvPr/>
        </p:nvSpPr>
        <p:spPr bwMode="gray">
          <a:xfrm rot="10800000" flipH="1" flipV="1">
            <a:off x="5053488" y="3587003"/>
            <a:ext cx="371387" cy="20726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0.6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7" name="Oval 70"/>
          <p:cNvSpPr>
            <a:spLocks noChangeArrowheads="1"/>
          </p:cNvSpPr>
          <p:nvPr/>
        </p:nvSpPr>
        <p:spPr bwMode="gray">
          <a:xfrm rot="10800000" flipH="1" flipV="1">
            <a:off x="5453685" y="3764805"/>
            <a:ext cx="371387" cy="20726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3.0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8" name="Oval 70"/>
          <p:cNvSpPr>
            <a:spLocks noChangeArrowheads="1"/>
          </p:cNvSpPr>
          <p:nvPr/>
        </p:nvSpPr>
        <p:spPr bwMode="gray">
          <a:xfrm rot="10800000" flipH="1" flipV="1">
            <a:off x="5911293" y="4015151"/>
            <a:ext cx="371387" cy="20726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2.0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9" name="Oval 70"/>
          <p:cNvSpPr>
            <a:spLocks noChangeArrowheads="1"/>
          </p:cNvSpPr>
          <p:nvPr/>
        </p:nvSpPr>
        <p:spPr bwMode="gray">
          <a:xfrm rot="10800000" flipH="1" flipV="1">
            <a:off x="6981770" y="3358314"/>
            <a:ext cx="371387" cy="207264"/>
          </a:xfrm>
          <a:prstGeom prst="ellipse">
            <a:avLst/>
          </a:prstGeom>
          <a:solidFill>
            <a:srgbClr val="00B0F0"/>
          </a:solidFill>
          <a:ln w="635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white"/>
                </a:solidFill>
                <a:latin typeface="Arial" charset="0"/>
                <a:cs typeface="Arial" charset="0"/>
              </a:rPr>
              <a:t>7.5</a:t>
            </a:r>
            <a:endParaRPr lang="en-GB" sz="1100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0" name="Rectangle 890"/>
          <p:cNvSpPr>
            <a:spLocks noChangeArrowheads="1"/>
          </p:cNvSpPr>
          <p:nvPr/>
        </p:nvSpPr>
        <p:spPr bwMode="gray">
          <a:xfrm>
            <a:off x="5547266" y="3574706"/>
            <a:ext cx="47128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solidFill>
                  <a:srgbClr val="000000"/>
                </a:solidFill>
                <a:latin typeface="Arial"/>
              </a:rPr>
              <a:t>Kosovo</a:t>
            </a:r>
            <a:endParaRPr lang="en-US" altLang="en-US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1" name="Oval 70"/>
          <p:cNvSpPr>
            <a:spLocks noChangeArrowheads="1"/>
          </p:cNvSpPr>
          <p:nvPr/>
        </p:nvSpPr>
        <p:spPr bwMode="gray">
          <a:xfrm rot="10800000" flipH="1" flipV="1">
            <a:off x="7991378" y="2147520"/>
            <a:ext cx="449379" cy="30345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1100" b="1" dirty="0">
                <a:solidFill>
                  <a:prstClr val="black"/>
                </a:solidFill>
                <a:latin typeface="Arial" charset="0"/>
                <a:cs typeface="Arial" charset="0"/>
              </a:rPr>
              <a:t>41.1</a:t>
            </a:r>
            <a:endParaRPr lang="en-GB" sz="11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2" name="Oval 70"/>
          <p:cNvSpPr>
            <a:spLocks noChangeArrowheads="1"/>
          </p:cNvSpPr>
          <p:nvPr/>
        </p:nvSpPr>
        <p:spPr bwMode="gray">
          <a:xfrm rot="10800000" flipH="1" flipV="1">
            <a:off x="7995088" y="2983815"/>
            <a:ext cx="445664" cy="300533"/>
          </a:xfrm>
          <a:prstGeom prst="ellipse">
            <a:avLst/>
          </a:prstGeom>
          <a:solidFill>
            <a:srgbClr val="92D05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 dirty="0">
                <a:solidFill>
                  <a:prstClr val="black"/>
                </a:solidFill>
                <a:latin typeface="Arial" charset="0"/>
                <a:cs typeface="Arial" charset="0"/>
              </a:rPr>
              <a:t>20.1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6310108" y="2056216"/>
            <a:ext cx="483145" cy="1692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1" hangingPunct="1">
              <a:defRPr sz="900">
                <a:solidFill>
                  <a:srgbClr val="000000"/>
                </a:solidFill>
                <a:latin typeface="Arial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1100" b="1" dirty="0" smtClean="0">
                <a:solidFill>
                  <a:srgbClr val="474B78"/>
                </a:solidFill>
              </a:rPr>
              <a:t>800km</a:t>
            </a:r>
            <a:endParaRPr lang="en-GB" sz="1100" b="1" dirty="0">
              <a:solidFill>
                <a:srgbClr val="474B78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310108" y="2731364"/>
            <a:ext cx="483145" cy="1692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1" hangingPunct="1">
              <a:defRPr sz="900">
                <a:solidFill>
                  <a:srgbClr val="000000"/>
                </a:solidFill>
                <a:latin typeface="Arial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1100" b="1" dirty="0" smtClean="0">
                <a:solidFill>
                  <a:srgbClr val="474B78"/>
                </a:solidFill>
              </a:rPr>
              <a:t>600km</a:t>
            </a:r>
            <a:endParaRPr lang="en-GB" sz="1100" b="1" dirty="0">
              <a:solidFill>
                <a:srgbClr val="474B78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310108" y="3574706"/>
            <a:ext cx="483145" cy="1692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eaLnBrk="1" hangingPunct="1">
              <a:defRPr sz="900">
                <a:solidFill>
                  <a:srgbClr val="000000"/>
                </a:solidFill>
                <a:latin typeface="Arial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sz="1100" b="1" dirty="0">
                <a:solidFill>
                  <a:srgbClr val="474B78"/>
                </a:solidFill>
              </a:rPr>
              <a:t>3</a:t>
            </a:r>
            <a:r>
              <a:rPr lang="en-GB" sz="1100" b="1" dirty="0" smtClean="0">
                <a:solidFill>
                  <a:srgbClr val="474B78"/>
                </a:solidFill>
              </a:rPr>
              <a:t>00km</a:t>
            </a:r>
            <a:endParaRPr lang="en-GB" sz="1100" b="1" dirty="0">
              <a:solidFill>
                <a:srgbClr val="474B78"/>
              </a:solidFill>
            </a:endParaRPr>
          </a:p>
        </p:txBody>
      </p:sp>
      <p:sp>
        <p:nvSpPr>
          <p:cNvPr id="126" name="Freeform 775"/>
          <p:cNvSpPr>
            <a:spLocks/>
          </p:cNvSpPr>
          <p:nvPr/>
        </p:nvSpPr>
        <p:spPr bwMode="gray">
          <a:xfrm>
            <a:off x="6460158" y="4172332"/>
            <a:ext cx="156715" cy="159016"/>
          </a:xfrm>
          <a:prstGeom prst="ellipse">
            <a:avLst/>
          </a:prstGeom>
          <a:solidFill>
            <a:srgbClr val="00B050"/>
          </a:solidFill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 lIns="97170" tIns="48585" rIns="97170" bIns="48585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IN" sz="2100" dirty="0">
              <a:solidFill>
                <a:srgbClr val="94C3E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51</a:t>
            </a:fld>
            <a:endParaRPr lang="el-GR"/>
          </a:p>
        </p:txBody>
      </p:sp>
      <p:sp>
        <p:nvSpPr>
          <p:cNvPr id="7" name="Subtitle 1"/>
          <p:cNvSpPr txBox="1">
            <a:spLocks/>
          </p:cNvSpPr>
          <p:nvPr/>
        </p:nvSpPr>
        <p:spPr bwMode="gray">
          <a:xfrm>
            <a:off x="0" y="2982850"/>
            <a:ext cx="12191999" cy="40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r" defTabSz="82073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2100" b="1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28600" indent="-2286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rgbClr val="FFC000"/>
              </a:buClr>
              <a:buSzPct val="85000"/>
              <a:buFont typeface="Wingdings" panose="05000000000000000000" pitchFamily="2" charset="2"/>
              <a:buChar char=""/>
              <a:defRPr sz="2000">
                <a:solidFill>
                  <a:schemeClr val="tx1"/>
                </a:solidFill>
                <a:latin typeface="+mn-lt"/>
              </a:defRPr>
            </a:lvl2pPr>
            <a:lvl3pPr marL="4476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MS Gloriola II Std Light" panose="02000000000000000000" pitchFamily="2" charset="0"/>
              <a:buChar char="–"/>
              <a:defRPr sz="1600">
                <a:solidFill>
                  <a:schemeClr val="tx1"/>
                </a:solidFill>
                <a:latin typeface="+mn-lt"/>
              </a:defRPr>
            </a:lvl3pPr>
            <a:lvl4pPr marL="685800" indent="-2476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904875" indent="-20955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MS Gloriola II Std Light" panose="02000000000000000000" pitchFamily="2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5pPr>
            <a:lvl6pPr marL="1162050" indent="-219075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3399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7pPr>
            <a:lvl8pPr marL="27971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8pPr>
            <a:lvl9pPr marL="3254375" indent="-279400" algn="l" rtl="0" eaLnBrk="0" fontAlgn="base" hangingPunct="0">
              <a:lnSpc>
                <a:spcPct val="110000"/>
              </a:lnSpc>
              <a:spcBef>
                <a:spcPct val="15000"/>
              </a:spcBef>
              <a:spcAft>
                <a:spcPct val="0"/>
              </a:spcAft>
              <a:buClr>
                <a:schemeClr val="folHlink"/>
              </a:buClr>
              <a:buFont typeface="Arial" charset="0"/>
              <a:buChar char="–"/>
              <a:defRPr sz="1600">
                <a:solidFill>
                  <a:srgbClr val="254386"/>
                </a:solidFill>
                <a:latin typeface="+mn-lt"/>
              </a:defRPr>
            </a:lvl9pPr>
          </a:lstStyle>
          <a:p>
            <a:pPr algn="ctr"/>
            <a:r>
              <a:rPr lang="en-US" sz="2600" kern="0" dirty="0" smtClean="0">
                <a:solidFill>
                  <a:schemeClr val="accent1">
                    <a:lumMod val="50000"/>
                  </a:schemeClr>
                </a:solidFill>
              </a:rPr>
              <a:t>Thank you very much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1293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6</a:t>
            </a:fld>
            <a:endParaRPr lang="el-GR"/>
          </a:p>
        </p:txBody>
      </p:sp>
      <p:sp>
        <p:nvSpPr>
          <p:cNvPr id="8" name="Rectangle 134"/>
          <p:cNvSpPr/>
          <p:nvPr/>
        </p:nvSpPr>
        <p:spPr bwMode="gray">
          <a:xfrm>
            <a:off x="7844236" y="940219"/>
            <a:ext cx="3855161" cy="495886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41159" lvl="1" indent="-241159">
              <a:spcBef>
                <a:spcPts val="638"/>
              </a:spcBef>
              <a:spcAft>
                <a:spcPts val="0"/>
              </a:spcAft>
              <a:buClr>
                <a:srgbClr val="FFC000"/>
              </a:buClr>
              <a:buSzPct val="85000"/>
              <a:buFont typeface="Wingdings" pitchFamily="2" charset="2"/>
              <a:buChar char=""/>
            </a:pPr>
            <a:endParaRPr lang="en-GB" sz="200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82134" lvl="1" indent="-182134">
              <a:lnSpc>
                <a:spcPts val="957"/>
              </a:lnSpc>
              <a:spcBef>
                <a:spcPts val="488"/>
              </a:spcBef>
              <a:spcAft>
                <a:spcPts val="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US" sz="105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Gateway port to Balkans and South </a:t>
            </a:r>
            <a:r>
              <a:rPr lang="en-US" sz="105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Eastern </a:t>
            </a:r>
            <a:r>
              <a:rPr lang="en-US" sz="105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Europe</a:t>
            </a:r>
            <a:endParaRPr lang="en-GB" sz="1050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82134" lvl="1" indent="-182134">
              <a:lnSpc>
                <a:spcPts val="957"/>
              </a:lnSpc>
              <a:spcBef>
                <a:spcPts val="488"/>
              </a:spcBef>
              <a:spcAft>
                <a:spcPts val="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5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Strategically located in close proximity to major motorways and railway </a:t>
            </a:r>
            <a:r>
              <a:rPr lang="en-GB" sz="105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networks</a:t>
            </a:r>
          </a:p>
          <a:p>
            <a:pPr marL="182134" lvl="1" indent="-182134">
              <a:lnSpc>
                <a:spcPts val="957"/>
              </a:lnSpc>
              <a:spcBef>
                <a:spcPts val="488"/>
              </a:spcBef>
              <a:spcAft>
                <a:spcPts val="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5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One of the five Greek Ports</a:t>
            </a:r>
            <a:r>
              <a:rPr lang="en-GB" sz="1050" kern="0" baseline="30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(1)</a:t>
            </a:r>
            <a:r>
              <a:rPr lang="en-GB" sz="105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  that has been included in the core European Transport Network</a:t>
            </a:r>
            <a:endParaRPr lang="en-GB" sz="1050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82134" lvl="1" indent="-182134">
              <a:lnSpc>
                <a:spcPts val="957"/>
              </a:lnSpc>
              <a:spcBef>
                <a:spcPts val="488"/>
              </a:spcBef>
              <a:spcAft>
                <a:spcPts val="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5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Direct access to the Balkans, Russia and Turkey through existing road networks</a:t>
            </a:r>
          </a:p>
          <a:p>
            <a:pPr marL="182134" lvl="1" indent="-182134">
              <a:lnSpc>
                <a:spcPts val="957"/>
              </a:lnSpc>
              <a:spcBef>
                <a:spcPts val="488"/>
              </a:spcBef>
              <a:spcAft>
                <a:spcPts val="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105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Located at the ending point of road networks: Pan-European X and Trans-European </a:t>
            </a:r>
            <a:r>
              <a:rPr lang="en-GB" sz="1050" kern="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IV</a:t>
            </a:r>
            <a:r>
              <a:rPr lang="en-GB" sz="10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GB" sz="1000" kern="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anose="020B0604020202020204" pitchFamily="34" charset="0"/>
              </a:rPr>
            </a:br>
            <a:endParaRPr lang="en-GB" sz="1000" kern="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838200" y="149465"/>
            <a:ext cx="9574764" cy="55672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defPPr>
              <a:defRPr lang="el-GR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defRPr>
            </a:lvl1pPr>
          </a:lstStyle>
          <a:p>
            <a:r>
              <a:rPr lang="en-GB" dirty="0"/>
              <a:t>Ideal Gateway to the Balkans and Black Sea</a:t>
            </a:r>
            <a:endParaRPr lang="en-US" dirty="0"/>
          </a:p>
        </p:txBody>
      </p:sp>
      <p:graphicFrame>
        <p:nvGraphicFramePr>
          <p:cNvPr id="10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446841"/>
              </p:ext>
            </p:extLst>
          </p:nvPr>
        </p:nvGraphicFramePr>
        <p:xfrm>
          <a:off x="9392811" y="2910142"/>
          <a:ext cx="1204324" cy="1001680"/>
        </p:xfrm>
        <a:graphic>
          <a:graphicData uri="http://schemas.openxmlformats.org/drawingml/2006/table">
            <a:tbl>
              <a:tblPr/>
              <a:tblGrid>
                <a:gridCol w="5596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46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Road Distance</a:t>
                      </a:r>
                      <a:br>
                        <a:rPr kumimoji="0" lang="en-GB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(in km) </a:t>
                      </a:r>
                      <a:endParaRPr kumimoji="0" lang="en-IN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288" marR="18288" marT="18288" marB="1828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Road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Distance</a:t>
                      </a:r>
                      <a:endParaRPr kumimoji="0" lang="en-IN" sz="6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Skopje</a:t>
                      </a: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219</a:t>
                      </a: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Sofia</a:t>
                      </a: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280</a:t>
                      </a: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Tirana</a:t>
                      </a: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424</a:t>
                      </a: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Bucharest</a:t>
                      </a: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608</a:t>
                      </a: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Belgrade</a:t>
                      </a: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609</a:t>
                      </a: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angle 148"/>
          <p:cNvSpPr/>
          <p:nvPr/>
        </p:nvSpPr>
        <p:spPr bwMode="gray">
          <a:xfrm>
            <a:off x="8179579" y="2907210"/>
            <a:ext cx="1075449" cy="100262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CFCDB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1">
              <a:lnSpc>
                <a:spcPts val="1064"/>
              </a:lnSpc>
              <a:spcBef>
                <a:spcPts val="213"/>
              </a:spcBef>
              <a:spcAft>
                <a:spcPts val="213"/>
              </a:spcAft>
              <a:buClr>
                <a:srgbClr val="FFC000"/>
              </a:buClr>
              <a:buSzPct val="85000"/>
            </a:pPr>
            <a:r>
              <a:rPr lang="en-GB" sz="600" b="1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Legend</a:t>
            </a:r>
          </a:p>
          <a:p>
            <a:pPr marL="0" lvl="1">
              <a:lnSpc>
                <a:spcPts val="1064"/>
              </a:lnSpc>
              <a:spcBef>
                <a:spcPts val="213"/>
              </a:spcBef>
              <a:spcAft>
                <a:spcPts val="213"/>
              </a:spcAft>
              <a:buClr>
                <a:srgbClr val="FFC000"/>
              </a:buClr>
              <a:buSzPct val="85000"/>
            </a:pPr>
            <a:r>
              <a:rPr lang="en-GB" sz="600" b="1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GB" sz="600" b="1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        </a:t>
            </a:r>
            <a:r>
              <a:rPr lang="en-GB" sz="6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Shipping route</a:t>
            </a:r>
          </a:p>
          <a:p>
            <a:pPr marL="485692" lvl="2">
              <a:lnSpc>
                <a:spcPts val="745"/>
              </a:lnSpc>
              <a:spcBef>
                <a:spcPts val="213"/>
              </a:spcBef>
              <a:spcAft>
                <a:spcPts val="213"/>
              </a:spcAft>
              <a:buClr>
                <a:srgbClr val="FFC000"/>
              </a:buClr>
              <a:buSzPct val="85000"/>
            </a:pPr>
            <a:r>
              <a:rPr lang="en-GB" sz="6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Road route</a:t>
            </a:r>
          </a:p>
          <a:p>
            <a:pPr marL="485692" lvl="2">
              <a:lnSpc>
                <a:spcPts val="745"/>
              </a:lnSpc>
              <a:spcBef>
                <a:spcPts val="213"/>
              </a:spcBef>
              <a:spcAft>
                <a:spcPts val="213"/>
              </a:spcAft>
              <a:buClr>
                <a:srgbClr val="FFC000"/>
              </a:buClr>
              <a:buSzPct val="85000"/>
            </a:pPr>
            <a:r>
              <a:rPr lang="en-GB" sz="6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Pan-EU X</a:t>
            </a:r>
          </a:p>
          <a:p>
            <a:pPr marL="485692" lvl="2">
              <a:lnSpc>
                <a:spcPts val="745"/>
              </a:lnSpc>
              <a:spcBef>
                <a:spcPts val="213"/>
              </a:spcBef>
              <a:spcAft>
                <a:spcPts val="213"/>
              </a:spcAft>
              <a:buClr>
                <a:srgbClr val="FFC000"/>
              </a:buClr>
              <a:buSzPct val="85000"/>
            </a:pPr>
            <a:r>
              <a:rPr lang="en-GB" sz="6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Trans-EU </a:t>
            </a:r>
            <a:r>
              <a:rPr lang="en-GB" sz="6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IV</a:t>
            </a:r>
          </a:p>
          <a:p>
            <a:pPr marL="485692" lvl="2">
              <a:lnSpc>
                <a:spcPts val="745"/>
              </a:lnSpc>
              <a:spcBef>
                <a:spcPts val="213"/>
              </a:spcBef>
              <a:spcAft>
                <a:spcPts val="213"/>
              </a:spcAft>
              <a:buClr>
                <a:srgbClr val="FFC000"/>
              </a:buClr>
              <a:buSzPct val="85000"/>
            </a:pPr>
            <a:r>
              <a:rPr lang="en-GB" sz="6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Egnatia </a:t>
            </a:r>
            <a:r>
              <a:rPr lang="en-GB" sz="6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route</a:t>
            </a:r>
          </a:p>
        </p:txBody>
      </p:sp>
      <p:grpSp>
        <p:nvGrpSpPr>
          <p:cNvPr id="12" name="Group 224"/>
          <p:cNvGrpSpPr/>
          <p:nvPr/>
        </p:nvGrpSpPr>
        <p:grpSpPr bwMode="gray">
          <a:xfrm>
            <a:off x="8285663" y="3486307"/>
            <a:ext cx="154745" cy="51441"/>
            <a:chOff x="7213600" y="3868041"/>
            <a:chExt cx="152400" cy="45389"/>
          </a:xfrm>
        </p:grpSpPr>
        <p:cxnSp>
          <p:nvCxnSpPr>
            <p:cNvPr id="13" name="Straight Connector 16"/>
            <p:cNvCxnSpPr/>
            <p:nvPr/>
          </p:nvCxnSpPr>
          <p:spPr bwMode="gray">
            <a:xfrm>
              <a:off x="7213600" y="3892242"/>
              <a:ext cx="152400" cy="0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Oval 70"/>
            <p:cNvSpPr>
              <a:spLocks noChangeArrowheads="1"/>
            </p:cNvSpPr>
            <p:nvPr/>
          </p:nvSpPr>
          <p:spPr bwMode="gray">
            <a:xfrm rot="10800000" flipH="1" flipV="1">
              <a:off x="7267827" y="3868041"/>
              <a:ext cx="43944" cy="45389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5" name="Group 19"/>
          <p:cNvGrpSpPr/>
          <p:nvPr/>
        </p:nvGrpSpPr>
        <p:grpSpPr bwMode="gray">
          <a:xfrm>
            <a:off x="8285663" y="3624045"/>
            <a:ext cx="154745" cy="51441"/>
            <a:chOff x="7219950" y="4001391"/>
            <a:chExt cx="152400" cy="45389"/>
          </a:xfrm>
        </p:grpSpPr>
        <p:cxnSp>
          <p:nvCxnSpPr>
            <p:cNvPr id="16" name="Straight Connector 152"/>
            <p:cNvCxnSpPr/>
            <p:nvPr/>
          </p:nvCxnSpPr>
          <p:spPr bwMode="gray">
            <a:xfrm>
              <a:off x="7219950" y="4025592"/>
              <a:ext cx="152400" cy="0"/>
            </a:xfrm>
            <a:prstGeom prst="line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Oval 70"/>
            <p:cNvSpPr>
              <a:spLocks noChangeArrowheads="1"/>
            </p:cNvSpPr>
            <p:nvPr/>
          </p:nvSpPr>
          <p:spPr bwMode="gray">
            <a:xfrm rot="10800000" flipH="1" flipV="1">
              <a:off x="7274177" y="4001391"/>
              <a:ext cx="43944" cy="4538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 bwMode="gray">
          <a:xfrm>
            <a:off x="8285663" y="3157672"/>
            <a:ext cx="154745" cy="100243"/>
            <a:chOff x="7213600" y="4130840"/>
            <a:chExt cx="152400" cy="88450"/>
          </a:xfrm>
        </p:grpSpPr>
        <p:cxnSp>
          <p:nvCxnSpPr>
            <p:cNvPr id="19" name="Straight Connector 154"/>
            <p:cNvCxnSpPr/>
            <p:nvPr/>
          </p:nvCxnSpPr>
          <p:spPr bwMode="gray">
            <a:xfrm>
              <a:off x="7213600" y="4177992"/>
              <a:ext cx="152400" cy="0"/>
            </a:xfrm>
            <a:prstGeom prst="line">
              <a:avLst/>
            </a:prstGeom>
            <a:noFill/>
            <a:ln w="19050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Oval 79"/>
            <p:cNvSpPr>
              <a:spLocks noChangeArrowheads="1"/>
            </p:cNvSpPr>
            <p:nvPr/>
          </p:nvSpPr>
          <p:spPr bwMode="gray">
            <a:xfrm rot="10800000" flipH="1" flipV="1">
              <a:off x="7247946" y="4130840"/>
              <a:ext cx="77849" cy="88450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1" name="Group 17"/>
          <p:cNvGrpSpPr/>
          <p:nvPr/>
        </p:nvGrpSpPr>
        <p:grpSpPr bwMode="gray">
          <a:xfrm>
            <a:off x="8285663" y="3326746"/>
            <a:ext cx="154745" cy="100243"/>
            <a:chOff x="7239000" y="4283240"/>
            <a:chExt cx="152400" cy="88450"/>
          </a:xfrm>
        </p:grpSpPr>
        <p:cxnSp>
          <p:nvCxnSpPr>
            <p:cNvPr id="22" name="Straight Connector 158"/>
            <p:cNvCxnSpPr/>
            <p:nvPr/>
          </p:nvCxnSpPr>
          <p:spPr bwMode="gray">
            <a:xfrm>
              <a:off x="7239000" y="4330392"/>
              <a:ext cx="152400" cy="0"/>
            </a:xfrm>
            <a:prstGeom prst="line">
              <a:avLst/>
            </a:prstGeom>
            <a:noFill/>
            <a:ln w="19050" cap="flat" cmpd="sng" algn="ctr">
              <a:solidFill>
                <a:srgbClr val="296CB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Oval 79"/>
            <p:cNvSpPr>
              <a:spLocks noChangeArrowheads="1"/>
            </p:cNvSpPr>
            <p:nvPr/>
          </p:nvSpPr>
          <p:spPr bwMode="gray">
            <a:xfrm rot="10800000" flipH="1" flipV="1">
              <a:off x="7273346" y="4283240"/>
              <a:ext cx="77849" cy="88450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24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817693"/>
              </p:ext>
            </p:extLst>
          </p:nvPr>
        </p:nvGraphicFramePr>
        <p:xfrm>
          <a:off x="8158161" y="3991834"/>
          <a:ext cx="2469315" cy="1829309"/>
        </p:xfrm>
        <a:graphic>
          <a:graphicData uri="http://schemas.openxmlformats.org/drawingml/2006/table">
            <a:tbl>
              <a:tblPr/>
              <a:tblGrid>
                <a:gridCol w="61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00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089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52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97247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Port Distance</a:t>
                      </a:r>
                      <a:b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(in Nautical Miles)</a:t>
                      </a:r>
                      <a:endParaRPr kumimoji="0" lang="en-IN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8288" marR="18288" marT="18288" marB="1828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F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marT="27432" marB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marT="27432" marB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5720" marR="45720" marT="27432" marB="2743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6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Port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Distance</a:t>
                      </a:r>
                      <a:endParaRPr kumimoji="0" lang="en-IN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285" marR="0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Port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Distance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Piraeus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252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285" marR="0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Limassol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653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Izmir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254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285" marR="0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Damietta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736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Istanbul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333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285" marR="0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Novorossiysk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789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Heraklion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347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285" marR="0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Ashdod</a:t>
                      </a: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793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Burgas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443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285" marR="0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Rijeka 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1,009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Varna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482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285" marR="0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Koper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1,045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0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Constanza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529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6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285" marR="0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Algeciras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6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1,693</a:t>
                      </a:r>
                    </a:p>
                  </a:txBody>
                  <a:tcPr marL="46423" marR="46423" marT="31090" marB="310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25" name="Group 167"/>
          <p:cNvGrpSpPr/>
          <p:nvPr/>
        </p:nvGrpSpPr>
        <p:grpSpPr bwMode="gray">
          <a:xfrm>
            <a:off x="8288887" y="3771308"/>
            <a:ext cx="154745" cy="51441"/>
            <a:chOff x="7219950" y="4001391"/>
            <a:chExt cx="152400" cy="45389"/>
          </a:xfrm>
        </p:grpSpPr>
        <p:cxnSp>
          <p:nvCxnSpPr>
            <p:cNvPr id="26" name="Straight Connector 168"/>
            <p:cNvCxnSpPr/>
            <p:nvPr/>
          </p:nvCxnSpPr>
          <p:spPr bwMode="gray">
            <a:xfrm>
              <a:off x="7219950" y="4025592"/>
              <a:ext cx="152400" cy="0"/>
            </a:xfrm>
            <a:prstGeom prst="line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70"/>
            <p:cNvSpPr>
              <a:spLocks noChangeArrowheads="1"/>
            </p:cNvSpPr>
            <p:nvPr/>
          </p:nvSpPr>
          <p:spPr bwMode="gray">
            <a:xfrm rot="10800000" flipH="1" flipV="1">
              <a:off x="7274177" y="4001391"/>
              <a:ext cx="43944" cy="45389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 bwMode="gray">
          <a:xfrm>
            <a:off x="1187708" y="5966729"/>
            <a:ext cx="4921238" cy="301251"/>
          </a:xfrm>
          <a:prstGeom prst="rect">
            <a:avLst/>
          </a:prstGeom>
          <a:noFill/>
        </p:spPr>
        <p:txBody>
          <a:bodyPr wrap="square" lIns="48585" tIns="48585" rIns="48585" bIns="48585" rtlCol="0">
            <a:spAutoFit/>
          </a:bodyPr>
          <a:lstStyle/>
          <a:p>
            <a:pPr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US" sz="600" b="1" dirty="0">
                <a:solidFill>
                  <a:prstClr val="black"/>
                </a:solidFill>
                <a:latin typeface="Arial" pitchFamily="34" charset="0"/>
              </a:rPr>
              <a:t>Note</a:t>
            </a:r>
            <a:r>
              <a:rPr lang="en-US" sz="600" b="1" i="1" dirty="0">
                <a:solidFill>
                  <a:prstClr val="black"/>
                </a:solidFill>
                <a:latin typeface="Arial" pitchFamily="34" charset="0"/>
              </a:rPr>
              <a:t>:</a:t>
            </a:r>
            <a:r>
              <a:rPr lang="en-US" sz="600" i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marL="97846" indent="-97846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AutoNum type="arabicPeriod"/>
            </a:pPr>
            <a:r>
              <a:rPr lang="en-US" sz="600" dirty="0" smtClean="0">
                <a:solidFill>
                  <a:prstClr val="black"/>
                </a:solidFill>
                <a:latin typeface="Arial" pitchFamily="34" charset="0"/>
              </a:rPr>
              <a:t>Including Piraeus, Thessaloniki, Patra, Igoumenitsa and Heraklion</a:t>
            </a:r>
            <a:endParaRPr lang="en-US" sz="600" dirty="0">
              <a:solidFill>
                <a:prstClr val="black"/>
              </a:solidFill>
              <a:latin typeface="Arial" pitchFamily="34" charset="0"/>
            </a:endParaRPr>
          </a:p>
        </p:txBody>
      </p:sp>
      <p:grpSp>
        <p:nvGrpSpPr>
          <p:cNvPr id="171" name="Group 6"/>
          <p:cNvGrpSpPr/>
          <p:nvPr/>
        </p:nvGrpSpPr>
        <p:grpSpPr>
          <a:xfrm>
            <a:off x="1044679" y="912899"/>
            <a:ext cx="6703995" cy="5112000"/>
            <a:chOff x="260899" y="1644427"/>
            <a:chExt cx="6703995" cy="5112000"/>
          </a:xfrm>
        </p:grpSpPr>
        <p:pic>
          <p:nvPicPr>
            <p:cNvPr id="172" name="Picture 2"/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0899" y="1644427"/>
              <a:ext cx="6703995" cy="511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3" name="Curved Connector 162"/>
            <p:cNvCxnSpPr>
              <a:endCxn id="228" idx="4"/>
            </p:cNvCxnSpPr>
            <p:nvPr/>
          </p:nvCxnSpPr>
          <p:spPr bwMode="gray">
            <a:xfrm rot="10800000">
              <a:off x="4031875" y="3816431"/>
              <a:ext cx="345072" cy="281187"/>
            </a:xfrm>
            <a:prstGeom prst="curvedConnector2">
              <a:avLst/>
            </a:prstGeom>
            <a:noFill/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4" name="Curved Connector 163"/>
            <p:cNvCxnSpPr>
              <a:stCxn id="228" idx="4"/>
              <a:endCxn id="223" idx="1"/>
            </p:cNvCxnSpPr>
            <p:nvPr/>
          </p:nvCxnSpPr>
          <p:spPr bwMode="gray">
            <a:xfrm rot="16200000" flipH="1">
              <a:off x="3855706" y="3992599"/>
              <a:ext cx="649589" cy="297251"/>
            </a:xfrm>
            <a:prstGeom prst="curvedConnector3">
              <a:avLst>
                <a:gd name="adj1" fmla="val 50000"/>
              </a:avLst>
            </a:prstGeom>
            <a:noFill/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5" name="Oval 64"/>
            <p:cNvSpPr>
              <a:spLocks noChangeArrowheads="1"/>
            </p:cNvSpPr>
            <p:nvPr/>
          </p:nvSpPr>
          <p:spPr bwMode="gray">
            <a:xfrm rot="10800000" flipH="1" flipV="1">
              <a:off x="4803875" y="4021638"/>
              <a:ext cx="80282" cy="105079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76" name="Curved Connector 166"/>
            <p:cNvCxnSpPr>
              <a:stCxn id="238" idx="0"/>
              <a:endCxn id="175" idx="6"/>
            </p:cNvCxnSpPr>
            <p:nvPr/>
          </p:nvCxnSpPr>
          <p:spPr bwMode="gray">
            <a:xfrm rot="16200000" flipV="1">
              <a:off x="4813986" y="4144350"/>
              <a:ext cx="300095" cy="159752"/>
            </a:xfrm>
            <a:prstGeom prst="curvedConnector2">
              <a:avLst/>
            </a:pr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7" name="TextBox 20"/>
            <p:cNvSpPr txBox="1">
              <a:spLocks noChangeArrowheads="1"/>
            </p:cNvSpPr>
            <p:nvPr/>
          </p:nvSpPr>
          <p:spPr bwMode="gray">
            <a:xfrm>
              <a:off x="4501535" y="3712195"/>
              <a:ext cx="390428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BURGAS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443nmi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78" name="Curved Connector 171"/>
            <p:cNvCxnSpPr>
              <a:stCxn id="223" idx="1"/>
              <a:endCxn id="227" idx="4"/>
            </p:cNvCxnSpPr>
            <p:nvPr/>
          </p:nvCxnSpPr>
          <p:spPr bwMode="gray">
            <a:xfrm rot="5400000" flipH="1" flipV="1">
              <a:off x="4226768" y="4268020"/>
              <a:ext cx="300359" cy="95642"/>
            </a:xfrm>
            <a:prstGeom prst="curvedConnector3">
              <a:avLst>
                <a:gd name="adj1" fmla="val 50000"/>
              </a:avLst>
            </a:prstGeom>
            <a:noFill/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79" name="Curved Connector 172"/>
            <p:cNvCxnSpPr>
              <a:stCxn id="223" idx="2"/>
            </p:cNvCxnSpPr>
            <p:nvPr/>
          </p:nvCxnSpPr>
          <p:spPr bwMode="gray">
            <a:xfrm rot="10800000">
              <a:off x="4059939" y="4414455"/>
              <a:ext cx="257787" cy="86532"/>
            </a:xfrm>
            <a:prstGeom prst="curvedConnector3">
              <a:avLst>
                <a:gd name="adj1" fmla="val 50000"/>
              </a:avLst>
            </a:prstGeom>
            <a:noFill/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0" name="Oval 70"/>
            <p:cNvSpPr>
              <a:spLocks noChangeArrowheads="1"/>
            </p:cNvSpPr>
            <p:nvPr/>
          </p:nvSpPr>
          <p:spPr bwMode="gray">
            <a:xfrm rot="10800000" flipH="1" flipV="1">
              <a:off x="5063510" y="2693688"/>
              <a:ext cx="77849" cy="98897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81" name="Curved Connector 174"/>
            <p:cNvCxnSpPr>
              <a:stCxn id="228" idx="7"/>
              <a:endCxn id="180" idx="4"/>
            </p:cNvCxnSpPr>
            <p:nvPr/>
          </p:nvCxnSpPr>
          <p:spPr bwMode="gray">
            <a:xfrm rot="5400000" flipH="1" flipV="1">
              <a:off x="4111200" y="2740783"/>
              <a:ext cx="939432" cy="1043037"/>
            </a:xfrm>
            <a:prstGeom prst="curvedConnector3">
              <a:avLst>
                <a:gd name="adj1" fmla="val 50000"/>
              </a:avLst>
            </a:prstGeom>
            <a:noFill/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2" name="Oval 70"/>
            <p:cNvSpPr>
              <a:spLocks noChangeArrowheads="1"/>
            </p:cNvSpPr>
            <p:nvPr/>
          </p:nvSpPr>
          <p:spPr bwMode="gray">
            <a:xfrm rot="10800000" flipH="1" flipV="1">
              <a:off x="6074081" y="1915641"/>
              <a:ext cx="77849" cy="98897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83" name="Curved Connector 176"/>
            <p:cNvCxnSpPr>
              <a:stCxn id="180" idx="7"/>
              <a:endCxn id="182" idx="3"/>
            </p:cNvCxnSpPr>
            <p:nvPr/>
          </p:nvCxnSpPr>
          <p:spPr bwMode="gray">
            <a:xfrm rot="5400000" flipH="1" flipV="1">
              <a:off x="5253663" y="1876352"/>
              <a:ext cx="708116" cy="955524"/>
            </a:xfrm>
            <a:prstGeom prst="curvedConnector3">
              <a:avLst>
                <a:gd name="adj1" fmla="val 50000"/>
              </a:avLst>
            </a:prstGeom>
            <a:noFill/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4" name="Oval 70"/>
            <p:cNvSpPr>
              <a:spLocks noChangeArrowheads="1"/>
            </p:cNvSpPr>
            <p:nvPr/>
          </p:nvSpPr>
          <p:spPr bwMode="gray">
            <a:xfrm rot="10800000" flipH="1" flipV="1">
              <a:off x="3651127" y="3075012"/>
              <a:ext cx="77849" cy="98897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85" name="Curved Connector 178"/>
            <p:cNvCxnSpPr>
              <a:stCxn id="228" idx="7"/>
              <a:endCxn id="184" idx="6"/>
            </p:cNvCxnSpPr>
            <p:nvPr/>
          </p:nvCxnSpPr>
          <p:spPr bwMode="gray">
            <a:xfrm rot="16200000" flipV="1">
              <a:off x="3590409" y="3263028"/>
              <a:ext cx="607557" cy="330422"/>
            </a:xfrm>
            <a:prstGeom prst="curvedConnector2">
              <a:avLst/>
            </a:prstGeom>
            <a:noFill/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86" name="Curved Connector 179"/>
            <p:cNvCxnSpPr>
              <a:stCxn id="184" idx="7"/>
            </p:cNvCxnSpPr>
            <p:nvPr/>
          </p:nvCxnSpPr>
          <p:spPr bwMode="gray">
            <a:xfrm rot="16200000" flipV="1">
              <a:off x="3114683" y="2486603"/>
              <a:ext cx="774333" cy="431452"/>
            </a:xfrm>
            <a:prstGeom prst="curvedConnector2">
              <a:avLst/>
            </a:prstGeom>
            <a:noFill/>
            <a:ln w="1587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7" name="Oval 70"/>
            <p:cNvSpPr>
              <a:spLocks noChangeArrowheads="1"/>
            </p:cNvSpPr>
            <p:nvPr/>
          </p:nvSpPr>
          <p:spPr bwMode="gray">
            <a:xfrm rot="10800000" flipH="1" flipV="1">
              <a:off x="3197327" y="2255217"/>
              <a:ext cx="77849" cy="98897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8" name="Oval 70"/>
            <p:cNvSpPr>
              <a:spLocks noChangeArrowheads="1"/>
            </p:cNvSpPr>
            <p:nvPr/>
          </p:nvSpPr>
          <p:spPr bwMode="gray">
            <a:xfrm rot="10800000" flipH="1" flipV="1">
              <a:off x="3161127" y="3159803"/>
              <a:ext cx="43944" cy="5075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9" name="Oval 70"/>
            <p:cNvSpPr>
              <a:spLocks noChangeArrowheads="1"/>
            </p:cNvSpPr>
            <p:nvPr/>
          </p:nvSpPr>
          <p:spPr bwMode="gray">
            <a:xfrm rot="10800000" flipH="1" flipV="1">
              <a:off x="3525662" y="3600109"/>
              <a:ext cx="43944" cy="5075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0" name="Oval 70"/>
            <p:cNvSpPr>
              <a:spLocks noChangeArrowheads="1"/>
            </p:cNvSpPr>
            <p:nvPr/>
          </p:nvSpPr>
          <p:spPr bwMode="gray">
            <a:xfrm rot="10800000" flipH="1" flipV="1">
              <a:off x="4219372" y="4024057"/>
              <a:ext cx="43944" cy="5075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1" name="Oval 70"/>
            <p:cNvSpPr>
              <a:spLocks noChangeArrowheads="1"/>
            </p:cNvSpPr>
            <p:nvPr/>
          </p:nvSpPr>
          <p:spPr bwMode="gray">
            <a:xfrm rot="10800000" flipH="1" flipV="1">
              <a:off x="4086487" y="4636122"/>
              <a:ext cx="43944" cy="50750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2" name="Oval 70"/>
            <p:cNvSpPr>
              <a:spLocks noChangeArrowheads="1"/>
            </p:cNvSpPr>
            <p:nvPr/>
          </p:nvSpPr>
          <p:spPr bwMode="gray">
            <a:xfrm rot="10800000" flipH="1" flipV="1">
              <a:off x="3324512" y="3440633"/>
              <a:ext cx="43944" cy="5075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3" name="Oval 70"/>
            <p:cNvSpPr>
              <a:spLocks noChangeArrowheads="1"/>
            </p:cNvSpPr>
            <p:nvPr/>
          </p:nvSpPr>
          <p:spPr bwMode="gray">
            <a:xfrm rot="10800000" flipH="1" flipV="1">
              <a:off x="3528117" y="3267516"/>
              <a:ext cx="43944" cy="5075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94" name="Curved Connector 187"/>
            <p:cNvCxnSpPr>
              <a:stCxn id="188" idx="5"/>
              <a:endCxn id="192" idx="1"/>
            </p:cNvCxnSpPr>
            <p:nvPr/>
          </p:nvCxnSpPr>
          <p:spPr bwMode="gray">
            <a:xfrm rot="16200000" flipH="1">
              <a:off x="3142319" y="3259437"/>
              <a:ext cx="244944" cy="132311"/>
            </a:xfrm>
            <a:prstGeom prst="curvedConnector3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Curved Connector 188"/>
            <p:cNvCxnSpPr>
              <a:stCxn id="193" idx="4"/>
              <a:endCxn id="189" idx="7"/>
            </p:cNvCxnSpPr>
            <p:nvPr/>
          </p:nvCxnSpPr>
          <p:spPr bwMode="gray">
            <a:xfrm rot="16200000" flipH="1">
              <a:off x="3411992" y="3456363"/>
              <a:ext cx="289275" cy="13082"/>
            </a:xfrm>
            <a:prstGeom prst="curvedConnector3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Curved Connector 189"/>
            <p:cNvCxnSpPr>
              <a:stCxn id="192" idx="6"/>
              <a:endCxn id="189" idx="2"/>
            </p:cNvCxnSpPr>
            <p:nvPr/>
          </p:nvCxnSpPr>
          <p:spPr bwMode="gray">
            <a:xfrm>
              <a:off x="3368456" y="3466009"/>
              <a:ext cx="157206" cy="159476"/>
            </a:xfrm>
            <a:prstGeom prst="curvedConnector3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Curved Connector 190"/>
            <p:cNvCxnSpPr>
              <a:stCxn id="189" idx="5"/>
              <a:endCxn id="199" idx="1"/>
            </p:cNvCxnSpPr>
            <p:nvPr/>
          </p:nvCxnSpPr>
          <p:spPr bwMode="gray">
            <a:xfrm rot="16200000" flipH="1">
              <a:off x="3567160" y="3639438"/>
              <a:ext cx="280377" cy="288356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Curved Connector 191"/>
            <p:cNvCxnSpPr>
              <a:stCxn id="190" idx="3"/>
              <a:endCxn id="223" idx="1"/>
            </p:cNvCxnSpPr>
            <p:nvPr/>
          </p:nvCxnSpPr>
          <p:spPr bwMode="gray">
            <a:xfrm rot="16200000" flipH="1">
              <a:off x="4078144" y="4215037"/>
              <a:ext cx="398644" cy="103319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9" name="Oval 70"/>
            <p:cNvSpPr>
              <a:spLocks noChangeArrowheads="1"/>
            </p:cNvSpPr>
            <p:nvPr/>
          </p:nvSpPr>
          <p:spPr bwMode="gray">
            <a:xfrm rot="10800000" flipH="1" flipV="1">
              <a:off x="3845092" y="3916372"/>
              <a:ext cx="43944" cy="5075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00" name="Curved Connector 193"/>
            <p:cNvCxnSpPr>
              <a:stCxn id="199" idx="6"/>
              <a:endCxn id="190" idx="2"/>
            </p:cNvCxnSpPr>
            <p:nvPr/>
          </p:nvCxnSpPr>
          <p:spPr bwMode="gray">
            <a:xfrm>
              <a:off x="3889036" y="3941748"/>
              <a:ext cx="330336" cy="107685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Curved Connector 194"/>
            <p:cNvCxnSpPr>
              <a:stCxn id="227" idx="3"/>
              <a:endCxn id="223" idx="1"/>
            </p:cNvCxnSpPr>
            <p:nvPr/>
          </p:nvCxnSpPr>
          <p:spPr bwMode="gray">
            <a:xfrm rot="5400000">
              <a:off x="4205764" y="4274540"/>
              <a:ext cx="314842" cy="68118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" name="Curved Connector 195"/>
            <p:cNvCxnSpPr>
              <a:stCxn id="223" idx="2"/>
              <a:endCxn id="191" idx="7"/>
            </p:cNvCxnSpPr>
            <p:nvPr/>
          </p:nvCxnSpPr>
          <p:spPr bwMode="gray">
            <a:xfrm rot="10800000" flipV="1">
              <a:off x="4123997" y="4500984"/>
              <a:ext cx="193729" cy="142569"/>
            </a:xfrm>
            <a:prstGeom prst="curvedConnector2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3" name="Curved Connector 196"/>
            <p:cNvCxnSpPr>
              <a:stCxn id="228" idx="3"/>
              <a:endCxn id="199" idx="7"/>
            </p:cNvCxnSpPr>
            <p:nvPr/>
          </p:nvCxnSpPr>
          <p:spPr bwMode="gray">
            <a:xfrm rot="5400000">
              <a:off x="3882548" y="3802001"/>
              <a:ext cx="121856" cy="121750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4" name="Oval 70"/>
            <p:cNvSpPr>
              <a:spLocks noChangeArrowheads="1"/>
            </p:cNvSpPr>
            <p:nvPr/>
          </p:nvSpPr>
          <p:spPr bwMode="gray">
            <a:xfrm rot="10800000" flipH="1" flipV="1">
              <a:off x="2933147" y="2945791"/>
              <a:ext cx="43944" cy="5075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5" name="Oval 70"/>
            <p:cNvSpPr>
              <a:spLocks noChangeArrowheads="1"/>
            </p:cNvSpPr>
            <p:nvPr/>
          </p:nvSpPr>
          <p:spPr bwMode="gray">
            <a:xfrm rot="10800000" flipH="1" flipV="1">
              <a:off x="3297682" y="2568200"/>
              <a:ext cx="43944" cy="5075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6" name="Oval 70"/>
            <p:cNvSpPr>
              <a:spLocks noChangeArrowheads="1"/>
            </p:cNvSpPr>
            <p:nvPr/>
          </p:nvSpPr>
          <p:spPr bwMode="gray">
            <a:xfrm rot="10800000" flipH="1" flipV="1">
              <a:off x="3326942" y="2846285"/>
              <a:ext cx="43944" cy="5075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7" name="Oval 70"/>
            <p:cNvSpPr>
              <a:spLocks noChangeArrowheads="1"/>
            </p:cNvSpPr>
            <p:nvPr/>
          </p:nvSpPr>
          <p:spPr bwMode="gray">
            <a:xfrm rot="10800000" flipH="1" flipV="1">
              <a:off x="3596382" y="2934895"/>
              <a:ext cx="43944" cy="5075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8" name="Oval 70"/>
            <p:cNvSpPr>
              <a:spLocks noChangeArrowheads="1"/>
            </p:cNvSpPr>
            <p:nvPr/>
          </p:nvSpPr>
          <p:spPr bwMode="gray">
            <a:xfrm rot="10800000" flipH="1" flipV="1">
              <a:off x="4017007" y="3315231"/>
              <a:ext cx="43944" cy="50750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09" name="Curved Connector 202"/>
            <p:cNvCxnSpPr>
              <a:stCxn id="208" idx="2"/>
              <a:endCxn id="228" idx="1"/>
            </p:cNvCxnSpPr>
            <p:nvPr/>
          </p:nvCxnSpPr>
          <p:spPr bwMode="gray">
            <a:xfrm rot="10800000" flipV="1">
              <a:off x="4004351" y="3340607"/>
              <a:ext cx="12656" cy="391410"/>
            </a:xfrm>
            <a:prstGeom prst="curvedConnector2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0" name="Oval 70"/>
            <p:cNvSpPr>
              <a:spLocks noChangeArrowheads="1"/>
            </p:cNvSpPr>
            <p:nvPr/>
          </p:nvSpPr>
          <p:spPr bwMode="gray">
            <a:xfrm rot="10800000" flipH="1" flipV="1">
              <a:off x="4152322" y="3499244"/>
              <a:ext cx="43944" cy="5075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1" name="Oval 70"/>
            <p:cNvSpPr>
              <a:spLocks noChangeArrowheads="1"/>
            </p:cNvSpPr>
            <p:nvPr/>
          </p:nvSpPr>
          <p:spPr bwMode="gray">
            <a:xfrm rot="10800000" flipH="1" flipV="1">
              <a:off x="4613167" y="3556497"/>
              <a:ext cx="43944" cy="50750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12" name="Curved Connector 205"/>
            <p:cNvCxnSpPr>
              <a:stCxn id="204" idx="6"/>
              <a:endCxn id="206" idx="3"/>
            </p:cNvCxnSpPr>
            <p:nvPr/>
          </p:nvCxnSpPr>
          <p:spPr bwMode="gray">
            <a:xfrm flipV="1">
              <a:off x="2977091" y="2889603"/>
              <a:ext cx="356286" cy="81564"/>
            </a:xfrm>
            <a:prstGeom prst="curvedConnector2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Curved Connector 206"/>
            <p:cNvCxnSpPr>
              <a:stCxn id="206" idx="0"/>
              <a:endCxn id="205" idx="5"/>
            </p:cNvCxnSpPr>
            <p:nvPr/>
          </p:nvCxnSpPr>
          <p:spPr bwMode="gray">
            <a:xfrm rot="16200000" flipV="1">
              <a:off x="3224669" y="2722039"/>
              <a:ext cx="234767" cy="13723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Curved Connector 207"/>
            <p:cNvCxnSpPr>
              <a:stCxn id="206" idx="5"/>
              <a:endCxn id="207" idx="2"/>
            </p:cNvCxnSpPr>
            <p:nvPr/>
          </p:nvCxnSpPr>
          <p:spPr bwMode="gray">
            <a:xfrm rot="16200000" flipH="1">
              <a:off x="3445083" y="2808970"/>
              <a:ext cx="70668" cy="231931"/>
            </a:xfrm>
            <a:prstGeom prst="curvedConnector2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Curved Connector 208"/>
            <p:cNvCxnSpPr>
              <a:stCxn id="207" idx="6"/>
              <a:endCxn id="184" idx="1"/>
            </p:cNvCxnSpPr>
            <p:nvPr/>
          </p:nvCxnSpPr>
          <p:spPr bwMode="gray">
            <a:xfrm>
              <a:off x="3640326" y="2960271"/>
              <a:ext cx="22202" cy="129224"/>
            </a:xfrm>
            <a:prstGeom prst="curvedConnector2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" name="Curved Connector 209"/>
            <p:cNvCxnSpPr>
              <a:stCxn id="184" idx="5"/>
              <a:endCxn id="208" idx="1"/>
            </p:cNvCxnSpPr>
            <p:nvPr/>
          </p:nvCxnSpPr>
          <p:spPr bwMode="gray">
            <a:xfrm rot="16200000" flipH="1">
              <a:off x="3788889" y="3088111"/>
              <a:ext cx="163237" cy="305867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Curved Connector 210"/>
            <p:cNvCxnSpPr>
              <a:stCxn id="208" idx="5"/>
              <a:endCxn id="210" idx="7"/>
            </p:cNvCxnSpPr>
            <p:nvPr/>
          </p:nvCxnSpPr>
          <p:spPr bwMode="gray">
            <a:xfrm rot="16200000" flipH="1">
              <a:off x="4048109" y="3364955"/>
              <a:ext cx="148127" cy="135315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8" name="Curved Connector 211"/>
            <p:cNvCxnSpPr>
              <a:stCxn id="210" idx="6"/>
              <a:endCxn id="211" idx="2"/>
            </p:cNvCxnSpPr>
            <p:nvPr/>
          </p:nvCxnSpPr>
          <p:spPr bwMode="gray">
            <a:xfrm>
              <a:off x="4196266" y="3524620"/>
              <a:ext cx="416901" cy="57253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9" name="Curved Connector 212"/>
            <p:cNvCxnSpPr>
              <a:stCxn id="211" idx="6"/>
              <a:endCxn id="226" idx="1"/>
            </p:cNvCxnSpPr>
            <p:nvPr/>
          </p:nvCxnSpPr>
          <p:spPr bwMode="gray">
            <a:xfrm>
              <a:off x="4657111" y="3581873"/>
              <a:ext cx="314624" cy="232948"/>
            </a:xfrm>
            <a:prstGeom prst="curvedConnector2">
              <a:avLst/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0" name="Curved Connector 213"/>
            <p:cNvCxnSpPr>
              <a:stCxn id="210" idx="4"/>
              <a:endCxn id="227" idx="1"/>
            </p:cNvCxnSpPr>
            <p:nvPr/>
          </p:nvCxnSpPr>
          <p:spPr bwMode="gray">
            <a:xfrm rot="16200000" flipH="1">
              <a:off x="4020143" y="3704145"/>
              <a:ext cx="531252" cy="222950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1" name="Curved Connector 214"/>
            <p:cNvCxnSpPr>
              <a:stCxn id="227" idx="4"/>
              <a:endCxn id="238" idx="0"/>
            </p:cNvCxnSpPr>
            <p:nvPr/>
          </p:nvCxnSpPr>
          <p:spPr bwMode="gray">
            <a:xfrm rot="16200000" flipH="1">
              <a:off x="4630032" y="3960396"/>
              <a:ext cx="208613" cy="619141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2" name="Curved Connector 215"/>
            <p:cNvCxnSpPr>
              <a:stCxn id="227" idx="4"/>
              <a:endCxn id="223" idx="7"/>
            </p:cNvCxnSpPr>
            <p:nvPr/>
          </p:nvCxnSpPr>
          <p:spPr bwMode="gray">
            <a:xfrm rot="5400000">
              <a:off x="4254292" y="4295543"/>
              <a:ext cx="300359" cy="40595"/>
            </a:xfrm>
            <a:prstGeom prst="curvedConnector3">
              <a:avLst>
                <a:gd name="adj1" fmla="val 50000"/>
              </a:avLst>
            </a:prstGeom>
            <a:no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3" name="Oval 56"/>
            <p:cNvSpPr>
              <a:spLocks noChangeArrowheads="1"/>
            </p:cNvSpPr>
            <p:nvPr/>
          </p:nvSpPr>
          <p:spPr bwMode="gray">
            <a:xfrm rot="10800000" flipH="1" flipV="1">
              <a:off x="4317725" y="4451537"/>
              <a:ext cx="77849" cy="98897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4" name="Oval 58"/>
            <p:cNvSpPr>
              <a:spLocks noChangeArrowheads="1"/>
            </p:cNvSpPr>
            <p:nvPr/>
          </p:nvSpPr>
          <p:spPr bwMode="gray">
            <a:xfrm rot="10800000" flipH="1" flipV="1">
              <a:off x="3260686" y="3587731"/>
              <a:ext cx="77849" cy="98897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5" name="Oval 62"/>
            <p:cNvSpPr>
              <a:spLocks noChangeArrowheads="1"/>
            </p:cNvSpPr>
            <p:nvPr/>
          </p:nvSpPr>
          <p:spPr bwMode="gray">
            <a:xfrm rot="10800000" flipH="1" flipV="1">
              <a:off x="6041344" y="3814886"/>
              <a:ext cx="80282" cy="105079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6" name="Oval 64"/>
            <p:cNvSpPr>
              <a:spLocks noChangeArrowheads="1"/>
            </p:cNvSpPr>
            <p:nvPr/>
          </p:nvSpPr>
          <p:spPr bwMode="gray">
            <a:xfrm rot="10800000" flipH="1" flipV="1">
              <a:off x="4959978" y="3799433"/>
              <a:ext cx="80282" cy="105079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7" name="Oval 70"/>
            <p:cNvSpPr>
              <a:spLocks noChangeArrowheads="1"/>
            </p:cNvSpPr>
            <p:nvPr/>
          </p:nvSpPr>
          <p:spPr bwMode="gray">
            <a:xfrm rot="10800000" flipH="1" flipV="1">
              <a:off x="4385843" y="4066763"/>
              <a:ext cx="77849" cy="98897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8" name="Oval 72"/>
            <p:cNvSpPr>
              <a:spLocks noChangeArrowheads="1"/>
            </p:cNvSpPr>
            <p:nvPr/>
          </p:nvSpPr>
          <p:spPr bwMode="gray">
            <a:xfrm rot="10800000" flipH="1" flipV="1">
              <a:off x="3992950" y="3717534"/>
              <a:ext cx="77849" cy="98897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9" name="Oval 80"/>
            <p:cNvSpPr>
              <a:spLocks noChangeArrowheads="1"/>
            </p:cNvSpPr>
            <p:nvPr/>
          </p:nvSpPr>
          <p:spPr bwMode="gray">
            <a:xfrm rot="10800000" flipH="1" flipV="1">
              <a:off x="5383280" y="6038796"/>
              <a:ext cx="77849" cy="98897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0" name="Oval 82"/>
            <p:cNvSpPr>
              <a:spLocks noChangeArrowheads="1"/>
            </p:cNvSpPr>
            <p:nvPr/>
          </p:nvSpPr>
          <p:spPr bwMode="gray">
            <a:xfrm rot="10800000" flipH="1" flipV="1">
              <a:off x="5635139" y="5951808"/>
              <a:ext cx="75416" cy="98897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1" name="Freeform 2139"/>
            <p:cNvSpPr>
              <a:spLocks/>
            </p:cNvSpPr>
            <p:nvPr/>
          </p:nvSpPr>
          <p:spPr bwMode="gray">
            <a:xfrm>
              <a:off x="5043908" y="3875151"/>
              <a:ext cx="974326" cy="539299"/>
            </a:xfrm>
            <a:custGeom>
              <a:avLst/>
              <a:gdLst>
                <a:gd name="T0" fmla="*/ 0 w 1391453"/>
                <a:gd name="T1" fmla="*/ 555386 h 650830"/>
                <a:gd name="T2" fmla="*/ 1272541 w 1391453"/>
                <a:gd name="T3" fmla="*/ 8258 h 65083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91453" h="650830">
                  <a:moveTo>
                    <a:pt x="0" y="650830"/>
                  </a:moveTo>
                  <a:cubicBezTo>
                    <a:pt x="163777" y="333595"/>
                    <a:pt x="831595" y="-67581"/>
                    <a:pt x="1391453" y="9677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2" name="Freeform 130"/>
            <p:cNvSpPr>
              <a:spLocks/>
            </p:cNvSpPr>
            <p:nvPr/>
          </p:nvSpPr>
          <p:spPr bwMode="gray">
            <a:xfrm flipH="1">
              <a:off x="5014714" y="3901420"/>
              <a:ext cx="57171" cy="525392"/>
            </a:xfrm>
            <a:custGeom>
              <a:avLst/>
              <a:gdLst>
                <a:gd name="T0" fmla="*/ 27674 w 160407"/>
                <a:gd name="T1" fmla="*/ 540385 h 541071"/>
                <a:gd name="T2" fmla="*/ 74273 w 160407"/>
                <a:gd name="T3" fmla="*/ 0 h 54107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0407" h="541071">
                  <a:moveTo>
                    <a:pt x="59768" y="541071"/>
                  </a:moveTo>
                  <a:cubicBezTo>
                    <a:pt x="-91621" y="13922"/>
                    <a:pt x="83150" y="268445"/>
                    <a:pt x="160407" y="0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3" name="Freeform 136"/>
            <p:cNvSpPr>
              <a:spLocks/>
            </p:cNvSpPr>
            <p:nvPr/>
          </p:nvSpPr>
          <p:spPr bwMode="gray">
            <a:xfrm rot="4542093" flipH="1">
              <a:off x="2797778" y="4129048"/>
              <a:ext cx="1893567" cy="707244"/>
            </a:xfrm>
            <a:custGeom>
              <a:avLst/>
              <a:gdLst>
                <a:gd name="T0" fmla="*/ 0 w 4785888"/>
                <a:gd name="T1" fmla="*/ 0 h 1173654"/>
                <a:gd name="T2" fmla="*/ 160547 w 4785888"/>
                <a:gd name="T3" fmla="*/ 181754 h 1173654"/>
                <a:gd name="T4" fmla="*/ 880262 w 4785888"/>
                <a:gd name="T5" fmla="*/ 261430 h 1173654"/>
                <a:gd name="T6" fmla="*/ 1472542 w 4785888"/>
                <a:gd name="T7" fmla="*/ 678388 h 1173654"/>
                <a:gd name="T8" fmla="*/ 1975653 w 4785888"/>
                <a:gd name="T9" fmla="*/ 854158 h 11736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1 w 4765679"/>
                <a:gd name="connsiteY0" fmla="*/ 0 h 1172896"/>
                <a:gd name="connsiteX1" fmla="*/ 368705 w 4765679"/>
                <a:gd name="connsiteY1" fmla="*/ 228221 h 1172896"/>
                <a:gd name="connsiteX2" fmla="*/ 2112167 w 4765679"/>
                <a:gd name="connsiteY2" fmla="*/ 328600 h 1172896"/>
                <a:gd name="connsiteX3" fmla="*/ 3546927 w 4765679"/>
                <a:gd name="connsiteY3" fmla="*/ 853898 h 1172896"/>
                <a:gd name="connsiteX4" fmla="*/ 4765680 w 4765679"/>
                <a:gd name="connsiteY4" fmla="*/ 1075339 h 1172896"/>
                <a:gd name="connsiteX0" fmla="*/ 1 w 4765679"/>
                <a:gd name="connsiteY0" fmla="*/ 0 h 1172896"/>
                <a:gd name="connsiteX1" fmla="*/ 368705 w 4765679"/>
                <a:gd name="connsiteY1" fmla="*/ 228221 h 1172896"/>
                <a:gd name="connsiteX2" fmla="*/ 2112167 w 4765679"/>
                <a:gd name="connsiteY2" fmla="*/ 328600 h 1172896"/>
                <a:gd name="connsiteX3" fmla="*/ 3546927 w 4765679"/>
                <a:gd name="connsiteY3" fmla="*/ 853898 h 1172896"/>
                <a:gd name="connsiteX4" fmla="*/ 4765680 w 4765679"/>
                <a:gd name="connsiteY4" fmla="*/ 1075339 h 1172896"/>
                <a:gd name="connsiteX0" fmla="*/ 1 w 4759590"/>
                <a:gd name="connsiteY0" fmla="*/ 0 h 1187447"/>
                <a:gd name="connsiteX1" fmla="*/ 362616 w 4759590"/>
                <a:gd name="connsiteY1" fmla="*/ 242772 h 1187447"/>
                <a:gd name="connsiteX2" fmla="*/ 2106078 w 4759590"/>
                <a:gd name="connsiteY2" fmla="*/ 343151 h 1187447"/>
                <a:gd name="connsiteX3" fmla="*/ 3540838 w 4759590"/>
                <a:gd name="connsiteY3" fmla="*/ 868449 h 1187447"/>
                <a:gd name="connsiteX4" fmla="*/ 4759591 w 4759590"/>
                <a:gd name="connsiteY4" fmla="*/ 1089890 h 1187447"/>
                <a:gd name="connsiteX0" fmla="*/ 1 w 4759590"/>
                <a:gd name="connsiteY0" fmla="*/ 0 h 1187447"/>
                <a:gd name="connsiteX1" fmla="*/ 362616 w 4759590"/>
                <a:gd name="connsiteY1" fmla="*/ 242772 h 1187447"/>
                <a:gd name="connsiteX2" fmla="*/ 2106078 w 4759590"/>
                <a:gd name="connsiteY2" fmla="*/ 343151 h 1187447"/>
                <a:gd name="connsiteX3" fmla="*/ 3540838 w 4759590"/>
                <a:gd name="connsiteY3" fmla="*/ 868449 h 1187447"/>
                <a:gd name="connsiteX4" fmla="*/ 4759591 w 4759590"/>
                <a:gd name="connsiteY4" fmla="*/ 1089890 h 1187447"/>
                <a:gd name="connsiteX0" fmla="*/ 0 w 4759590"/>
                <a:gd name="connsiteY0" fmla="*/ 0 h 1187446"/>
                <a:gd name="connsiteX1" fmla="*/ 362616 w 4759590"/>
                <a:gd name="connsiteY1" fmla="*/ 242771 h 1187446"/>
                <a:gd name="connsiteX2" fmla="*/ 2106078 w 4759590"/>
                <a:gd name="connsiteY2" fmla="*/ 343150 h 1187446"/>
                <a:gd name="connsiteX3" fmla="*/ 3540838 w 4759590"/>
                <a:gd name="connsiteY3" fmla="*/ 868448 h 1187446"/>
                <a:gd name="connsiteX4" fmla="*/ 4759591 w 4759590"/>
                <a:gd name="connsiteY4" fmla="*/ 1089889 h 1187446"/>
                <a:gd name="connsiteX0" fmla="*/ -1 w 4776756"/>
                <a:gd name="connsiteY0" fmla="*/ 0 h 1195481"/>
                <a:gd name="connsiteX1" fmla="*/ 379782 w 4776756"/>
                <a:gd name="connsiteY1" fmla="*/ 250806 h 1195481"/>
                <a:gd name="connsiteX2" fmla="*/ 2123244 w 4776756"/>
                <a:gd name="connsiteY2" fmla="*/ 351185 h 1195481"/>
                <a:gd name="connsiteX3" fmla="*/ 3558004 w 4776756"/>
                <a:gd name="connsiteY3" fmla="*/ 876483 h 1195481"/>
                <a:gd name="connsiteX4" fmla="*/ 4776757 w 4776756"/>
                <a:gd name="connsiteY4" fmla="*/ 1097924 h 1195481"/>
                <a:gd name="connsiteX0" fmla="*/ 0 w 4762757"/>
                <a:gd name="connsiteY0" fmla="*/ 0 h 1193898"/>
                <a:gd name="connsiteX1" fmla="*/ 365783 w 4762757"/>
                <a:gd name="connsiteY1" fmla="*/ 249223 h 1193898"/>
                <a:gd name="connsiteX2" fmla="*/ 2109245 w 4762757"/>
                <a:gd name="connsiteY2" fmla="*/ 349602 h 1193898"/>
                <a:gd name="connsiteX3" fmla="*/ 3544005 w 4762757"/>
                <a:gd name="connsiteY3" fmla="*/ 874900 h 1193898"/>
                <a:gd name="connsiteX4" fmla="*/ 4762758 w 4762757"/>
                <a:gd name="connsiteY4" fmla="*/ 1096341 h 1193898"/>
                <a:gd name="connsiteX0" fmla="*/ 1 w 4773716"/>
                <a:gd name="connsiteY0" fmla="*/ -1 h 1202756"/>
                <a:gd name="connsiteX1" fmla="*/ 376742 w 4773716"/>
                <a:gd name="connsiteY1" fmla="*/ 258081 h 1202756"/>
                <a:gd name="connsiteX2" fmla="*/ 2120204 w 4773716"/>
                <a:gd name="connsiteY2" fmla="*/ 358460 h 1202756"/>
                <a:gd name="connsiteX3" fmla="*/ 3554964 w 4773716"/>
                <a:gd name="connsiteY3" fmla="*/ 883758 h 1202756"/>
                <a:gd name="connsiteX4" fmla="*/ 4773717 w 4773716"/>
                <a:gd name="connsiteY4" fmla="*/ 1105199 h 1202756"/>
                <a:gd name="connsiteX0" fmla="*/ 0 w 4723687"/>
                <a:gd name="connsiteY0" fmla="*/ 0 h 1168149"/>
                <a:gd name="connsiteX1" fmla="*/ 326713 w 4723687"/>
                <a:gd name="connsiteY1" fmla="*/ 223474 h 1168149"/>
                <a:gd name="connsiteX2" fmla="*/ 2070175 w 4723687"/>
                <a:gd name="connsiteY2" fmla="*/ 323853 h 1168149"/>
                <a:gd name="connsiteX3" fmla="*/ 3504935 w 4723687"/>
                <a:gd name="connsiteY3" fmla="*/ 849151 h 1168149"/>
                <a:gd name="connsiteX4" fmla="*/ 4723688 w 4723687"/>
                <a:gd name="connsiteY4" fmla="*/ 1070592 h 1168149"/>
                <a:gd name="connsiteX0" fmla="*/ -1 w 4711270"/>
                <a:gd name="connsiteY0" fmla="*/ -1 h 1169793"/>
                <a:gd name="connsiteX1" fmla="*/ 314296 w 4711270"/>
                <a:gd name="connsiteY1" fmla="*/ 225118 h 1169793"/>
                <a:gd name="connsiteX2" fmla="*/ 2057758 w 4711270"/>
                <a:gd name="connsiteY2" fmla="*/ 325497 h 1169793"/>
                <a:gd name="connsiteX3" fmla="*/ 3492518 w 4711270"/>
                <a:gd name="connsiteY3" fmla="*/ 850795 h 1169793"/>
                <a:gd name="connsiteX4" fmla="*/ 4711271 w 4711270"/>
                <a:gd name="connsiteY4" fmla="*/ 1072236 h 1169793"/>
                <a:gd name="connsiteX0" fmla="*/ 0 w 4714313"/>
                <a:gd name="connsiteY0" fmla="*/ 0 h 1162518"/>
                <a:gd name="connsiteX1" fmla="*/ 317339 w 4714313"/>
                <a:gd name="connsiteY1" fmla="*/ 217843 h 1162518"/>
                <a:gd name="connsiteX2" fmla="*/ 2060801 w 4714313"/>
                <a:gd name="connsiteY2" fmla="*/ 318222 h 1162518"/>
                <a:gd name="connsiteX3" fmla="*/ 3495561 w 4714313"/>
                <a:gd name="connsiteY3" fmla="*/ 843520 h 1162518"/>
                <a:gd name="connsiteX4" fmla="*/ 4714314 w 4714313"/>
                <a:gd name="connsiteY4" fmla="*/ 1064961 h 116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4313" h="1162518">
                  <a:moveTo>
                    <a:pt x="0" y="0"/>
                  </a:moveTo>
                  <a:cubicBezTo>
                    <a:pt x="53439" y="101843"/>
                    <a:pt x="-26128" y="164806"/>
                    <a:pt x="317339" y="217843"/>
                  </a:cubicBezTo>
                  <a:cubicBezTo>
                    <a:pt x="660806" y="270880"/>
                    <a:pt x="1531097" y="213942"/>
                    <a:pt x="2060801" y="318222"/>
                  </a:cubicBezTo>
                  <a:cubicBezTo>
                    <a:pt x="2590505" y="422502"/>
                    <a:pt x="3080035" y="719385"/>
                    <a:pt x="3495561" y="843520"/>
                  </a:cubicBezTo>
                  <a:cubicBezTo>
                    <a:pt x="3911087" y="967655"/>
                    <a:pt x="4364743" y="1336655"/>
                    <a:pt x="4714314" y="1064961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4" name="Freeform 137"/>
            <p:cNvSpPr>
              <a:spLocks/>
            </p:cNvSpPr>
            <p:nvPr/>
          </p:nvSpPr>
          <p:spPr bwMode="gray">
            <a:xfrm flipH="1">
              <a:off x="2830085" y="3907601"/>
              <a:ext cx="602111" cy="1378382"/>
            </a:xfrm>
            <a:custGeom>
              <a:avLst/>
              <a:gdLst>
                <a:gd name="T0" fmla="*/ 0 w 1705239"/>
                <a:gd name="T1" fmla="*/ 1415606 h 1435588"/>
                <a:gd name="T2" fmla="*/ 785113 w 1705239"/>
                <a:gd name="T3" fmla="*/ 0 h 1435588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05239" h="1435588">
                  <a:moveTo>
                    <a:pt x="0" y="1435588"/>
                  </a:moveTo>
                  <a:cubicBezTo>
                    <a:pt x="1666854" y="921501"/>
                    <a:pt x="1134948" y="633161"/>
                    <a:pt x="1705239" y="0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" name="Freeform 138"/>
            <p:cNvSpPr>
              <a:spLocks/>
            </p:cNvSpPr>
            <p:nvPr/>
          </p:nvSpPr>
          <p:spPr bwMode="gray">
            <a:xfrm flipH="1">
              <a:off x="1122279" y="4774498"/>
              <a:ext cx="2318432" cy="513029"/>
            </a:xfrm>
            <a:custGeom>
              <a:avLst/>
              <a:gdLst>
                <a:gd name="T0" fmla="*/ 0 w 6727597"/>
                <a:gd name="T1" fmla="*/ 527375 h 527313"/>
                <a:gd name="T2" fmla="*/ 3025775 w 6727597"/>
                <a:gd name="T3" fmla="*/ 488475 h 5273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727597" h="527313">
                  <a:moveTo>
                    <a:pt x="0" y="527313"/>
                  </a:moveTo>
                  <a:cubicBezTo>
                    <a:pt x="3328614" y="-639560"/>
                    <a:pt x="4094262" y="495297"/>
                    <a:pt x="6727597" y="488418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6" name="Freeform 139"/>
            <p:cNvSpPr>
              <a:spLocks/>
            </p:cNvSpPr>
            <p:nvPr/>
          </p:nvSpPr>
          <p:spPr bwMode="gray">
            <a:xfrm flipH="1">
              <a:off x="466902" y="2864545"/>
              <a:ext cx="1259920" cy="2404441"/>
            </a:xfrm>
            <a:custGeom>
              <a:avLst/>
              <a:gdLst>
                <a:gd name="T0" fmla="*/ 785478 w 3704746"/>
                <a:gd name="T1" fmla="*/ 2470290 h 2469836"/>
                <a:gd name="T2" fmla="*/ 1449038 w 3704746"/>
                <a:gd name="T3" fmla="*/ 988883 h 2469836"/>
                <a:gd name="T4" fmla="*/ 0 w 3704746"/>
                <a:gd name="T5" fmla="*/ 97235 h 24698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04746" h="2469836">
                  <a:moveTo>
                    <a:pt x="1707086" y="2469836"/>
                  </a:moveTo>
                  <a:cubicBezTo>
                    <a:pt x="4815419" y="2333600"/>
                    <a:pt x="3444761" y="1473021"/>
                    <a:pt x="3149206" y="988701"/>
                  </a:cubicBezTo>
                  <a:cubicBezTo>
                    <a:pt x="2853651" y="504381"/>
                    <a:pt x="2085941" y="-274183"/>
                    <a:pt x="0" y="97217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square" lIns="0" tIns="0" rIns="0" bIns="0" anchor="ctr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7" name="Freeform 140"/>
            <p:cNvSpPr>
              <a:spLocks/>
            </p:cNvSpPr>
            <p:nvPr/>
          </p:nvSpPr>
          <p:spPr bwMode="gray">
            <a:xfrm flipH="1">
              <a:off x="1579640" y="2612664"/>
              <a:ext cx="454929" cy="284330"/>
            </a:xfrm>
            <a:custGeom>
              <a:avLst/>
              <a:gdLst>
                <a:gd name="T0" fmla="*/ 593571 w 1647244"/>
                <a:gd name="T1" fmla="*/ 291448 h 291763"/>
                <a:gd name="T2" fmla="*/ 168837 w 1647244"/>
                <a:gd name="T3" fmla="*/ 19611 h 29176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647244" h="291763">
                  <a:moveTo>
                    <a:pt x="1647245" y="291763"/>
                  </a:moveTo>
                  <a:cubicBezTo>
                    <a:pt x="-633852" y="145328"/>
                    <a:pt x="-39556" y="-65563"/>
                    <a:pt x="468548" y="19632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8" name="Oval 66"/>
            <p:cNvSpPr>
              <a:spLocks noChangeArrowheads="1"/>
            </p:cNvSpPr>
            <p:nvPr/>
          </p:nvSpPr>
          <p:spPr bwMode="gray">
            <a:xfrm rot="10800000" flipH="1" flipV="1">
              <a:off x="5004984" y="4374272"/>
              <a:ext cx="77849" cy="98897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9" name="Oval 84"/>
            <p:cNvSpPr>
              <a:spLocks noChangeArrowheads="1"/>
            </p:cNvSpPr>
            <p:nvPr/>
          </p:nvSpPr>
          <p:spPr bwMode="gray">
            <a:xfrm rot="10800000" flipH="1" flipV="1">
              <a:off x="1085787" y="5196358"/>
              <a:ext cx="77849" cy="95806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0" name="Oval 88"/>
            <p:cNvSpPr>
              <a:spLocks noChangeArrowheads="1"/>
            </p:cNvSpPr>
            <p:nvPr/>
          </p:nvSpPr>
          <p:spPr bwMode="gray">
            <a:xfrm rot="10800000" flipH="1" flipV="1">
              <a:off x="1824133" y="2586394"/>
              <a:ext cx="75416" cy="95806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1" name="TextBox 10"/>
            <p:cNvSpPr txBox="1">
              <a:spLocks noChangeArrowheads="1"/>
            </p:cNvSpPr>
            <p:nvPr/>
          </p:nvSpPr>
          <p:spPr bwMode="gray">
            <a:xfrm>
              <a:off x="1219892" y="2538493"/>
              <a:ext cx="594009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THAMESPORT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2,977nmi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2" name="Oval 90"/>
            <p:cNvSpPr>
              <a:spLocks noChangeArrowheads="1"/>
            </p:cNvSpPr>
            <p:nvPr/>
          </p:nvSpPr>
          <p:spPr bwMode="gray">
            <a:xfrm rot="10800000" flipH="1" flipV="1">
              <a:off x="2262033" y="2417960"/>
              <a:ext cx="75416" cy="95806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243" name="Group 11"/>
            <p:cNvGrpSpPr>
              <a:grpSpLocks/>
            </p:cNvGrpSpPr>
            <p:nvPr/>
          </p:nvGrpSpPr>
          <p:grpSpPr bwMode="gray">
            <a:xfrm>
              <a:off x="2337448" y="3710577"/>
              <a:ext cx="506695" cy="289074"/>
              <a:chOff x="3361457" y="2974318"/>
              <a:chExt cx="660252" cy="296968"/>
            </a:xfrm>
          </p:grpSpPr>
          <p:sp>
            <p:nvSpPr>
              <p:cNvPr id="311" name="Oval 74"/>
              <p:cNvSpPr>
                <a:spLocks noChangeArrowheads="1"/>
              </p:cNvSpPr>
              <p:nvPr/>
            </p:nvSpPr>
            <p:spPr bwMode="gray">
              <a:xfrm rot="10800000" flipH="1" flipV="1">
                <a:off x="3920109" y="3072001"/>
                <a:ext cx="101600" cy="101600"/>
              </a:xfrm>
              <a:prstGeom prst="ellipse">
                <a:avLst/>
              </a:prstGeom>
              <a:solidFill>
                <a:srgbClr val="FEBB11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296CB5"/>
                  </a:buClr>
                </a:pPr>
                <a:endParaRPr lang="en-GB" dirty="0">
                  <a:solidFill>
                    <a:srgbClr val="94C3E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2" name="TextBox 13"/>
              <p:cNvSpPr txBox="1">
                <a:spLocks noChangeArrowheads="1"/>
              </p:cNvSpPr>
              <p:nvPr/>
            </p:nvSpPr>
            <p:spPr bwMode="gray">
              <a:xfrm>
                <a:off x="3361457" y="2974318"/>
                <a:ext cx="502484" cy="296968"/>
              </a:xfrm>
              <a:prstGeom prst="rect">
                <a:avLst/>
              </a:prstGeom>
              <a:solidFill>
                <a:schemeClr val="bg1">
                  <a:alpha val="74901"/>
                </a:schemeClr>
              </a:solidFill>
              <a:ln w="6350">
                <a:solidFill>
                  <a:srgbClr val="FEBB11"/>
                </a:solidFill>
                <a:miter lim="800000"/>
                <a:headEnd/>
                <a:tailEnd/>
              </a:ln>
            </p:spPr>
            <p:txBody>
              <a:bodyPr wrap="none" lIns="27432" tIns="27432" rIns="27432" bIns="27432">
                <a:spAutoFit/>
              </a:bodyPr>
              <a:lstStyle/>
              <a:p>
                <a:pPr>
                  <a:buClr>
                    <a:srgbClr val="296CB5"/>
                  </a:buClr>
                </a:pPr>
                <a:r>
                  <a:rPr lang="en-US" sz="600" b="1" dirty="0" smtClean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GENOA</a:t>
                </a:r>
              </a:p>
              <a:p>
                <a:pPr>
                  <a:buClr>
                    <a:srgbClr val="296CB5"/>
                  </a:buClr>
                </a:pPr>
                <a:r>
                  <a:rPr lang="en-US" sz="600" b="1" dirty="0" smtClean="0">
                    <a:solidFill>
                      <a:prstClr val="black"/>
                    </a:solidFill>
                    <a:latin typeface="Arial" charset="0"/>
                    <a:cs typeface="Arial" charset="0"/>
                  </a:rPr>
                  <a:t>1,182nmi</a:t>
                </a:r>
                <a:endParaRPr lang="en-IN" sz="600" b="1" dirty="0">
                  <a:solidFill>
                    <a:prstClr val="black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44" name="TextBox 14"/>
            <p:cNvSpPr txBox="1">
              <a:spLocks noChangeArrowheads="1"/>
            </p:cNvSpPr>
            <p:nvPr/>
          </p:nvSpPr>
          <p:spPr bwMode="gray">
            <a:xfrm>
              <a:off x="2863920" y="3330381"/>
              <a:ext cx="385619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KOPER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1,045nmi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5" name="TextBox 16"/>
            <p:cNvSpPr txBox="1">
              <a:spLocks noChangeArrowheads="1"/>
            </p:cNvSpPr>
            <p:nvPr/>
          </p:nvSpPr>
          <p:spPr bwMode="gray">
            <a:xfrm>
              <a:off x="875052" y="4897247"/>
              <a:ext cx="509050" cy="26842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GIBRALTAR</a:t>
              </a:r>
              <a:b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</a:b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1,693nmi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6" name="TextBox 20"/>
            <p:cNvSpPr txBox="1">
              <a:spLocks noChangeArrowheads="1"/>
            </p:cNvSpPr>
            <p:nvPr/>
          </p:nvSpPr>
          <p:spPr bwMode="gray">
            <a:xfrm>
              <a:off x="4936252" y="3484467"/>
              <a:ext cx="539507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CONSTANZA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529nmi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7" name="TextBox 17"/>
            <p:cNvSpPr txBox="1">
              <a:spLocks noChangeArrowheads="1"/>
            </p:cNvSpPr>
            <p:nvPr/>
          </p:nvSpPr>
          <p:spPr bwMode="gray">
            <a:xfrm>
              <a:off x="5900243" y="3512881"/>
              <a:ext cx="741996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squar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NOVOROSSIYSK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789nmi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8" name="TextBox 21"/>
            <p:cNvSpPr txBox="1">
              <a:spLocks noChangeArrowheads="1"/>
            </p:cNvSpPr>
            <p:nvPr/>
          </p:nvSpPr>
          <p:spPr bwMode="gray">
            <a:xfrm>
              <a:off x="4873140" y="4524164"/>
              <a:ext cx="444930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ISTANBUL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333nmi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9" name="TextBox 15"/>
            <p:cNvSpPr txBox="1">
              <a:spLocks noChangeArrowheads="1"/>
            </p:cNvSpPr>
            <p:nvPr/>
          </p:nvSpPr>
          <p:spPr bwMode="gray">
            <a:xfrm>
              <a:off x="3120680" y="5357065"/>
              <a:ext cx="608436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MARSAXLOKK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727nmi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0" name="TextBox 12"/>
            <p:cNvSpPr txBox="1">
              <a:spLocks noChangeArrowheads="1"/>
            </p:cNvSpPr>
            <p:nvPr/>
          </p:nvSpPr>
          <p:spPr bwMode="gray">
            <a:xfrm>
              <a:off x="1607142" y="3071610"/>
              <a:ext cx="444930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LE </a:t>
              </a: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HAVRE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2,847nmi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1" name="TextBox 20"/>
            <p:cNvSpPr txBox="1">
              <a:spLocks noChangeArrowheads="1"/>
            </p:cNvSpPr>
            <p:nvPr/>
          </p:nvSpPr>
          <p:spPr bwMode="gray">
            <a:xfrm>
              <a:off x="3606034" y="3397664"/>
              <a:ext cx="488211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296CB5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BELGRADE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609km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2" name="TextBox 20"/>
            <p:cNvSpPr txBox="1">
              <a:spLocks noChangeArrowheads="1"/>
            </p:cNvSpPr>
            <p:nvPr/>
          </p:nvSpPr>
          <p:spPr bwMode="gray">
            <a:xfrm>
              <a:off x="4203268" y="3740155"/>
              <a:ext cx="297454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296CB5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IN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SOFIA</a:t>
              </a:r>
            </a:p>
            <a:p>
              <a:pPr>
                <a:buClr>
                  <a:srgbClr val="296CB5"/>
                </a:buClr>
              </a:pPr>
              <a:r>
                <a:rPr lang="en-IN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280km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3" name="Freeform 141"/>
            <p:cNvSpPr>
              <a:spLocks/>
            </p:cNvSpPr>
            <p:nvPr/>
          </p:nvSpPr>
          <p:spPr bwMode="gray">
            <a:xfrm flipH="1">
              <a:off x="1849677" y="2444230"/>
              <a:ext cx="408706" cy="205521"/>
            </a:xfrm>
            <a:custGeom>
              <a:avLst/>
              <a:gdLst>
                <a:gd name="T0" fmla="*/ 245439 w 1074685"/>
                <a:gd name="T1" fmla="*/ 211137 h 210570"/>
                <a:gd name="T2" fmla="*/ 0 w 1074685"/>
                <a:gd name="T3" fmla="*/ 6594 h 210570"/>
                <a:gd name="T4" fmla="*/ 0 60000 65536"/>
                <a:gd name="T5" fmla="*/ 0 60000 65536"/>
                <a:gd name="T6" fmla="*/ 0 w 1074685"/>
                <a:gd name="T7" fmla="*/ 0 h 210570"/>
                <a:gd name="T8" fmla="*/ 1074685 w 1074685"/>
                <a:gd name="T9" fmla="*/ 210570 h 2105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74685" h="210570">
                  <a:moveTo>
                    <a:pt x="1074685" y="210570"/>
                  </a:moveTo>
                  <a:cubicBezTo>
                    <a:pt x="712911" y="124315"/>
                    <a:pt x="871910" y="-34169"/>
                    <a:pt x="0" y="6576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4" name="Oval 86"/>
            <p:cNvSpPr>
              <a:spLocks noChangeArrowheads="1"/>
            </p:cNvSpPr>
            <p:nvPr/>
          </p:nvSpPr>
          <p:spPr bwMode="gray">
            <a:xfrm rot="10800000" flipH="1" flipV="1">
              <a:off x="1740203" y="2938716"/>
              <a:ext cx="77849" cy="95806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5" name="Oval 76"/>
            <p:cNvSpPr>
              <a:spLocks noChangeArrowheads="1"/>
            </p:cNvSpPr>
            <p:nvPr/>
          </p:nvSpPr>
          <p:spPr bwMode="gray">
            <a:xfrm rot="10800000" flipH="1" flipV="1">
              <a:off x="3370160" y="5221081"/>
              <a:ext cx="77849" cy="98897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6" name="5384321.625437.5622.25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726952" y="2366967"/>
              <a:ext cx="311395" cy="180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Dublin</a:t>
              </a:r>
            </a:p>
          </p:txBody>
        </p:sp>
        <p:sp>
          <p:nvSpPr>
            <p:cNvPr id="257" name="5384321.625437.5622.25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1543148" y="2348424"/>
              <a:ext cx="340588" cy="180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London</a:t>
              </a:r>
            </a:p>
          </p:txBody>
        </p:sp>
        <p:sp>
          <p:nvSpPr>
            <p:cNvPr id="258" name="5384321.625437.5622.25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1215941" y="4375818"/>
              <a:ext cx="323558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Madrid</a:t>
              </a:r>
            </a:p>
          </p:txBody>
        </p:sp>
        <p:sp>
          <p:nvSpPr>
            <p:cNvPr id="259" name="5384321.625437.5622.25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656403" y="4715779"/>
              <a:ext cx="317477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Lisbon</a:t>
              </a:r>
            </a:p>
          </p:txBody>
        </p:sp>
        <p:sp>
          <p:nvSpPr>
            <p:cNvPr id="260" name="5384321.625437.5622.25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947076" y="2416858"/>
              <a:ext cx="361574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296CB5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Berlin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1,239km</a:t>
              </a:r>
              <a:endParaRPr lang="en-US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1" name="5384321.625437.5622.25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083224" y="2620390"/>
              <a:ext cx="384378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Brussels </a:t>
              </a:r>
            </a:p>
          </p:txBody>
        </p:sp>
        <p:sp>
          <p:nvSpPr>
            <p:cNvPr id="262" name="5384321.625437.5622.25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4674759" y="2627361"/>
              <a:ext cx="382413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296CB5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Kyiv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1,627km </a:t>
              </a:r>
              <a:endParaRPr lang="en-US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3" name="5384321.625437.5622.25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4517327" y="3617814"/>
              <a:ext cx="423302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Bucharest </a:t>
              </a:r>
            </a:p>
          </p:txBody>
        </p:sp>
        <p:sp>
          <p:nvSpPr>
            <p:cNvPr id="264" name="5384321.625437.5622.25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4795765" y="2085727"/>
              <a:ext cx="312612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Minsk </a:t>
              </a:r>
            </a:p>
          </p:txBody>
        </p:sp>
        <p:sp>
          <p:nvSpPr>
            <p:cNvPr id="265" name="5384321.625437.5622.25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4350568" y="2030098"/>
              <a:ext cx="333290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Vilnius </a:t>
              </a:r>
            </a:p>
          </p:txBody>
        </p:sp>
        <p:sp>
          <p:nvSpPr>
            <p:cNvPr id="266" name="5384321.625437.5622.25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6239241" y="1995290"/>
              <a:ext cx="358367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296CB5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Moscow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2,473km</a:t>
              </a:r>
              <a:endParaRPr lang="en-US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7" name="5384321.625437.5622.25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4781169" y="3314779"/>
              <a:ext cx="389244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Chisinau </a:t>
              </a:r>
            </a:p>
          </p:txBody>
        </p:sp>
        <p:sp>
          <p:nvSpPr>
            <p:cNvPr id="268" name="5384321.625437.5622.251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5917881" y="5454684"/>
              <a:ext cx="436683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Damascus </a:t>
              </a:r>
            </a:p>
          </p:txBody>
        </p:sp>
        <p:sp>
          <p:nvSpPr>
            <p:cNvPr id="269" name="5384321.625437.5622.25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470729" y="6427937"/>
              <a:ext cx="343021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Riyadh </a:t>
              </a:r>
            </a:p>
          </p:txBody>
        </p:sp>
        <p:sp>
          <p:nvSpPr>
            <p:cNvPr id="270" name="5384321.625437.5622.25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4959978" y="6126687"/>
              <a:ext cx="300447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Cairo </a:t>
              </a:r>
            </a:p>
          </p:txBody>
        </p:sp>
        <p:sp>
          <p:nvSpPr>
            <p:cNvPr id="271" name="5384321.625437.5622.25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3142696" y="4201202"/>
              <a:ext cx="315044" cy="180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Rome </a:t>
              </a:r>
            </a:p>
          </p:txBody>
        </p:sp>
        <p:sp>
          <p:nvSpPr>
            <p:cNvPr id="272" name="5384321.625437.5622.25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4057419" y="2434958"/>
              <a:ext cx="355185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Warsaw</a:t>
              </a:r>
            </a:p>
          </p:txBody>
        </p:sp>
        <p:sp>
          <p:nvSpPr>
            <p:cNvPr id="273" name="5384321.625437.5622.251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3309341" y="2725469"/>
              <a:ext cx="346670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Prague </a:t>
              </a:r>
            </a:p>
          </p:txBody>
        </p:sp>
        <p:sp>
          <p:nvSpPr>
            <p:cNvPr id="274" name="5384321.625437.5622.25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3799871" y="2862123"/>
              <a:ext cx="425693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296CB5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Bratislava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1,204km </a:t>
              </a:r>
              <a:endParaRPr lang="en-US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5" name="5384321.625437.5622.25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2006591" y="3113892"/>
              <a:ext cx="293149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Paris </a:t>
              </a:r>
            </a:p>
          </p:txBody>
        </p:sp>
        <p:sp>
          <p:nvSpPr>
            <p:cNvPr id="276" name="5384321.625437.5622.25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902113" y="5540951"/>
              <a:ext cx="313828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Rabat </a:t>
              </a:r>
            </a:p>
          </p:txBody>
        </p:sp>
        <p:sp>
          <p:nvSpPr>
            <p:cNvPr id="277" name="5384321.625437.5622.25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2000509" y="5114456"/>
              <a:ext cx="339372" cy="180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Algiers </a:t>
              </a:r>
            </a:p>
          </p:txBody>
        </p:sp>
        <p:sp>
          <p:nvSpPr>
            <p:cNvPr id="278" name="5384321.625437.5622.251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2687767" y="5024831"/>
              <a:ext cx="302880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Tunis </a:t>
              </a:r>
            </a:p>
          </p:txBody>
        </p:sp>
        <p:sp>
          <p:nvSpPr>
            <p:cNvPr id="279" name="5384321.625437.5622.25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3139048" y="5797997"/>
              <a:ext cx="318693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Tripoli </a:t>
              </a:r>
            </a:p>
          </p:txBody>
        </p:sp>
        <p:sp>
          <p:nvSpPr>
            <p:cNvPr id="280" name="5384321.625437.5622.251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6418425" y="5389516"/>
              <a:ext cx="395325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Baghdad </a:t>
              </a:r>
            </a:p>
          </p:txBody>
        </p:sp>
        <p:grpSp>
          <p:nvGrpSpPr>
            <p:cNvPr id="281" name="Group 13"/>
            <p:cNvGrpSpPr>
              <a:grpSpLocks/>
            </p:cNvGrpSpPr>
            <p:nvPr/>
          </p:nvGrpSpPr>
          <p:grpSpPr bwMode="gray">
            <a:xfrm>
              <a:off x="4382194" y="4888847"/>
              <a:ext cx="77849" cy="98897"/>
              <a:chOff x="5971794" y="4413123"/>
              <a:chExt cx="101600" cy="101600"/>
            </a:xfrm>
          </p:grpSpPr>
          <p:sp>
            <p:nvSpPr>
              <p:cNvPr id="309" name="Oval 78"/>
              <p:cNvSpPr>
                <a:spLocks noChangeArrowheads="1"/>
              </p:cNvSpPr>
              <p:nvPr/>
            </p:nvSpPr>
            <p:spPr bwMode="gray">
              <a:xfrm rot="10800000" flipH="1" flipV="1">
                <a:off x="5971794" y="4413123"/>
                <a:ext cx="101600" cy="101600"/>
              </a:xfrm>
              <a:prstGeom prst="ellipse">
                <a:avLst/>
              </a:prstGeom>
              <a:solidFill>
                <a:srgbClr val="FEBB11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296CB5"/>
                  </a:buClr>
                </a:pPr>
                <a:endParaRPr lang="en-GB" dirty="0">
                  <a:solidFill>
                    <a:srgbClr val="94C3E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0" name="Oval 79"/>
              <p:cNvSpPr>
                <a:spLocks noChangeArrowheads="1"/>
              </p:cNvSpPr>
              <p:nvPr/>
            </p:nvSpPr>
            <p:spPr bwMode="gray">
              <a:xfrm rot="10800000" flipH="1" flipV="1">
                <a:off x="5971794" y="4413123"/>
                <a:ext cx="101600" cy="101600"/>
              </a:xfrm>
              <a:prstGeom prst="ellipse">
                <a:avLst/>
              </a:prstGeom>
              <a:solidFill>
                <a:srgbClr val="FEBB11"/>
              </a:solidFill>
              <a:ln w="635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buClr>
                    <a:srgbClr val="296CB5"/>
                  </a:buClr>
                </a:pPr>
                <a:endParaRPr lang="en-GB" dirty="0">
                  <a:solidFill>
                    <a:srgbClr val="94C3E0"/>
                  </a:solidFill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82" name="TextBox 19"/>
            <p:cNvSpPr txBox="1">
              <a:spLocks noChangeArrowheads="1"/>
            </p:cNvSpPr>
            <p:nvPr/>
          </p:nvSpPr>
          <p:spPr bwMode="gray">
            <a:xfrm>
              <a:off x="3970330" y="4807931"/>
              <a:ext cx="398443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>
              <a:defPPr>
                <a:defRPr lang="en-US"/>
              </a:defPPr>
              <a:lvl1pPr>
                <a:buClr>
                  <a:srgbClr val="296CB5"/>
                </a:buClr>
                <a:defRPr sz="600" b="1">
                  <a:solidFill>
                    <a:prstClr val="black"/>
                  </a:solidFill>
                  <a:latin typeface="Arial" charset="0"/>
                  <a:cs typeface="Arial" charset="0"/>
                </a:defRPr>
              </a:lvl1pPr>
            </a:lstStyle>
            <a:p>
              <a:r>
                <a:rPr lang="en-US" dirty="0" smtClean="0"/>
                <a:t>PIRAEUS</a:t>
              </a:r>
            </a:p>
            <a:p>
              <a:r>
                <a:rPr lang="en-US" dirty="0" smtClean="0"/>
                <a:t>252nmi</a:t>
              </a:r>
              <a:endParaRPr lang="en-IN" dirty="0"/>
            </a:p>
          </p:txBody>
        </p:sp>
        <p:sp>
          <p:nvSpPr>
            <p:cNvPr id="283" name="5384321.625437.5622.25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3971722" y="3241588"/>
              <a:ext cx="391677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Budapest</a:t>
              </a:r>
            </a:p>
          </p:txBody>
        </p:sp>
        <p:sp>
          <p:nvSpPr>
            <p:cNvPr id="284" name="5384321.625437.5622.25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5330975" y="4361910"/>
              <a:ext cx="329641" cy="180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Ankara</a:t>
              </a:r>
            </a:p>
          </p:txBody>
        </p:sp>
        <p:sp>
          <p:nvSpPr>
            <p:cNvPr id="285" name="Oval 60"/>
            <p:cNvSpPr>
              <a:spLocks noChangeArrowheads="1"/>
            </p:cNvSpPr>
            <p:nvPr/>
          </p:nvSpPr>
          <p:spPr bwMode="gray">
            <a:xfrm rot="10800000" flipH="1" flipV="1">
              <a:off x="3979571" y="4351093"/>
              <a:ext cx="77849" cy="98897"/>
            </a:xfrm>
            <a:prstGeom prst="ellipse">
              <a:avLst/>
            </a:prstGeom>
            <a:solidFill>
              <a:srgbClr val="296CB5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6" name="TextBox 20"/>
            <p:cNvSpPr txBox="1">
              <a:spLocks noChangeArrowheads="1"/>
            </p:cNvSpPr>
            <p:nvPr/>
          </p:nvSpPr>
          <p:spPr bwMode="gray">
            <a:xfrm>
              <a:off x="3617231" y="4298320"/>
              <a:ext cx="347146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296CB5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IN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TIRANA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  <a:p>
              <a:pPr>
                <a:buClr>
                  <a:srgbClr val="296CB5"/>
                </a:buClr>
              </a:pPr>
              <a:r>
                <a:rPr lang="en-IN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424km</a:t>
              </a:r>
            </a:p>
          </p:txBody>
        </p:sp>
        <p:sp>
          <p:nvSpPr>
            <p:cNvPr id="287" name="5384321.625437.5622.25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5326126" y="5251081"/>
              <a:ext cx="352752" cy="180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Nicosia </a:t>
              </a:r>
            </a:p>
          </p:txBody>
        </p:sp>
        <p:sp>
          <p:nvSpPr>
            <p:cNvPr id="288" name="5384321.625437.5622.25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2534502" y="3278676"/>
              <a:ext cx="316260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Berne </a:t>
              </a:r>
            </a:p>
          </p:txBody>
        </p:sp>
        <p:sp>
          <p:nvSpPr>
            <p:cNvPr id="289" name="TextBox 11"/>
            <p:cNvSpPr txBox="1">
              <a:spLocks noChangeArrowheads="1"/>
            </p:cNvSpPr>
            <p:nvPr/>
          </p:nvSpPr>
          <p:spPr bwMode="gray">
            <a:xfrm>
              <a:off x="2374558" y="2387054"/>
              <a:ext cx="547522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ROTTERDAM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3,052nmi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0" name="TextBox 24"/>
            <p:cNvSpPr txBox="1">
              <a:spLocks noChangeArrowheads="1"/>
            </p:cNvSpPr>
            <p:nvPr/>
          </p:nvSpPr>
          <p:spPr bwMode="gray">
            <a:xfrm>
              <a:off x="4876975" y="5805567"/>
              <a:ext cx="473784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PORT </a:t>
              </a: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SAID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736nmi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1" name="5384321.625437.5622.25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5672946" y="5840734"/>
              <a:ext cx="311395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Beirut </a:t>
              </a:r>
            </a:p>
          </p:txBody>
        </p:sp>
        <p:sp>
          <p:nvSpPr>
            <p:cNvPr id="292" name="TextBox 22"/>
            <p:cNvSpPr txBox="1">
              <a:spLocks noChangeArrowheads="1"/>
            </p:cNvSpPr>
            <p:nvPr/>
          </p:nvSpPr>
          <p:spPr bwMode="gray">
            <a:xfrm>
              <a:off x="5642817" y="6071779"/>
              <a:ext cx="390427" cy="289067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ASHDOD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793nmi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3" name="5380473.75617.125621.25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4401698" y="4720775"/>
              <a:ext cx="407489" cy="208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800" b="1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Greece</a:t>
              </a:r>
            </a:p>
          </p:txBody>
        </p:sp>
        <p:sp>
          <p:nvSpPr>
            <p:cNvPr id="294" name="5384321.625437.5622.25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2207913" y="2235285"/>
              <a:ext cx="456144" cy="179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Amsterdam </a:t>
              </a:r>
            </a:p>
          </p:txBody>
        </p:sp>
        <p:sp>
          <p:nvSpPr>
            <p:cNvPr id="295" name="Freeform 292"/>
            <p:cNvSpPr/>
            <p:nvPr/>
          </p:nvSpPr>
          <p:spPr bwMode="gray">
            <a:xfrm>
              <a:off x="4395574" y="4437849"/>
              <a:ext cx="617720" cy="152148"/>
            </a:xfrm>
            <a:custGeom>
              <a:avLst/>
              <a:gdLst>
                <a:gd name="connsiteX0" fmla="*/ 0 w 764381"/>
                <a:gd name="connsiteY0" fmla="*/ 76200 h 154998"/>
                <a:gd name="connsiteX1" fmla="*/ 176212 w 764381"/>
                <a:gd name="connsiteY1" fmla="*/ 154781 h 154998"/>
                <a:gd name="connsiteX2" fmla="*/ 492919 w 764381"/>
                <a:gd name="connsiteY2" fmla="*/ 54769 h 154998"/>
                <a:gd name="connsiteX3" fmla="*/ 764381 w 764381"/>
                <a:gd name="connsiteY3" fmla="*/ 0 h 154998"/>
                <a:gd name="connsiteX0" fmla="*/ 0 w 764381"/>
                <a:gd name="connsiteY0" fmla="*/ 76200 h 155034"/>
                <a:gd name="connsiteX1" fmla="*/ 176212 w 764381"/>
                <a:gd name="connsiteY1" fmla="*/ 154781 h 155034"/>
                <a:gd name="connsiteX2" fmla="*/ 364332 w 764381"/>
                <a:gd name="connsiteY2" fmla="*/ 97632 h 155034"/>
                <a:gd name="connsiteX3" fmla="*/ 764381 w 764381"/>
                <a:gd name="connsiteY3" fmla="*/ 0 h 155034"/>
                <a:gd name="connsiteX0" fmla="*/ 0 w 764381"/>
                <a:gd name="connsiteY0" fmla="*/ 76200 h 154984"/>
                <a:gd name="connsiteX1" fmla="*/ 176212 w 764381"/>
                <a:gd name="connsiteY1" fmla="*/ 154781 h 154984"/>
                <a:gd name="connsiteX2" fmla="*/ 364332 w 764381"/>
                <a:gd name="connsiteY2" fmla="*/ 97632 h 154984"/>
                <a:gd name="connsiteX3" fmla="*/ 521494 w 764381"/>
                <a:gd name="connsiteY3" fmla="*/ 57150 h 154984"/>
                <a:gd name="connsiteX4" fmla="*/ 764381 w 764381"/>
                <a:gd name="connsiteY4" fmla="*/ 0 h 154984"/>
                <a:gd name="connsiteX0" fmla="*/ 0 w 764381"/>
                <a:gd name="connsiteY0" fmla="*/ 76200 h 154984"/>
                <a:gd name="connsiteX1" fmla="*/ 176212 w 764381"/>
                <a:gd name="connsiteY1" fmla="*/ 154781 h 154984"/>
                <a:gd name="connsiteX2" fmla="*/ 364332 w 764381"/>
                <a:gd name="connsiteY2" fmla="*/ 97632 h 154984"/>
                <a:gd name="connsiteX3" fmla="*/ 531019 w 764381"/>
                <a:gd name="connsiteY3" fmla="*/ 42863 h 154984"/>
                <a:gd name="connsiteX4" fmla="*/ 764381 w 764381"/>
                <a:gd name="connsiteY4" fmla="*/ 0 h 154984"/>
                <a:gd name="connsiteX0" fmla="*/ 0 w 764381"/>
                <a:gd name="connsiteY0" fmla="*/ 76200 h 140785"/>
                <a:gd name="connsiteX1" fmla="*/ 238124 w 764381"/>
                <a:gd name="connsiteY1" fmla="*/ 140494 h 140785"/>
                <a:gd name="connsiteX2" fmla="*/ 364332 w 764381"/>
                <a:gd name="connsiteY2" fmla="*/ 97632 h 140785"/>
                <a:gd name="connsiteX3" fmla="*/ 531019 w 764381"/>
                <a:gd name="connsiteY3" fmla="*/ 42863 h 140785"/>
                <a:gd name="connsiteX4" fmla="*/ 764381 w 764381"/>
                <a:gd name="connsiteY4" fmla="*/ 0 h 140785"/>
                <a:gd name="connsiteX0" fmla="*/ 0 w 764381"/>
                <a:gd name="connsiteY0" fmla="*/ 76200 h 140785"/>
                <a:gd name="connsiteX1" fmla="*/ 238124 w 764381"/>
                <a:gd name="connsiteY1" fmla="*/ 140494 h 140785"/>
                <a:gd name="connsiteX2" fmla="*/ 392907 w 764381"/>
                <a:gd name="connsiteY2" fmla="*/ 97632 h 140785"/>
                <a:gd name="connsiteX3" fmla="*/ 531019 w 764381"/>
                <a:gd name="connsiteY3" fmla="*/ 42863 h 140785"/>
                <a:gd name="connsiteX4" fmla="*/ 764381 w 764381"/>
                <a:gd name="connsiteY4" fmla="*/ 0 h 140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4381" h="140785">
                  <a:moveTo>
                    <a:pt x="0" y="76200"/>
                  </a:moveTo>
                  <a:cubicBezTo>
                    <a:pt x="47029" y="117276"/>
                    <a:pt x="172640" y="136922"/>
                    <a:pt x="238124" y="140494"/>
                  </a:cubicBezTo>
                  <a:cubicBezTo>
                    <a:pt x="303608" y="144066"/>
                    <a:pt x="335360" y="113904"/>
                    <a:pt x="392907" y="97632"/>
                  </a:cubicBezTo>
                  <a:cubicBezTo>
                    <a:pt x="450454" y="81360"/>
                    <a:pt x="464344" y="59135"/>
                    <a:pt x="531019" y="42863"/>
                  </a:cubicBezTo>
                  <a:lnTo>
                    <a:pt x="764381" y="0"/>
                  </a:ln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296" name="Freeform 293"/>
            <p:cNvSpPr/>
            <p:nvPr/>
          </p:nvSpPr>
          <p:spPr bwMode="gray">
            <a:xfrm>
              <a:off x="4440012" y="4569097"/>
              <a:ext cx="279679" cy="673768"/>
            </a:xfrm>
            <a:custGeom>
              <a:avLst/>
              <a:gdLst>
                <a:gd name="connsiteX0" fmla="*/ 0 w 347662"/>
                <a:gd name="connsiteY0" fmla="*/ 0 h 673500"/>
                <a:gd name="connsiteX1" fmla="*/ 271462 w 347662"/>
                <a:gd name="connsiteY1" fmla="*/ 288131 h 673500"/>
                <a:gd name="connsiteX2" fmla="*/ 347662 w 347662"/>
                <a:gd name="connsiteY2" fmla="*/ 581025 h 673500"/>
                <a:gd name="connsiteX3" fmla="*/ 228600 w 347662"/>
                <a:gd name="connsiteY3" fmla="*/ 669131 h 673500"/>
                <a:gd name="connsiteX4" fmla="*/ 142875 w 347662"/>
                <a:gd name="connsiteY4" fmla="*/ 469106 h 673500"/>
                <a:gd name="connsiteX5" fmla="*/ 92868 w 347662"/>
                <a:gd name="connsiteY5" fmla="*/ 414337 h 673500"/>
                <a:gd name="connsiteX0" fmla="*/ 0 w 348270"/>
                <a:gd name="connsiteY0" fmla="*/ 0 h 674000"/>
                <a:gd name="connsiteX1" fmla="*/ 271462 w 348270"/>
                <a:gd name="connsiteY1" fmla="*/ 288131 h 674000"/>
                <a:gd name="connsiteX2" fmla="*/ 347662 w 348270"/>
                <a:gd name="connsiteY2" fmla="*/ 581025 h 674000"/>
                <a:gd name="connsiteX3" fmla="*/ 228600 w 348270"/>
                <a:gd name="connsiteY3" fmla="*/ 669131 h 674000"/>
                <a:gd name="connsiteX4" fmla="*/ 142875 w 348270"/>
                <a:gd name="connsiteY4" fmla="*/ 469106 h 674000"/>
                <a:gd name="connsiteX5" fmla="*/ 92868 w 348270"/>
                <a:gd name="connsiteY5" fmla="*/ 414337 h 674000"/>
                <a:gd name="connsiteX0" fmla="*/ 0 w 350488"/>
                <a:gd name="connsiteY0" fmla="*/ 0 h 674000"/>
                <a:gd name="connsiteX1" fmla="*/ 271462 w 350488"/>
                <a:gd name="connsiteY1" fmla="*/ 288131 h 674000"/>
                <a:gd name="connsiteX2" fmla="*/ 347662 w 350488"/>
                <a:gd name="connsiteY2" fmla="*/ 581025 h 674000"/>
                <a:gd name="connsiteX3" fmla="*/ 228600 w 350488"/>
                <a:gd name="connsiteY3" fmla="*/ 669131 h 674000"/>
                <a:gd name="connsiteX4" fmla="*/ 142875 w 350488"/>
                <a:gd name="connsiteY4" fmla="*/ 469106 h 674000"/>
                <a:gd name="connsiteX5" fmla="*/ 92868 w 350488"/>
                <a:gd name="connsiteY5" fmla="*/ 414337 h 674000"/>
                <a:gd name="connsiteX0" fmla="*/ 0 w 349058"/>
                <a:gd name="connsiteY0" fmla="*/ 0 h 674188"/>
                <a:gd name="connsiteX1" fmla="*/ 271462 w 349058"/>
                <a:gd name="connsiteY1" fmla="*/ 288131 h 674188"/>
                <a:gd name="connsiteX2" fmla="*/ 347662 w 349058"/>
                <a:gd name="connsiteY2" fmla="*/ 581025 h 674188"/>
                <a:gd name="connsiteX3" fmla="*/ 228600 w 349058"/>
                <a:gd name="connsiteY3" fmla="*/ 669131 h 674188"/>
                <a:gd name="connsiteX4" fmla="*/ 142875 w 349058"/>
                <a:gd name="connsiteY4" fmla="*/ 469106 h 674188"/>
                <a:gd name="connsiteX5" fmla="*/ 92868 w 349058"/>
                <a:gd name="connsiteY5" fmla="*/ 414337 h 674188"/>
                <a:gd name="connsiteX0" fmla="*/ 0 w 347709"/>
                <a:gd name="connsiteY0" fmla="*/ 0 h 675324"/>
                <a:gd name="connsiteX1" fmla="*/ 271462 w 347709"/>
                <a:gd name="connsiteY1" fmla="*/ 288131 h 675324"/>
                <a:gd name="connsiteX2" fmla="*/ 347662 w 347709"/>
                <a:gd name="connsiteY2" fmla="*/ 581025 h 675324"/>
                <a:gd name="connsiteX3" fmla="*/ 228600 w 347709"/>
                <a:gd name="connsiteY3" fmla="*/ 669131 h 675324"/>
                <a:gd name="connsiteX4" fmla="*/ 142875 w 347709"/>
                <a:gd name="connsiteY4" fmla="*/ 469106 h 675324"/>
                <a:gd name="connsiteX5" fmla="*/ 92868 w 347709"/>
                <a:gd name="connsiteY5" fmla="*/ 414337 h 675324"/>
                <a:gd name="connsiteX0" fmla="*/ 0 w 404843"/>
                <a:gd name="connsiteY0" fmla="*/ 0 h 673410"/>
                <a:gd name="connsiteX1" fmla="*/ 271462 w 404843"/>
                <a:gd name="connsiteY1" fmla="*/ 288131 h 673410"/>
                <a:gd name="connsiteX2" fmla="*/ 404812 w 404843"/>
                <a:gd name="connsiteY2" fmla="*/ 569119 h 673410"/>
                <a:gd name="connsiteX3" fmla="*/ 228600 w 404843"/>
                <a:gd name="connsiteY3" fmla="*/ 669131 h 673410"/>
                <a:gd name="connsiteX4" fmla="*/ 142875 w 404843"/>
                <a:gd name="connsiteY4" fmla="*/ 469106 h 673410"/>
                <a:gd name="connsiteX5" fmla="*/ 92868 w 404843"/>
                <a:gd name="connsiteY5" fmla="*/ 414337 h 673410"/>
                <a:gd name="connsiteX0" fmla="*/ 0 w 410899"/>
                <a:gd name="connsiteY0" fmla="*/ 0 h 672434"/>
                <a:gd name="connsiteX1" fmla="*/ 271462 w 410899"/>
                <a:gd name="connsiteY1" fmla="*/ 288131 h 672434"/>
                <a:gd name="connsiteX2" fmla="*/ 404812 w 410899"/>
                <a:gd name="connsiteY2" fmla="*/ 569119 h 672434"/>
                <a:gd name="connsiteX3" fmla="*/ 228600 w 410899"/>
                <a:gd name="connsiteY3" fmla="*/ 669131 h 672434"/>
                <a:gd name="connsiteX4" fmla="*/ 142875 w 410899"/>
                <a:gd name="connsiteY4" fmla="*/ 469106 h 672434"/>
                <a:gd name="connsiteX5" fmla="*/ 92868 w 410899"/>
                <a:gd name="connsiteY5" fmla="*/ 414337 h 672434"/>
                <a:gd name="connsiteX0" fmla="*/ 0 w 414076"/>
                <a:gd name="connsiteY0" fmla="*/ 0 h 672127"/>
                <a:gd name="connsiteX1" fmla="*/ 271462 w 414076"/>
                <a:gd name="connsiteY1" fmla="*/ 288131 h 672127"/>
                <a:gd name="connsiteX2" fmla="*/ 404812 w 414076"/>
                <a:gd name="connsiteY2" fmla="*/ 569119 h 672127"/>
                <a:gd name="connsiteX3" fmla="*/ 228600 w 414076"/>
                <a:gd name="connsiteY3" fmla="*/ 669131 h 672127"/>
                <a:gd name="connsiteX4" fmla="*/ 142875 w 414076"/>
                <a:gd name="connsiteY4" fmla="*/ 469106 h 672127"/>
                <a:gd name="connsiteX5" fmla="*/ 92868 w 414076"/>
                <a:gd name="connsiteY5" fmla="*/ 414337 h 672127"/>
                <a:gd name="connsiteX0" fmla="*/ 0 w 414076"/>
                <a:gd name="connsiteY0" fmla="*/ 0 h 672127"/>
                <a:gd name="connsiteX1" fmla="*/ 271462 w 414076"/>
                <a:gd name="connsiteY1" fmla="*/ 288131 h 672127"/>
                <a:gd name="connsiteX2" fmla="*/ 404812 w 414076"/>
                <a:gd name="connsiteY2" fmla="*/ 569119 h 672127"/>
                <a:gd name="connsiteX3" fmla="*/ 228600 w 414076"/>
                <a:gd name="connsiteY3" fmla="*/ 669131 h 672127"/>
                <a:gd name="connsiteX4" fmla="*/ 142875 w 414076"/>
                <a:gd name="connsiteY4" fmla="*/ 469106 h 672127"/>
                <a:gd name="connsiteX5" fmla="*/ 92868 w 414076"/>
                <a:gd name="connsiteY5" fmla="*/ 414337 h 672127"/>
                <a:gd name="connsiteX0" fmla="*/ 0 w 414076"/>
                <a:gd name="connsiteY0" fmla="*/ 0 h 672127"/>
                <a:gd name="connsiteX1" fmla="*/ 271462 w 414076"/>
                <a:gd name="connsiteY1" fmla="*/ 288131 h 672127"/>
                <a:gd name="connsiteX2" fmla="*/ 404812 w 414076"/>
                <a:gd name="connsiteY2" fmla="*/ 569119 h 672127"/>
                <a:gd name="connsiteX3" fmla="*/ 228600 w 414076"/>
                <a:gd name="connsiteY3" fmla="*/ 669131 h 672127"/>
                <a:gd name="connsiteX4" fmla="*/ 142875 w 414076"/>
                <a:gd name="connsiteY4" fmla="*/ 469106 h 672127"/>
                <a:gd name="connsiteX5" fmla="*/ 92868 w 414076"/>
                <a:gd name="connsiteY5" fmla="*/ 414337 h 672127"/>
                <a:gd name="connsiteX0" fmla="*/ 0 w 414076"/>
                <a:gd name="connsiteY0" fmla="*/ 0 h 672127"/>
                <a:gd name="connsiteX1" fmla="*/ 271462 w 414076"/>
                <a:gd name="connsiteY1" fmla="*/ 288131 h 672127"/>
                <a:gd name="connsiteX2" fmla="*/ 404812 w 414076"/>
                <a:gd name="connsiteY2" fmla="*/ 569119 h 672127"/>
                <a:gd name="connsiteX3" fmla="*/ 228600 w 414076"/>
                <a:gd name="connsiteY3" fmla="*/ 669131 h 672127"/>
                <a:gd name="connsiteX4" fmla="*/ 142875 w 414076"/>
                <a:gd name="connsiteY4" fmla="*/ 469106 h 672127"/>
                <a:gd name="connsiteX5" fmla="*/ 92868 w 414076"/>
                <a:gd name="connsiteY5" fmla="*/ 414337 h 672127"/>
                <a:gd name="connsiteX0" fmla="*/ 0 w 413802"/>
                <a:gd name="connsiteY0" fmla="*/ 0 h 680172"/>
                <a:gd name="connsiteX1" fmla="*/ 271462 w 413802"/>
                <a:gd name="connsiteY1" fmla="*/ 288131 h 680172"/>
                <a:gd name="connsiteX2" fmla="*/ 404812 w 413802"/>
                <a:gd name="connsiteY2" fmla="*/ 569119 h 680172"/>
                <a:gd name="connsiteX3" fmla="*/ 228600 w 413802"/>
                <a:gd name="connsiteY3" fmla="*/ 669131 h 680172"/>
                <a:gd name="connsiteX4" fmla="*/ 142875 w 413802"/>
                <a:gd name="connsiteY4" fmla="*/ 469106 h 680172"/>
                <a:gd name="connsiteX5" fmla="*/ 92868 w 413802"/>
                <a:gd name="connsiteY5" fmla="*/ 414337 h 680172"/>
                <a:gd name="connsiteX0" fmla="*/ 0 w 413628"/>
                <a:gd name="connsiteY0" fmla="*/ 0 h 682885"/>
                <a:gd name="connsiteX1" fmla="*/ 271462 w 413628"/>
                <a:gd name="connsiteY1" fmla="*/ 288131 h 682885"/>
                <a:gd name="connsiteX2" fmla="*/ 404812 w 413628"/>
                <a:gd name="connsiteY2" fmla="*/ 569119 h 682885"/>
                <a:gd name="connsiteX3" fmla="*/ 228600 w 413628"/>
                <a:gd name="connsiteY3" fmla="*/ 669131 h 682885"/>
                <a:gd name="connsiteX4" fmla="*/ 142875 w 413628"/>
                <a:gd name="connsiteY4" fmla="*/ 469106 h 682885"/>
                <a:gd name="connsiteX5" fmla="*/ 92868 w 413628"/>
                <a:gd name="connsiteY5" fmla="*/ 414337 h 682885"/>
                <a:gd name="connsiteX0" fmla="*/ 0 w 413298"/>
                <a:gd name="connsiteY0" fmla="*/ 0 h 685674"/>
                <a:gd name="connsiteX1" fmla="*/ 271462 w 413298"/>
                <a:gd name="connsiteY1" fmla="*/ 288131 h 685674"/>
                <a:gd name="connsiteX2" fmla="*/ 404812 w 413298"/>
                <a:gd name="connsiteY2" fmla="*/ 569119 h 685674"/>
                <a:gd name="connsiteX3" fmla="*/ 228600 w 413298"/>
                <a:gd name="connsiteY3" fmla="*/ 669131 h 685674"/>
                <a:gd name="connsiteX4" fmla="*/ 142875 w 413298"/>
                <a:gd name="connsiteY4" fmla="*/ 469106 h 685674"/>
                <a:gd name="connsiteX5" fmla="*/ 92868 w 413298"/>
                <a:gd name="connsiteY5" fmla="*/ 414337 h 685674"/>
                <a:gd name="connsiteX0" fmla="*/ 0 w 414365"/>
                <a:gd name="connsiteY0" fmla="*/ 0 h 711374"/>
                <a:gd name="connsiteX1" fmla="*/ 271462 w 414365"/>
                <a:gd name="connsiteY1" fmla="*/ 288131 h 711374"/>
                <a:gd name="connsiteX2" fmla="*/ 404812 w 414365"/>
                <a:gd name="connsiteY2" fmla="*/ 569119 h 711374"/>
                <a:gd name="connsiteX3" fmla="*/ 228600 w 414365"/>
                <a:gd name="connsiteY3" fmla="*/ 669131 h 711374"/>
                <a:gd name="connsiteX4" fmla="*/ 142875 w 414365"/>
                <a:gd name="connsiteY4" fmla="*/ 469106 h 711374"/>
                <a:gd name="connsiteX5" fmla="*/ 92868 w 414365"/>
                <a:gd name="connsiteY5" fmla="*/ 414337 h 711374"/>
                <a:gd name="connsiteX0" fmla="*/ 0 w 415768"/>
                <a:gd name="connsiteY0" fmla="*/ 0 h 716870"/>
                <a:gd name="connsiteX1" fmla="*/ 271462 w 415768"/>
                <a:gd name="connsiteY1" fmla="*/ 288131 h 716870"/>
                <a:gd name="connsiteX2" fmla="*/ 404812 w 415768"/>
                <a:gd name="connsiteY2" fmla="*/ 569119 h 716870"/>
                <a:gd name="connsiteX3" fmla="*/ 228600 w 415768"/>
                <a:gd name="connsiteY3" fmla="*/ 669131 h 716870"/>
                <a:gd name="connsiteX4" fmla="*/ 142875 w 415768"/>
                <a:gd name="connsiteY4" fmla="*/ 469106 h 716870"/>
                <a:gd name="connsiteX5" fmla="*/ 92868 w 415768"/>
                <a:gd name="connsiteY5" fmla="*/ 414337 h 716870"/>
                <a:gd name="connsiteX0" fmla="*/ 0 w 416105"/>
                <a:gd name="connsiteY0" fmla="*/ 0 h 706441"/>
                <a:gd name="connsiteX1" fmla="*/ 271462 w 416105"/>
                <a:gd name="connsiteY1" fmla="*/ 288131 h 706441"/>
                <a:gd name="connsiteX2" fmla="*/ 404812 w 416105"/>
                <a:gd name="connsiteY2" fmla="*/ 569119 h 706441"/>
                <a:gd name="connsiteX3" fmla="*/ 228600 w 416105"/>
                <a:gd name="connsiteY3" fmla="*/ 669131 h 706441"/>
                <a:gd name="connsiteX4" fmla="*/ 142875 w 416105"/>
                <a:gd name="connsiteY4" fmla="*/ 469106 h 706441"/>
                <a:gd name="connsiteX5" fmla="*/ 92868 w 416105"/>
                <a:gd name="connsiteY5" fmla="*/ 414337 h 706441"/>
                <a:gd name="connsiteX0" fmla="*/ 0 w 415659"/>
                <a:gd name="connsiteY0" fmla="*/ 0 h 699181"/>
                <a:gd name="connsiteX1" fmla="*/ 271462 w 415659"/>
                <a:gd name="connsiteY1" fmla="*/ 288131 h 699181"/>
                <a:gd name="connsiteX2" fmla="*/ 404812 w 415659"/>
                <a:gd name="connsiteY2" fmla="*/ 569119 h 699181"/>
                <a:gd name="connsiteX3" fmla="*/ 228600 w 415659"/>
                <a:gd name="connsiteY3" fmla="*/ 669131 h 699181"/>
                <a:gd name="connsiteX4" fmla="*/ 142875 w 415659"/>
                <a:gd name="connsiteY4" fmla="*/ 469106 h 699181"/>
                <a:gd name="connsiteX5" fmla="*/ 92868 w 415659"/>
                <a:gd name="connsiteY5" fmla="*/ 414337 h 699181"/>
                <a:gd name="connsiteX0" fmla="*/ 0 w 415659"/>
                <a:gd name="connsiteY0" fmla="*/ 0 h 699181"/>
                <a:gd name="connsiteX1" fmla="*/ 271462 w 415659"/>
                <a:gd name="connsiteY1" fmla="*/ 288131 h 699181"/>
                <a:gd name="connsiteX2" fmla="*/ 404812 w 415659"/>
                <a:gd name="connsiteY2" fmla="*/ 569119 h 699181"/>
                <a:gd name="connsiteX3" fmla="*/ 228600 w 415659"/>
                <a:gd name="connsiteY3" fmla="*/ 669131 h 699181"/>
                <a:gd name="connsiteX4" fmla="*/ 142875 w 415659"/>
                <a:gd name="connsiteY4" fmla="*/ 469106 h 699181"/>
                <a:gd name="connsiteX5" fmla="*/ 92868 w 415659"/>
                <a:gd name="connsiteY5" fmla="*/ 414337 h 699181"/>
                <a:gd name="connsiteX0" fmla="*/ 0 w 404902"/>
                <a:gd name="connsiteY0" fmla="*/ 0 h 676075"/>
                <a:gd name="connsiteX1" fmla="*/ 271462 w 404902"/>
                <a:gd name="connsiteY1" fmla="*/ 288131 h 676075"/>
                <a:gd name="connsiteX2" fmla="*/ 404812 w 404902"/>
                <a:gd name="connsiteY2" fmla="*/ 569119 h 676075"/>
                <a:gd name="connsiteX3" fmla="*/ 252413 w 404902"/>
                <a:gd name="connsiteY3" fmla="*/ 647700 h 676075"/>
                <a:gd name="connsiteX4" fmla="*/ 142875 w 404902"/>
                <a:gd name="connsiteY4" fmla="*/ 469106 h 676075"/>
                <a:gd name="connsiteX5" fmla="*/ 92868 w 404902"/>
                <a:gd name="connsiteY5" fmla="*/ 414337 h 676075"/>
                <a:gd name="connsiteX0" fmla="*/ 0 w 404813"/>
                <a:gd name="connsiteY0" fmla="*/ 0 h 676075"/>
                <a:gd name="connsiteX1" fmla="*/ 271462 w 404813"/>
                <a:gd name="connsiteY1" fmla="*/ 288131 h 676075"/>
                <a:gd name="connsiteX2" fmla="*/ 404812 w 404813"/>
                <a:gd name="connsiteY2" fmla="*/ 569119 h 676075"/>
                <a:gd name="connsiteX3" fmla="*/ 273844 w 404813"/>
                <a:gd name="connsiteY3" fmla="*/ 647700 h 676075"/>
                <a:gd name="connsiteX4" fmla="*/ 142875 w 404813"/>
                <a:gd name="connsiteY4" fmla="*/ 469106 h 676075"/>
                <a:gd name="connsiteX5" fmla="*/ 92868 w 404813"/>
                <a:gd name="connsiteY5" fmla="*/ 414337 h 676075"/>
                <a:gd name="connsiteX0" fmla="*/ 0 w 404813"/>
                <a:gd name="connsiteY0" fmla="*/ 0 h 668965"/>
                <a:gd name="connsiteX1" fmla="*/ 271462 w 404813"/>
                <a:gd name="connsiteY1" fmla="*/ 288131 h 668965"/>
                <a:gd name="connsiteX2" fmla="*/ 404812 w 404813"/>
                <a:gd name="connsiteY2" fmla="*/ 569119 h 668965"/>
                <a:gd name="connsiteX3" fmla="*/ 273844 w 404813"/>
                <a:gd name="connsiteY3" fmla="*/ 647700 h 668965"/>
                <a:gd name="connsiteX4" fmla="*/ 142875 w 404813"/>
                <a:gd name="connsiteY4" fmla="*/ 469106 h 668965"/>
                <a:gd name="connsiteX5" fmla="*/ 92868 w 404813"/>
                <a:gd name="connsiteY5" fmla="*/ 414337 h 668965"/>
                <a:gd name="connsiteX0" fmla="*/ 0 w 404872"/>
                <a:gd name="connsiteY0" fmla="*/ 0 h 662827"/>
                <a:gd name="connsiteX1" fmla="*/ 271462 w 404872"/>
                <a:gd name="connsiteY1" fmla="*/ 288131 h 662827"/>
                <a:gd name="connsiteX2" fmla="*/ 404812 w 404872"/>
                <a:gd name="connsiteY2" fmla="*/ 569119 h 662827"/>
                <a:gd name="connsiteX3" fmla="*/ 285751 w 404872"/>
                <a:gd name="connsiteY3" fmla="*/ 640556 h 662827"/>
                <a:gd name="connsiteX4" fmla="*/ 142875 w 404872"/>
                <a:gd name="connsiteY4" fmla="*/ 469106 h 662827"/>
                <a:gd name="connsiteX5" fmla="*/ 92868 w 404872"/>
                <a:gd name="connsiteY5" fmla="*/ 414337 h 662827"/>
                <a:gd name="connsiteX0" fmla="*/ 0 w 404872"/>
                <a:gd name="connsiteY0" fmla="*/ 0 h 662827"/>
                <a:gd name="connsiteX1" fmla="*/ 271462 w 404872"/>
                <a:gd name="connsiteY1" fmla="*/ 288131 h 662827"/>
                <a:gd name="connsiteX2" fmla="*/ 404812 w 404872"/>
                <a:gd name="connsiteY2" fmla="*/ 569119 h 662827"/>
                <a:gd name="connsiteX3" fmla="*/ 285751 w 404872"/>
                <a:gd name="connsiteY3" fmla="*/ 640556 h 662827"/>
                <a:gd name="connsiteX4" fmla="*/ 142875 w 404872"/>
                <a:gd name="connsiteY4" fmla="*/ 469106 h 662827"/>
                <a:gd name="connsiteX5" fmla="*/ 92868 w 404872"/>
                <a:gd name="connsiteY5" fmla="*/ 414337 h 662827"/>
                <a:gd name="connsiteX0" fmla="*/ 0 w 321529"/>
                <a:gd name="connsiteY0" fmla="*/ 0 h 631871"/>
                <a:gd name="connsiteX1" fmla="*/ 188119 w 321529"/>
                <a:gd name="connsiteY1" fmla="*/ 257175 h 631871"/>
                <a:gd name="connsiteX2" fmla="*/ 321469 w 321529"/>
                <a:gd name="connsiteY2" fmla="*/ 538163 h 631871"/>
                <a:gd name="connsiteX3" fmla="*/ 202408 w 321529"/>
                <a:gd name="connsiteY3" fmla="*/ 609600 h 631871"/>
                <a:gd name="connsiteX4" fmla="*/ 59532 w 321529"/>
                <a:gd name="connsiteY4" fmla="*/ 438150 h 631871"/>
                <a:gd name="connsiteX5" fmla="*/ 9525 w 321529"/>
                <a:gd name="connsiteY5" fmla="*/ 383381 h 631871"/>
                <a:gd name="connsiteX0" fmla="*/ 0 w 321486"/>
                <a:gd name="connsiteY0" fmla="*/ 0 h 631994"/>
                <a:gd name="connsiteX1" fmla="*/ 209550 w 321486"/>
                <a:gd name="connsiteY1" fmla="*/ 252413 h 631994"/>
                <a:gd name="connsiteX2" fmla="*/ 321469 w 321486"/>
                <a:gd name="connsiteY2" fmla="*/ 538163 h 631994"/>
                <a:gd name="connsiteX3" fmla="*/ 202408 w 321486"/>
                <a:gd name="connsiteY3" fmla="*/ 609600 h 631994"/>
                <a:gd name="connsiteX4" fmla="*/ 59532 w 321486"/>
                <a:gd name="connsiteY4" fmla="*/ 438150 h 631994"/>
                <a:gd name="connsiteX5" fmla="*/ 9525 w 321486"/>
                <a:gd name="connsiteY5" fmla="*/ 383381 h 631994"/>
                <a:gd name="connsiteX0" fmla="*/ 0 w 328634"/>
                <a:gd name="connsiteY0" fmla="*/ 0 h 618476"/>
                <a:gd name="connsiteX1" fmla="*/ 209550 w 328634"/>
                <a:gd name="connsiteY1" fmla="*/ 252413 h 618476"/>
                <a:gd name="connsiteX2" fmla="*/ 321469 w 328634"/>
                <a:gd name="connsiteY2" fmla="*/ 538163 h 618476"/>
                <a:gd name="connsiteX3" fmla="*/ 304799 w 328634"/>
                <a:gd name="connsiteY3" fmla="*/ 588168 h 618476"/>
                <a:gd name="connsiteX4" fmla="*/ 202408 w 328634"/>
                <a:gd name="connsiteY4" fmla="*/ 609600 h 618476"/>
                <a:gd name="connsiteX5" fmla="*/ 59532 w 328634"/>
                <a:gd name="connsiteY5" fmla="*/ 438150 h 618476"/>
                <a:gd name="connsiteX6" fmla="*/ 9525 w 328634"/>
                <a:gd name="connsiteY6" fmla="*/ 383381 h 618476"/>
                <a:gd name="connsiteX0" fmla="*/ 0 w 330489"/>
                <a:gd name="connsiteY0" fmla="*/ 0 h 618476"/>
                <a:gd name="connsiteX1" fmla="*/ 209550 w 330489"/>
                <a:gd name="connsiteY1" fmla="*/ 252413 h 618476"/>
                <a:gd name="connsiteX2" fmla="*/ 323850 w 330489"/>
                <a:gd name="connsiteY2" fmla="*/ 495301 h 618476"/>
                <a:gd name="connsiteX3" fmla="*/ 304799 w 330489"/>
                <a:gd name="connsiteY3" fmla="*/ 588168 h 618476"/>
                <a:gd name="connsiteX4" fmla="*/ 202408 w 330489"/>
                <a:gd name="connsiteY4" fmla="*/ 609600 h 618476"/>
                <a:gd name="connsiteX5" fmla="*/ 59532 w 330489"/>
                <a:gd name="connsiteY5" fmla="*/ 438150 h 618476"/>
                <a:gd name="connsiteX6" fmla="*/ 9525 w 330489"/>
                <a:gd name="connsiteY6" fmla="*/ 383381 h 618476"/>
                <a:gd name="connsiteX0" fmla="*/ 0 w 331191"/>
                <a:gd name="connsiteY0" fmla="*/ 0 h 619661"/>
                <a:gd name="connsiteX1" fmla="*/ 209550 w 331191"/>
                <a:gd name="connsiteY1" fmla="*/ 252413 h 619661"/>
                <a:gd name="connsiteX2" fmla="*/ 323850 w 331191"/>
                <a:gd name="connsiteY2" fmla="*/ 495301 h 619661"/>
                <a:gd name="connsiteX3" fmla="*/ 307180 w 331191"/>
                <a:gd name="connsiteY3" fmla="*/ 592931 h 619661"/>
                <a:gd name="connsiteX4" fmla="*/ 202408 w 331191"/>
                <a:gd name="connsiteY4" fmla="*/ 609600 h 619661"/>
                <a:gd name="connsiteX5" fmla="*/ 59532 w 331191"/>
                <a:gd name="connsiteY5" fmla="*/ 438150 h 619661"/>
                <a:gd name="connsiteX6" fmla="*/ 9525 w 331191"/>
                <a:gd name="connsiteY6" fmla="*/ 383381 h 619661"/>
                <a:gd name="connsiteX0" fmla="*/ 0 w 328294"/>
                <a:gd name="connsiteY0" fmla="*/ 0 h 621019"/>
                <a:gd name="connsiteX1" fmla="*/ 209550 w 328294"/>
                <a:gd name="connsiteY1" fmla="*/ 252413 h 621019"/>
                <a:gd name="connsiteX2" fmla="*/ 323850 w 328294"/>
                <a:gd name="connsiteY2" fmla="*/ 495301 h 621019"/>
                <a:gd name="connsiteX3" fmla="*/ 295274 w 328294"/>
                <a:gd name="connsiteY3" fmla="*/ 597694 h 621019"/>
                <a:gd name="connsiteX4" fmla="*/ 202408 w 328294"/>
                <a:gd name="connsiteY4" fmla="*/ 609600 h 621019"/>
                <a:gd name="connsiteX5" fmla="*/ 59532 w 328294"/>
                <a:gd name="connsiteY5" fmla="*/ 438150 h 621019"/>
                <a:gd name="connsiteX6" fmla="*/ 9525 w 328294"/>
                <a:gd name="connsiteY6" fmla="*/ 383381 h 621019"/>
                <a:gd name="connsiteX0" fmla="*/ 0 w 328763"/>
                <a:gd name="connsiteY0" fmla="*/ 0 h 623447"/>
                <a:gd name="connsiteX1" fmla="*/ 209550 w 328763"/>
                <a:gd name="connsiteY1" fmla="*/ 252413 h 623447"/>
                <a:gd name="connsiteX2" fmla="*/ 323850 w 328763"/>
                <a:gd name="connsiteY2" fmla="*/ 495301 h 623447"/>
                <a:gd name="connsiteX3" fmla="*/ 297656 w 328763"/>
                <a:gd name="connsiteY3" fmla="*/ 604837 h 623447"/>
                <a:gd name="connsiteX4" fmla="*/ 202408 w 328763"/>
                <a:gd name="connsiteY4" fmla="*/ 609600 h 623447"/>
                <a:gd name="connsiteX5" fmla="*/ 59532 w 328763"/>
                <a:gd name="connsiteY5" fmla="*/ 438150 h 623447"/>
                <a:gd name="connsiteX6" fmla="*/ 9525 w 328763"/>
                <a:gd name="connsiteY6" fmla="*/ 383381 h 62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763" h="623447">
                  <a:moveTo>
                    <a:pt x="0" y="0"/>
                  </a:moveTo>
                  <a:cubicBezTo>
                    <a:pt x="106759" y="95647"/>
                    <a:pt x="155575" y="169863"/>
                    <a:pt x="209550" y="252413"/>
                  </a:cubicBezTo>
                  <a:cubicBezTo>
                    <a:pt x="263525" y="334963"/>
                    <a:pt x="309166" y="436564"/>
                    <a:pt x="323850" y="495301"/>
                  </a:cubicBezTo>
                  <a:cubicBezTo>
                    <a:pt x="338534" y="554038"/>
                    <a:pt x="317499" y="592931"/>
                    <a:pt x="297656" y="604837"/>
                  </a:cubicBezTo>
                  <a:cubicBezTo>
                    <a:pt x="277813" y="616743"/>
                    <a:pt x="242095" y="637381"/>
                    <a:pt x="202408" y="609600"/>
                  </a:cubicBezTo>
                  <a:cubicBezTo>
                    <a:pt x="162721" y="581819"/>
                    <a:pt x="110730" y="506808"/>
                    <a:pt x="59532" y="438150"/>
                  </a:cubicBezTo>
                  <a:cubicBezTo>
                    <a:pt x="36910" y="395685"/>
                    <a:pt x="23217" y="389533"/>
                    <a:pt x="9525" y="383381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297" name="Freeform 294"/>
            <p:cNvSpPr/>
            <p:nvPr/>
          </p:nvSpPr>
          <p:spPr bwMode="gray">
            <a:xfrm>
              <a:off x="4645143" y="4896781"/>
              <a:ext cx="978570" cy="1054257"/>
            </a:xfrm>
            <a:custGeom>
              <a:avLst/>
              <a:gdLst>
                <a:gd name="connsiteX0" fmla="*/ 0 w 1139825"/>
                <a:gd name="connsiteY0" fmla="*/ 0 h 873125"/>
                <a:gd name="connsiteX1" fmla="*/ 165100 w 1139825"/>
                <a:gd name="connsiteY1" fmla="*/ 238125 h 873125"/>
                <a:gd name="connsiteX2" fmla="*/ 488950 w 1139825"/>
                <a:gd name="connsiteY2" fmla="*/ 393700 h 873125"/>
                <a:gd name="connsiteX3" fmla="*/ 831850 w 1139825"/>
                <a:gd name="connsiteY3" fmla="*/ 609600 h 873125"/>
                <a:gd name="connsiteX4" fmla="*/ 1139825 w 1139825"/>
                <a:gd name="connsiteY4" fmla="*/ 873125 h 873125"/>
                <a:gd name="connsiteX0" fmla="*/ 0 w 1139825"/>
                <a:gd name="connsiteY0" fmla="*/ 0 h 873125"/>
                <a:gd name="connsiteX1" fmla="*/ 165100 w 1139825"/>
                <a:gd name="connsiteY1" fmla="*/ 238125 h 873125"/>
                <a:gd name="connsiteX2" fmla="*/ 488950 w 1139825"/>
                <a:gd name="connsiteY2" fmla="*/ 393700 h 873125"/>
                <a:gd name="connsiteX3" fmla="*/ 831850 w 1139825"/>
                <a:gd name="connsiteY3" fmla="*/ 609600 h 873125"/>
                <a:gd name="connsiteX4" fmla="*/ 1139825 w 1139825"/>
                <a:gd name="connsiteY4" fmla="*/ 873125 h 873125"/>
                <a:gd name="connsiteX0" fmla="*/ 0 w 1139825"/>
                <a:gd name="connsiteY0" fmla="*/ 0 h 873125"/>
                <a:gd name="connsiteX1" fmla="*/ 165100 w 1139825"/>
                <a:gd name="connsiteY1" fmla="*/ 238125 h 873125"/>
                <a:gd name="connsiteX2" fmla="*/ 488950 w 1139825"/>
                <a:gd name="connsiteY2" fmla="*/ 393700 h 873125"/>
                <a:gd name="connsiteX3" fmla="*/ 831850 w 1139825"/>
                <a:gd name="connsiteY3" fmla="*/ 609600 h 873125"/>
                <a:gd name="connsiteX4" fmla="*/ 1139825 w 1139825"/>
                <a:gd name="connsiteY4" fmla="*/ 873125 h 873125"/>
                <a:gd name="connsiteX0" fmla="*/ 0 w 1149350"/>
                <a:gd name="connsiteY0" fmla="*/ 0 h 870744"/>
                <a:gd name="connsiteX1" fmla="*/ 174625 w 1149350"/>
                <a:gd name="connsiteY1" fmla="*/ 235744 h 870744"/>
                <a:gd name="connsiteX2" fmla="*/ 498475 w 1149350"/>
                <a:gd name="connsiteY2" fmla="*/ 391319 h 870744"/>
                <a:gd name="connsiteX3" fmla="*/ 841375 w 1149350"/>
                <a:gd name="connsiteY3" fmla="*/ 607219 h 870744"/>
                <a:gd name="connsiteX4" fmla="*/ 1149350 w 1149350"/>
                <a:gd name="connsiteY4" fmla="*/ 870744 h 870744"/>
                <a:gd name="connsiteX0" fmla="*/ 0 w 1142207"/>
                <a:gd name="connsiteY0" fmla="*/ 0 h 875507"/>
                <a:gd name="connsiteX1" fmla="*/ 167482 w 1142207"/>
                <a:gd name="connsiteY1" fmla="*/ 240507 h 875507"/>
                <a:gd name="connsiteX2" fmla="*/ 491332 w 1142207"/>
                <a:gd name="connsiteY2" fmla="*/ 396082 h 875507"/>
                <a:gd name="connsiteX3" fmla="*/ 834232 w 1142207"/>
                <a:gd name="connsiteY3" fmla="*/ 611982 h 875507"/>
                <a:gd name="connsiteX4" fmla="*/ 1142207 w 1142207"/>
                <a:gd name="connsiteY4" fmla="*/ 875507 h 875507"/>
                <a:gd name="connsiteX0" fmla="*/ 0 w 1111148"/>
                <a:gd name="connsiteY0" fmla="*/ 0 h 887413"/>
                <a:gd name="connsiteX1" fmla="*/ 136423 w 1111148"/>
                <a:gd name="connsiteY1" fmla="*/ 252413 h 887413"/>
                <a:gd name="connsiteX2" fmla="*/ 460273 w 1111148"/>
                <a:gd name="connsiteY2" fmla="*/ 407988 h 887413"/>
                <a:gd name="connsiteX3" fmla="*/ 803173 w 1111148"/>
                <a:gd name="connsiteY3" fmla="*/ 623888 h 887413"/>
                <a:gd name="connsiteX4" fmla="*/ 1111148 w 1111148"/>
                <a:gd name="connsiteY4" fmla="*/ 887413 h 887413"/>
                <a:gd name="connsiteX0" fmla="*/ 0 w 1170878"/>
                <a:gd name="connsiteY0" fmla="*/ 0 h 1001713"/>
                <a:gd name="connsiteX1" fmla="*/ 196153 w 1170878"/>
                <a:gd name="connsiteY1" fmla="*/ 366713 h 1001713"/>
                <a:gd name="connsiteX2" fmla="*/ 520003 w 1170878"/>
                <a:gd name="connsiteY2" fmla="*/ 522288 h 1001713"/>
                <a:gd name="connsiteX3" fmla="*/ 862903 w 1170878"/>
                <a:gd name="connsiteY3" fmla="*/ 738188 h 1001713"/>
                <a:gd name="connsiteX4" fmla="*/ 1170878 w 1170878"/>
                <a:gd name="connsiteY4" fmla="*/ 1001713 h 1001713"/>
                <a:gd name="connsiteX0" fmla="*/ 0 w 1170878"/>
                <a:gd name="connsiteY0" fmla="*/ 0 h 1001713"/>
                <a:gd name="connsiteX1" fmla="*/ 229603 w 1170878"/>
                <a:gd name="connsiteY1" fmla="*/ 342900 h 1001713"/>
                <a:gd name="connsiteX2" fmla="*/ 520003 w 1170878"/>
                <a:gd name="connsiteY2" fmla="*/ 522288 h 1001713"/>
                <a:gd name="connsiteX3" fmla="*/ 862903 w 1170878"/>
                <a:gd name="connsiteY3" fmla="*/ 738188 h 1001713"/>
                <a:gd name="connsiteX4" fmla="*/ 1170878 w 1170878"/>
                <a:gd name="connsiteY4" fmla="*/ 1001713 h 1001713"/>
                <a:gd name="connsiteX0" fmla="*/ 0 w 1154153"/>
                <a:gd name="connsiteY0" fmla="*/ 0 h 975520"/>
                <a:gd name="connsiteX1" fmla="*/ 212878 w 1154153"/>
                <a:gd name="connsiteY1" fmla="*/ 316707 h 975520"/>
                <a:gd name="connsiteX2" fmla="*/ 503278 w 1154153"/>
                <a:gd name="connsiteY2" fmla="*/ 496095 h 975520"/>
                <a:gd name="connsiteX3" fmla="*/ 846178 w 1154153"/>
                <a:gd name="connsiteY3" fmla="*/ 711995 h 975520"/>
                <a:gd name="connsiteX4" fmla="*/ 1154153 w 1154153"/>
                <a:gd name="connsiteY4" fmla="*/ 975520 h 9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153" h="975520">
                  <a:moveTo>
                    <a:pt x="0" y="0"/>
                  </a:moveTo>
                  <a:cubicBezTo>
                    <a:pt x="46566" y="83873"/>
                    <a:pt x="128998" y="234025"/>
                    <a:pt x="212878" y="316707"/>
                  </a:cubicBezTo>
                  <a:cubicBezTo>
                    <a:pt x="296758" y="399389"/>
                    <a:pt x="397728" y="430214"/>
                    <a:pt x="503278" y="496095"/>
                  </a:cubicBezTo>
                  <a:cubicBezTo>
                    <a:pt x="608828" y="561976"/>
                    <a:pt x="737699" y="632091"/>
                    <a:pt x="846178" y="711995"/>
                  </a:cubicBezTo>
                  <a:cubicBezTo>
                    <a:pt x="954657" y="791899"/>
                    <a:pt x="1106528" y="914137"/>
                    <a:pt x="1154153" y="975520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298" name="Freeform 295"/>
            <p:cNvSpPr/>
            <p:nvPr/>
          </p:nvSpPr>
          <p:spPr bwMode="gray">
            <a:xfrm>
              <a:off x="5115929" y="5467231"/>
              <a:ext cx="290356" cy="549002"/>
            </a:xfrm>
            <a:custGeom>
              <a:avLst/>
              <a:gdLst>
                <a:gd name="connsiteX0" fmla="*/ 0 w 365125"/>
                <a:gd name="connsiteY0" fmla="*/ 0 h 508000"/>
                <a:gd name="connsiteX1" fmla="*/ 254000 w 365125"/>
                <a:gd name="connsiteY1" fmla="*/ 269875 h 508000"/>
                <a:gd name="connsiteX2" fmla="*/ 365125 w 365125"/>
                <a:gd name="connsiteY2" fmla="*/ 50800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125" h="508000">
                  <a:moveTo>
                    <a:pt x="0" y="0"/>
                  </a:moveTo>
                  <a:cubicBezTo>
                    <a:pt x="96573" y="92604"/>
                    <a:pt x="193146" y="185208"/>
                    <a:pt x="254000" y="269875"/>
                  </a:cubicBezTo>
                  <a:cubicBezTo>
                    <a:pt x="314854" y="354542"/>
                    <a:pt x="339989" y="431271"/>
                    <a:pt x="365125" y="508000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299" name="Freeform 296"/>
            <p:cNvSpPr/>
            <p:nvPr/>
          </p:nvSpPr>
          <p:spPr bwMode="gray">
            <a:xfrm>
              <a:off x="3433220" y="5244196"/>
              <a:ext cx="1215442" cy="93014"/>
            </a:xfrm>
            <a:custGeom>
              <a:avLst/>
              <a:gdLst>
                <a:gd name="connsiteX0" fmla="*/ 0 w 1466850"/>
                <a:gd name="connsiteY0" fmla="*/ 0 h 57303"/>
                <a:gd name="connsiteX1" fmla="*/ 520700 w 1466850"/>
                <a:gd name="connsiteY1" fmla="*/ 53975 h 57303"/>
                <a:gd name="connsiteX2" fmla="*/ 981075 w 1466850"/>
                <a:gd name="connsiteY2" fmla="*/ 47625 h 57303"/>
                <a:gd name="connsiteX3" fmla="*/ 1466850 w 1466850"/>
                <a:gd name="connsiteY3" fmla="*/ 15875 h 57303"/>
                <a:gd name="connsiteX0" fmla="*/ 0 w 1435894"/>
                <a:gd name="connsiteY0" fmla="*/ 0 h 57230"/>
                <a:gd name="connsiteX1" fmla="*/ 520700 w 1435894"/>
                <a:gd name="connsiteY1" fmla="*/ 53975 h 57230"/>
                <a:gd name="connsiteX2" fmla="*/ 981075 w 1435894"/>
                <a:gd name="connsiteY2" fmla="*/ 47625 h 57230"/>
                <a:gd name="connsiteX3" fmla="*/ 1435894 w 1435894"/>
                <a:gd name="connsiteY3" fmla="*/ 18256 h 57230"/>
                <a:gd name="connsiteX0" fmla="*/ 0 w 1397794"/>
                <a:gd name="connsiteY0" fmla="*/ 0 h 57230"/>
                <a:gd name="connsiteX1" fmla="*/ 520700 w 1397794"/>
                <a:gd name="connsiteY1" fmla="*/ 53975 h 57230"/>
                <a:gd name="connsiteX2" fmla="*/ 981075 w 1397794"/>
                <a:gd name="connsiteY2" fmla="*/ 47625 h 57230"/>
                <a:gd name="connsiteX3" fmla="*/ 1397794 w 1397794"/>
                <a:gd name="connsiteY3" fmla="*/ 18256 h 57230"/>
                <a:gd name="connsiteX0" fmla="*/ 0 w 1397794"/>
                <a:gd name="connsiteY0" fmla="*/ 0 h 53975"/>
                <a:gd name="connsiteX1" fmla="*/ 520700 w 1397794"/>
                <a:gd name="connsiteY1" fmla="*/ 53975 h 53975"/>
                <a:gd name="connsiteX2" fmla="*/ 988219 w 1397794"/>
                <a:gd name="connsiteY2" fmla="*/ 38100 h 53975"/>
                <a:gd name="connsiteX3" fmla="*/ 1397794 w 1397794"/>
                <a:gd name="connsiteY3" fmla="*/ 18256 h 53975"/>
                <a:gd name="connsiteX0" fmla="*/ 0 w 1397794"/>
                <a:gd name="connsiteY0" fmla="*/ 0 h 53975"/>
                <a:gd name="connsiteX1" fmla="*/ 520700 w 1397794"/>
                <a:gd name="connsiteY1" fmla="*/ 53975 h 53975"/>
                <a:gd name="connsiteX2" fmla="*/ 988219 w 1397794"/>
                <a:gd name="connsiteY2" fmla="*/ 38100 h 53975"/>
                <a:gd name="connsiteX3" fmla="*/ 1173956 w 1397794"/>
                <a:gd name="connsiteY3" fmla="*/ 26989 h 53975"/>
                <a:gd name="connsiteX4" fmla="*/ 1397794 w 1397794"/>
                <a:gd name="connsiteY4" fmla="*/ 18256 h 53975"/>
                <a:gd name="connsiteX0" fmla="*/ 0 w 1397794"/>
                <a:gd name="connsiteY0" fmla="*/ 0 h 53975"/>
                <a:gd name="connsiteX1" fmla="*/ 520700 w 1397794"/>
                <a:gd name="connsiteY1" fmla="*/ 53975 h 53975"/>
                <a:gd name="connsiteX2" fmla="*/ 988219 w 1397794"/>
                <a:gd name="connsiteY2" fmla="*/ 38100 h 53975"/>
                <a:gd name="connsiteX3" fmla="*/ 1185863 w 1397794"/>
                <a:gd name="connsiteY3" fmla="*/ 795 h 53975"/>
                <a:gd name="connsiteX4" fmla="*/ 1397794 w 1397794"/>
                <a:gd name="connsiteY4" fmla="*/ 18256 h 53975"/>
                <a:gd name="connsiteX0" fmla="*/ 0 w 1397794"/>
                <a:gd name="connsiteY0" fmla="*/ 8730 h 62705"/>
                <a:gd name="connsiteX1" fmla="*/ 520700 w 1397794"/>
                <a:gd name="connsiteY1" fmla="*/ 62705 h 62705"/>
                <a:gd name="connsiteX2" fmla="*/ 988219 w 1397794"/>
                <a:gd name="connsiteY2" fmla="*/ 46830 h 62705"/>
                <a:gd name="connsiteX3" fmla="*/ 1185863 w 1397794"/>
                <a:gd name="connsiteY3" fmla="*/ 0 h 62705"/>
                <a:gd name="connsiteX4" fmla="*/ 1397794 w 1397794"/>
                <a:gd name="connsiteY4" fmla="*/ 26986 h 62705"/>
                <a:gd name="connsiteX0" fmla="*/ 0 w 1376363"/>
                <a:gd name="connsiteY0" fmla="*/ 8730 h 62705"/>
                <a:gd name="connsiteX1" fmla="*/ 520700 w 1376363"/>
                <a:gd name="connsiteY1" fmla="*/ 62705 h 62705"/>
                <a:gd name="connsiteX2" fmla="*/ 988219 w 1376363"/>
                <a:gd name="connsiteY2" fmla="*/ 46830 h 62705"/>
                <a:gd name="connsiteX3" fmla="*/ 1185863 w 1376363"/>
                <a:gd name="connsiteY3" fmla="*/ 0 h 62705"/>
                <a:gd name="connsiteX4" fmla="*/ 1376363 w 1376363"/>
                <a:gd name="connsiteY4" fmla="*/ 24605 h 62705"/>
                <a:gd name="connsiteX0" fmla="*/ 0 w 1376363"/>
                <a:gd name="connsiteY0" fmla="*/ 8730 h 62705"/>
                <a:gd name="connsiteX1" fmla="*/ 520700 w 1376363"/>
                <a:gd name="connsiteY1" fmla="*/ 62705 h 62705"/>
                <a:gd name="connsiteX2" fmla="*/ 988219 w 1376363"/>
                <a:gd name="connsiteY2" fmla="*/ 46830 h 62705"/>
                <a:gd name="connsiteX3" fmla="*/ 1188244 w 1376363"/>
                <a:gd name="connsiteY3" fmla="*/ 0 h 62705"/>
                <a:gd name="connsiteX4" fmla="*/ 1376363 w 1376363"/>
                <a:gd name="connsiteY4" fmla="*/ 24605 h 62705"/>
                <a:gd name="connsiteX0" fmla="*/ 0 w 1376363"/>
                <a:gd name="connsiteY0" fmla="*/ 9180 h 63155"/>
                <a:gd name="connsiteX1" fmla="*/ 520700 w 1376363"/>
                <a:gd name="connsiteY1" fmla="*/ 63155 h 63155"/>
                <a:gd name="connsiteX2" fmla="*/ 988219 w 1376363"/>
                <a:gd name="connsiteY2" fmla="*/ 47280 h 63155"/>
                <a:gd name="connsiteX3" fmla="*/ 1188244 w 1376363"/>
                <a:gd name="connsiteY3" fmla="*/ 450 h 63155"/>
                <a:gd name="connsiteX4" fmla="*/ 1376363 w 1376363"/>
                <a:gd name="connsiteY4" fmla="*/ 25055 h 63155"/>
                <a:gd name="connsiteX0" fmla="*/ 0 w 1376363"/>
                <a:gd name="connsiteY0" fmla="*/ 9761 h 63736"/>
                <a:gd name="connsiteX1" fmla="*/ 520700 w 1376363"/>
                <a:gd name="connsiteY1" fmla="*/ 63736 h 63736"/>
                <a:gd name="connsiteX2" fmla="*/ 988219 w 1376363"/>
                <a:gd name="connsiteY2" fmla="*/ 47861 h 63736"/>
                <a:gd name="connsiteX3" fmla="*/ 1188244 w 1376363"/>
                <a:gd name="connsiteY3" fmla="*/ 1031 h 63736"/>
                <a:gd name="connsiteX4" fmla="*/ 1376363 w 1376363"/>
                <a:gd name="connsiteY4" fmla="*/ 25636 h 63736"/>
                <a:gd name="connsiteX0" fmla="*/ 0 w 1404938"/>
                <a:gd name="connsiteY0" fmla="*/ 33701 h 87676"/>
                <a:gd name="connsiteX1" fmla="*/ 520700 w 1404938"/>
                <a:gd name="connsiteY1" fmla="*/ 87676 h 87676"/>
                <a:gd name="connsiteX2" fmla="*/ 988219 w 1404938"/>
                <a:gd name="connsiteY2" fmla="*/ 71801 h 87676"/>
                <a:gd name="connsiteX3" fmla="*/ 1188244 w 1404938"/>
                <a:gd name="connsiteY3" fmla="*/ 24971 h 87676"/>
                <a:gd name="connsiteX4" fmla="*/ 1404938 w 1404938"/>
                <a:gd name="connsiteY4" fmla="*/ 1951 h 87676"/>
                <a:gd name="connsiteX0" fmla="*/ 0 w 1404938"/>
                <a:gd name="connsiteY0" fmla="*/ 31750 h 85725"/>
                <a:gd name="connsiteX1" fmla="*/ 520700 w 1404938"/>
                <a:gd name="connsiteY1" fmla="*/ 85725 h 85725"/>
                <a:gd name="connsiteX2" fmla="*/ 988219 w 1404938"/>
                <a:gd name="connsiteY2" fmla="*/ 69850 h 85725"/>
                <a:gd name="connsiteX3" fmla="*/ 1188244 w 1404938"/>
                <a:gd name="connsiteY3" fmla="*/ 23020 h 85725"/>
                <a:gd name="connsiteX4" fmla="*/ 1404938 w 1404938"/>
                <a:gd name="connsiteY4" fmla="*/ 0 h 85725"/>
                <a:gd name="connsiteX0" fmla="*/ 0 w 1402557"/>
                <a:gd name="connsiteY0" fmla="*/ 38894 h 92869"/>
                <a:gd name="connsiteX1" fmla="*/ 520700 w 1402557"/>
                <a:gd name="connsiteY1" fmla="*/ 92869 h 92869"/>
                <a:gd name="connsiteX2" fmla="*/ 988219 w 1402557"/>
                <a:gd name="connsiteY2" fmla="*/ 76994 h 92869"/>
                <a:gd name="connsiteX3" fmla="*/ 1188244 w 1402557"/>
                <a:gd name="connsiteY3" fmla="*/ 30164 h 92869"/>
                <a:gd name="connsiteX4" fmla="*/ 1402557 w 1402557"/>
                <a:gd name="connsiteY4" fmla="*/ 0 h 92869"/>
                <a:gd name="connsiteX0" fmla="*/ 0 w 1402557"/>
                <a:gd name="connsiteY0" fmla="*/ 38894 h 93211"/>
                <a:gd name="connsiteX1" fmla="*/ 520700 w 1402557"/>
                <a:gd name="connsiteY1" fmla="*/ 92869 h 93211"/>
                <a:gd name="connsiteX2" fmla="*/ 990601 w 1402557"/>
                <a:gd name="connsiteY2" fmla="*/ 60325 h 93211"/>
                <a:gd name="connsiteX3" fmla="*/ 1188244 w 1402557"/>
                <a:gd name="connsiteY3" fmla="*/ 30164 h 93211"/>
                <a:gd name="connsiteX4" fmla="*/ 1402557 w 1402557"/>
                <a:gd name="connsiteY4" fmla="*/ 0 h 93211"/>
                <a:gd name="connsiteX0" fmla="*/ 0 w 1428751"/>
                <a:gd name="connsiteY0" fmla="*/ 31750 h 86067"/>
                <a:gd name="connsiteX1" fmla="*/ 520700 w 1428751"/>
                <a:gd name="connsiteY1" fmla="*/ 85725 h 86067"/>
                <a:gd name="connsiteX2" fmla="*/ 990601 w 1428751"/>
                <a:gd name="connsiteY2" fmla="*/ 53181 h 86067"/>
                <a:gd name="connsiteX3" fmla="*/ 1188244 w 1428751"/>
                <a:gd name="connsiteY3" fmla="*/ 23020 h 86067"/>
                <a:gd name="connsiteX4" fmla="*/ 1428751 w 1428751"/>
                <a:gd name="connsiteY4" fmla="*/ 0 h 8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1" h="86067">
                  <a:moveTo>
                    <a:pt x="0" y="31750"/>
                  </a:moveTo>
                  <a:cubicBezTo>
                    <a:pt x="178594" y="54769"/>
                    <a:pt x="355600" y="82153"/>
                    <a:pt x="520700" y="85725"/>
                  </a:cubicBezTo>
                  <a:cubicBezTo>
                    <a:pt x="685800" y="89297"/>
                    <a:pt x="833967" y="64029"/>
                    <a:pt x="990601" y="53181"/>
                  </a:cubicBezTo>
                  <a:cubicBezTo>
                    <a:pt x="1101858" y="42730"/>
                    <a:pt x="1115219" y="31884"/>
                    <a:pt x="1188244" y="23020"/>
                  </a:cubicBezTo>
                  <a:cubicBezTo>
                    <a:pt x="1261269" y="14157"/>
                    <a:pt x="1373188" y="1323"/>
                    <a:pt x="1428751" y="0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90000"/>
                <a:buFont typeface="Wingdings" pitchFamily="2" charset="2"/>
                <a:buNone/>
                <a:tabLst/>
              </a:pPr>
              <a:endPara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</a:endParaRPr>
            </a:p>
          </p:txBody>
        </p:sp>
        <p:sp>
          <p:nvSpPr>
            <p:cNvPr id="300" name="Oval 66"/>
            <p:cNvSpPr>
              <a:spLocks noChangeArrowheads="1"/>
            </p:cNvSpPr>
            <p:nvPr/>
          </p:nvSpPr>
          <p:spPr bwMode="gray">
            <a:xfrm rot="10800000" flipH="1" flipV="1">
              <a:off x="4908054" y="4922759"/>
              <a:ext cx="77849" cy="98897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1" name="TextBox 21"/>
            <p:cNvSpPr txBox="1">
              <a:spLocks noChangeArrowheads="1"/>
            </p:cNvSpPr>
            <p:nvPr/>
          </p:nvSpPr>
          <p:spPr bwMode="gray">
            <a:xfrm>
              <a:off x="5028107" y="4843211"/>
              <a:ext cx="321498" cy="240066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IZMIR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254nmi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2" name="Oval 58"/>
            <p:cNvSpPr>
              <a:spLocks noChangeArrowheads="1"/>
            </p:cNvSpPr>
            <p:nvPr/>
          </p:nvSpPr>
          <p:spPr bwMode="gray">
            <a:xfrm rot="10800000" flipH="1" flipV="1">
              <a:off x="3385973" y="3631455"/>
              <a:ext cx="77849" cy="98897"/>
            </a:xfrm>
            <a:prstGeom prst="ellipse">
              <a:avLst/>
            </a:prstGeom>
            <a:solidFill>
              <a:srgbClr val="FEBB1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3" name="TextBox 14"/>
            <p:cNvSpPr txBox="1">
              <a:spLocks noChangeArrowheads="1"/>
            </p:cNvSpPr>
            <p:nvPr/>
          </p:nvSpPr>
          <p:spPr bwMode="gray">
            <a:xfrm>
              <a:off x="3453676" y="3716803"/>
              <a:ext cx="385618" cy="240066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6350">
              <a:solidFill>
                <a:srgbClr val="FEBB11"/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/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RIJEKA</a:t>
              </a:r>
            </a:p>
            <a:p>
              <a:pPr>
                <a:buClr>
                  <a:srgbClr val="296CB5"/>
                </a:buClr>
              </a:pPr>
              <a:r>
                <a:rPr lang="en-US" sz="600" b="1" dirty="0" smtClean="0">
                  <a:solidFill>
                    <a:prstClr val="black"/>
                  </a:solidFill>
                  <a:latin typeface="Arial" charset="0"/>
                  <a:cs typeface="Arial" charset="0"/>
                </a:rPr>
                <a:t>1,009nmi</a:t>
              </a:r>
              <a:endParaRPr lang="en-IN" sz="600" b="1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4" name="Oval 70"/>
            <p:cNvSpPr>
              <a:spLocks noChangeArrowheads="1"/>
            </p:cNvSpPr>
            <p:nvPr/>
          </p:nvSpPr>
          <p:spPr bwMode="gray">
            <a:xfrm rot="10800000" flipH="1" flipV="1">
              <a:off x="4759931" y="4317217"/>
              <a:ext cx="43944" cy="50750"/>
            </a:xfrm>
            <a:prstGeom prst="ellipse">
              <a:avLst/>
            </a:prstGeom>
            <a:solidFill>
              <a:srgbClr val="7030A0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296CB5"/>
                </a:buClr>
              </a:pPr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305" name="Curved Connector 218"/>
            <p:cNvCxnSpPr>
              <a:stCxn id="304" idx="2"/>
              <a:endCxn id="223" idx="7"/>
            </p:cNvCxnSpPr>
            <p:nvPr/>
          </p:nvCxnSpPr>
          <p:spPr bwMode="gray">
            <a:xfrm rot="10800000" flipV="1">
              <a:off x="4384173" y="4342591"/>
              <a:ext cx="375758" cy="123427"/>
            </a:xfrm>
            <a:prstGeom prst="curvedConnector2">
              <a:avLst/>
            </a:prstGeom>
            <a:noFill/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6" name="Freeform 4"/>
            <p:cNvSpPr/>
            <p:nvPr/>
          </p:nvSpPr>
          <p:spPr bwMode="auto">
            <a:xfrm>
              <a:off x="3340613" y="3734872"/>
              <a:ext cx="190312" cy="405053"/>
            </a:xfrm>
            <a:custGeom>
              <a:avLst/>
              <a:gdLst>
                <a:gd name="connsiteX0" fmla="*/ 52923 w 52923"/>
                <a:gd name="connsiteY0" fmla="*/ 285750 h 285750"/>
                <a:gd name="connsiteX1" fmla="*/ 535 w 52923"/>
                <a:gd name="connsiteY1" fmla="*/ 95250 h 285750"/>
                <a:gd name="connsiteX2" fmla="*/ 24348 w 52923"/>
                <a:gd name="connsiteY2" fmla="*/ 0 h 285750"/>
                <a:gd name="connsiteX0" fmla="*/ 1478587 w 20838635"/>
                <a:gd name="connsiteY0" fmla="*/ 241533 h 241533"/>
                <a:gd name="connsiteX1" fmla="*/ 1426199 w 20838635"/>
                <a:gd name="connsiteY1" fmla="*/ 51033 h 241533"/>
                <a:gd name="connsiteX2" fmla="*/ 20838635 w 20838635"/>
                <a:gd name="connsiteY2" fmla="*/ 0 h 241533"/>
                <a:gd name="connsiteX0" fmla="*/ 38828385 w 38828384"/>
                <a:gd name="connsiteY0" fmla="*/ 213898 h 213898"/>
                <a:gd name="connsiteX1" fmla="*/ -279 w 38828384"/>
                <a:gd name="connsiteY1" fmla="*/ 51033 h 213898"/>
                <a:gd name="connsiteX2" fmla="*/ 19412157 w 38828384"/>
                <a:gd name="connsiteY2" fmla="*/ 0 h 213898"/>
                <a:gd name="connsiteX0" fmla="*/ 38828385 w 38828384"/>
                <a:gd name="connsiteY0" fmla="*/ 213898 h 213898"/>
                <a:gd name="connsiteX1" fmla="*/ -279 w 38828384"/>
                <a:gd name="connsiteY1" fmla="*/ 51033 h 213898"/>
                <a:gd name="connsiteX2" fmla="*/ 19412157 w 38828384"/>
                <a:gd name="connsiteY2" fmla="*/ 0 h 213898"/>
                <a:gd name="connsiteX0" fmla="*/ 38828385 w 38828384"/>
                <a:gd name="connsiteY0" fmla="*/ 213898 h 213898"/>
                <a:gd name="connsiteX1" fmla="*/ -279 w 38828384"/>
                <a:gd name="connsiteY1" fmla="*/ 51033 h 213898"/>
                <a:gd name="connsiteX2" fmla="*/ 19412157 w 38828384"/>
                <a:gd name="connsiteY2" fmla="*/ 0 h 213898"/>
                <a:gd name="connsiteX0" fmla="*/ 38828385 w 38828384"/>
                <a:gd name="connsiteY0" fmla="*/ 213898 h 213898"/>
                <a:gd name="connsiteX1" fmla="*/ -279 w 38828384"/>
                <a:gd name="connsiteY1" fmla="*/ 51033 h 213898"/>
                <a:gd name="connsiteX2" fmla="*/ 19412157 w 38828384"/>
                <a:gd name="connsiteY2" fmla="*/ 0 h 213898"/>
                <a:gd name="connsiteX0" fmla="*/ 38828385 w 38828384"/>
                <a:gd name="connsiteY0" fmla="*/ 213898 h 213898"/>
                <a:gd name="connsiteX1" fmla="*/ -279 w 38828384"/>
                <a:gd name="connsiteY1" fmla="*/ 51033 h 213898"/>
                <a:gd name="connsiteX2" fmla="*/ 19412157 w 38828384"/>
                <a:gd name="connsiteY2" fmla="*/ 0 h 213898"/>
                <a:gd name="connsiteX0" fmla="*/ 38828385 w 38828384"/>
                <a:gd name="connsiteY0" fmla="*/ 213898 h 213898"/>
                <a:gd name="connsiteX1" fmla="*/ -279 w 38828384"/>
                <a:gd name="connsiteY1" fmla="*/ 51033 h 213898"/>
                <a:gd name="connsiteX2" fmla="*/ 19412157 w 38828384"/>
                <a:gd name="connsiteY2" fmla="*/ 0 h 213898"/>
                <a:gd name="connsiteX0" fmla="*/ 34950350 w 34950349"/>
                <a:gd name="connsiteY0" fmla="*/ 213898 h 213898"/>
                <a:gd name="connsiteX1" fmla="*/ 0 w 34950349"/>
                <a:gd name="connsiteY1" fmla="*/ 106303 h 213898"/>
                <a:gd name="connsiteX2" fmla="*/ 15534122 w 34950349"/>
                <a:gd name="connsiteY2" fmla="*/ 0 h 213898"/>
                <a:gd name="connsiteX0" fmla="*/ 34950350 w 34950349"/>
                <a:gd name="connsiteY0" fmla="*/ 213898 h 213898"/>
                <a:gd name="connsiteX1" fmla="*/ 0 w 34950349"/>
                <a:gd name="connsiteY1" fmla="*/ 106303 h 213898"/>
                <a:gd name="connsiteX2" fmla="*/ 15534122 w 34950349"/>
                <a:gd name="connsiteY2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19416228 w 19416227"/>
                <a:gd name="connsiteY0" fmla="*/ 213898 h 213898"/>
                <a:gd name="connsiteX1" fmla="*/ 0 w 19416227"/>
                <a:gd name="connsiteY1" fmla="*/ 0 h 213898"/>
                <a:gd name="connsiteX0" fmla="*/ 51966315 w 51966314"/>
                <a:gd name="connsiteY0" fmla="*/ 213898 h 213898"/>
                <a:gd name="connsiteX1" fmla="*/ 0 w 51966314"/>
                <a:gd name="connsiteY1" fmla="*/ 113396 h 213898"/>
                <a:gd name="connsiteX2" fmla="*/ 32550087 w 51966314"/>
                <a:gd name="connsiteY2" fmla="*/ 0 h 213898"/>
                <a:gd name="connsiteX0" fmla="*/ 30639161 w 30639160"/>
                <a:gd name="connsiteY0" fmla="*/ 213898 h 213898"/>
                <a:gd name="connsiteX1" fmla="*/ 0 w 30639160"/>
                <a:gd name="connsiteY1" fmla="*/ 122609 h 213898"/>
                <a:gd name="connsiteX2" fmla="*/ 11222933 w 30639160"/>
                <a:gd name="connsiteY2" fmla="*/ 0 h 213898"/>
                <a:gd name="connsiteX0" fmla="*/ 30639161 w 30639160"/>
                <a:gd name="connsiteY0" fmla="*/ 213898 h 213898"/>
                <a:gd name="connsiteX1" fmla="*/ 0 w 30639160"/>
                <a:gd name="connsiteY1" fmla="*/ 122609 h 213898"/>
                <a:gd name="connsiteX2" fmla="*/ 11222933 w 30639160"/>
                <a:gd name="connsiteY2" fmla="*/ 0 h 213898"/>
                <a:gd name="connsiteX0" fmla="*/ 30639161 w 30639160"/>
                <a:gd name="connsiteY0" fmla="*/ 213898 h 213898"/>
                <a:gd name="connsiteX1" fmla="*/ 0 w 30639160"/>
                <a:gd name="connsiteY1" fmla="*/ 122609 h 213898"/>
                <a:gd name="connsiteX2" fmla="*/ 11222933 w 30639160"/>
                <a:gd name="connsiteY2" fmla="*/ 0 h 213898"/>
                <a:gd name="connsiteX0" fmla="*/ 30639161 w 30639160"/>
                <a:gd name="connsiteY0" fmla="*/ 213898 h 213898"/>
                <a:gd name="connsiteX1" fmla="*/ 0 w 30639160"/>
                <a:gd name="connsiteY1" fmla="*/ 122609 h 213898"/>
                <a:gd name="connsiteX2" fmla="*/ 11222933 w 30639160"/>
                <a:gd name="connsiteY2" fmla="*/ 0 h 213898"/>
                <a:gd name="connsiteX0" fmla="*/ 30639161 w 30639160"/>
                <a:gd name="connsiteY0" fmla="*/ 213898 h 213898"/>
                <a:gd name="connsiteX1" fmla="*/ 0 w 30639160"/>
                <a:gd name="connsiteY1" fmla="*/ 122609 h 213898"/>
                <a:gd name="connsiteX2" fmla="*/ 11222933 w 30639160"/>
                <a:gd name="connsiteY2" fmla="*/ 0 h 213898"/>
                <a:gd name="connsiteX0" fmla="*/ 119824185 w 119824185"/>
                <a:gd name="connsiteY0" fmla="*/ 311543 h 311543"/>
                <a:gd name="connsiteX1" fmla="*/ 0 w 119824185"/>
                <a:gd name="connsiteY1" fmla="*/ 122609 h 311543"/>
                <a:gd name="connsiteX2" fmla="*/ 11222933 w 119824185"/>
                <a:gd name="connsiteY2" fmla="*/ 0 h 311543"/>
                <a:gd name="connsiteX0" fmla="*/ 119824185 w 119824185"/>
                <a:gd name="connsiteY0" fmla="*/ 311543 h 311543"/>
                <a:gd name="connsiteX1" fmla="*/ 0 w 119824185"/>
                <a:gd name="connsiteY1" fmla="*/ 122609 h 311543"/>
                <a:gd name="connsiteX2" fmla="*/ 11222933 w 119824185"/>
                <a:gd name="connsiteY2" fmla="*/ 0 h 311543"/>
                <a:gd name="connsiteX0" fmla="*/ 129518864 w 129518864"/>
                <a:gd name="connsiteY0" fmla="*/ 317070 h 317070"/>
                <a:gd name="connsiteX1" fmla="*/ 0 w 129518864"/>
                <a:gd name="connsiteY1" fmla="*/ 122609 h 317070"/>
                <a:gd name="connsiteX2" fmla="*/ 11222933 w 129518864"/>
                <a:gd name="connsiteY2" fmla="*/ 0 h 317070"/>
                <a:gd name="connsiteX0" fmla="*/ 129518864 w 129518864"/>
                <a:gd name="connsiteY0" fmla="*/ 317070 h 317070"/>
                <a:gd name="connsiteX1" fmla="*/ 0 w 129518864"/>
                <a:gd name="connsiteY1" fmla="*/ 122609 h 317070"/>
                <a:gd name="connsiteX2" fmla="*/ 11222933 w 129518864"/>
                <a:gd name="connsiteY2" fmla="*/ 0 h 317070"/>
                <a:gd name="connsiteX0" fmla="*/ 118295931 w 118295931"/>
                <a:gd name="connsiteY0" fmla="*/ 317070 h 317070"/>
                <a:gd name="connsiteX1" fmla="*/ 19798087 w 118295931"/>
                <a:gd name="connsiteY1" fmla="*/ 150245 h 317070"/>
                <a:gd name="connsiteX2" fmla="*/ 0 w 118295931"/>
                <a:gd name="connsiteY2" fmla="*/ 0 h 317070"/>
                <a:gd name="connsiteX0" fmla="*/ 110540676 w 110540676"/>
                <a:gd name="connsiteY0" fmla="*/ 313386 h 313386"/>
                <a:gd name="connsiteX1" fmla="*/ 12042832 w 110540676"/>
                <a:gd name="connsiteY1" fmla="*/ 146561 h 313386"/>
                <a:gd name="connsiteX2" fmla="*/ 0 w 110540676"/>
                <a:gd name="connsiteY2" fmla="*/ 0 h 313386"/>
                <a:gd name="connsiteX0" fmla="*/ 139430934 w 139430934"/>
                <a:gd name="connsiteY0" fmla="*/ 313386 h 313386"/>
                <a:gd name="connsiteX1" fmla="*/ 40933090 w 139430934"/>
                <a:gd name="connsiteY1" fmla="*/ 146561 h 313386"/>
                <a:gd name="connsiteX2" fmla="*/ 28890258 w 139430934"/>
                <a:gd name="connsiteY2" fmla="*/ 0 h 313386"/>
                <a:gd name="connsiteX0" fmla="*/ 139873859 w 139873859"/>
                <a:gd name="connsiteY0" fmla="*/ 313386 h 313386"/>
                <a:gd name="connsiteX1" fmla="*/ 39436591 w 139873859"/>
                <a:gd name="connsiteY1" fmla="*/ 163142 h 313386"/>
                <a:gd name="connsiteX2" fmla="*/ 29333183 w 139873859"/>
                <a:gd name="connsiteY2" fmla="*/ 0 h 313386"/>
                <a:gd name="connsiteX0" fmla="*/ 146171696 w 146171696"/>
                <a:gd name="connsiteY0" fmla="*/ 313386 h 313386"/>
                <a:gd name="connsiteX1" fmla="*/ 45734428 w 146171696"/>
                <a:gd name="connsiteY1" fmla="*/ 163142 h 313386"/>
                <a:gd name="connsiteX2" fmla="*/ 35631020 w 146171696"/>
                <a:gd name="connsiteY2" fmla="*/ 0 h 313386"/>
                <a:gd name="connsiteX0" fmla="*/ 151254747 w 151254747"/>
                <a:gd name="connsiteY0" fmla="*/ 313386 h 313386"/>
                <a:gd name="connsiteX1" fmla="*/ 50817479 w 151254747"/>
                <a:gd name="connsiteY1" fmla="*/ 163142 h 313386"/>
                <a:gd name="connsiteX2" fmla="*/ 40714071 w 151254747"/>
                <a:gd name="connsiteY2" fmla="*/ 0 h 313386"/>
                <a:gd name="connsiteX0" fmla="*/ 154952029 w 154952029"/>
                <a:gd name="connsiteY0" fmla="*/ 313386 h 313386"/>
                <a:gd name="connsiteX1" fmla="*/ 54514761 w 154952029"/>
                <a:gd name="connsiteY1" fmla="*/ 163142 h 313386"/>
                <a:gd name="connsiteX2" fmla="*/ 44411353 w 154952029"/>
                <a:gd name="connsiteY2" fmla="*/ 0 h 313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4952029" h="313386">
                  <a:moveTo>
                    <a:pt x="154952029" y="313386"/>
                  </a:moveTo>
                  <a:lnTo>
                    <a:pt x="54514761" y="163142"/>
                  </a:lnTo>
                  <a:cubicBezTo>
                    <a:pt x="-6107313" y="94638"/>
                    <a:pt x="-25249156" y="48854"/>
                    <a:pt x="44411353" y="0"/>
                  </a:cubicBezTo>
                </a:path>
              </a:pathLst>
            </a:custGeom>
            <a:noFill/>
            <a:ln w="15875" cap="flat" cmpd="sng" algn="ctr">
              <a:solidFill>
                <a:srgbClr val="FEBB1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wrap="none" lIns="0" tIns="0" rIns="0" bIns="0" anchor="ctr">
              <a:noAutofit/>
            </a:bodyPr>
            <a:lstStyle/>
            <a:p>
              <a:pPr eaLnBrk="1" hangingPunct="1"/>
              <a:endParaRPr lang="en-GB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7" name="Freeform 308"/>
            <p:cNvSpPr/>
            <p:nvPr/>
          </p:nvSpPr>
          <p:spPr bwMode="auto">
            <a:xfrm>
              <a:off x="4440013" y="4550435"/>
              <a:ext cx="444144" cy="437310"/>
            </a:xfrm>
            <a:custGeom>
              <a:avLst/>
              <a:gdLst>
                <a:gd name="connsiteX0" fmla="*/ 0 w 514350"/>
                <a:gd name="connsiteY0" fmla="*/ 0 h 471220"/>
                <a:gd name="connsiteX1" fmla="*/ 241300 w 514350"/>
                <a:gd name="connsiteY1" fmla="*/ 244475 h 471220"/>
                <a:gd name="connsiteX2" fmla="*/ 355600 w 514350"/>
                <a:gd name="connsiteY2" fmla="*/ 444500 h 471220"/>
                <a:gd name="connsiteX3" fmla="*/ 514350 w 514350"/>
                <a:gd name="connsiteY3" fmla="*/ 463550 h 47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471220">
                  <a:moveTo>
                    <a:pt x="0" y="0"/>
                  </a:moveTo>
                  <a:cubicBezTo>
                    <a:pt x="91016" y="85196"/>
                    <a:pt x="182033" y="170392"/>
                    <a:pt x="241300" y="244475"/>
                  </a:cubicBezTo>
                  <a:cubicBezTo>
                    <a:pt x="300567" y="318558"/>
                    <a:pt x="310092" y="407988"/>
                    <a:pt x="355600" y="444500"/>
                  </a:cubicBezTo>
                  <a:cubicBezTo>
                    <a:pt x="401108" y="481012"/>
                    <a:pt x="457729" y="472281"/>
                    <a:pt x="514350" y="463550"/>
                  </a:cubicBezTo>
                </a:path>
              </a:pathLst>
            </a:custGeom>
            <a:noFill/>
            <a:ln w="158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SzPct val="90000"/>
                <a:buFont typeface="Wingdings" pitchFamily="2" charset="2"/>
                <a:buNone/>
              </a:pPr>
              <a:endParaRPr lang="en-GB" sz="2000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308" name="TextBox 18"/>
            <p:cNvSpPr txBox="1">
              <a:spLocks noChangeArrowheads="1"/>
            </p:cNvSpPr>
            <p:nvPr/>
          </p:nvSpPr>
          <p:spPr bwMode="gray">
            <a:xfrm>
              <a:off x="4189831" y="4581916"/>
              <a:ext cx="646132" cy="159163"/>
            </a:xfrm>
            <a:prstGeom prst="rect">
              <a:avLst/>
            </a:prstGeom>
            <a:solidFill>
              <a:srgbClr val="92D050">
                <a:alpha val="74901"/>
              </a:srgbClr>
            </a:solidFill>
            <a:ln w="6350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lIns="27432" tIns="27432" rIns="27432" bIns="27432">
              <a:spAutoFit/>
            </a:bodyPr>
            <a:lstStyle>
              <a:defPPr>
                <a:defRPr lang="en-US"/>
              </a:defPPr>
              <a:lvl1pPr>
                <a:buClr>
                  <a:srgbClr val="296CB5"/>
                </a:buClr>
                <a:defRPr sz="600" b="1">
                  <a:solidFill>
                    <a:prstClr val="white"/>
                  </a:solidFill>
                  <a:latin typeface="Arial" charset="0"/>
                  <a:cs typeface="Arial" charset="0"/>
                </a:defRPr>
              </a:lvl1pPr>
            </a:lstStyle>
            <a:p>
              <a:r>
                <a:rPr lang="en-US" dirty="0"/>
                <a:t>THESSALONIKI</a:t>
              </a:r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19594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7</a:t>
            </a:fld>
            <a:endParaRPr lang="el-GR"/>
          </a:p>
        </p:txBody>
      </p:sp>
      <p:sp>
        <p:nvSpPr>
          <p:cNvPr id="7" name="Isosceles Triangle 10"/>
          <p:cNvSpPr/>
          <p:nvPr/>
        </p:nvSpPr>
        <p:spPr bwMode="auto">
          <a:xfrm rot="5400000" flipH="1" flipV="1">
            <a:off x="7626400" y="2510575"/>
            <a:ext cx="2407395" cy="4354830"/>
          </a:xfrm>
          <a:custGeom>
            <a:avLst/>
            <a:gdLst>
              <a:gd name="connsiteX0" fmla="*/ 0 w 2254469"/>
              <a:gd name="connsiteY0" fmla="*/ 914400 h 914400"/>
              <a:gd name="connsiteX1" fmla="*/ 1127235 w 2254469"/>
              <a:gd name="connsiteY1" fmla="*/ 0 h 914400"/>
              <a:gd name="connsiteX2" fmla="*/ 2254469 w 2254469"/>
              <a:gd name="connsiteY2" fmla="*/ 914400 h 914400"/>
              <a:gd name="connsiteX3" fmla="*/ 0 w 2254469"/>
              <a:gd name="connsiteY3" fmla="*/ 914400 h 914400"/>
              <a:gd name="connsiteX0" fmla="*/ 0 w 2254472"/>
              <a:gd name="connsiteY0" fmla="*/ 914400 h 4297680"/>
              <a:gd name="connsiteX1" fmla="*/ 1127235 w 2254472"/>
              <a:gd name="connsiteY1" fmla="*/ 0 h 4297680"/>
              <a:gd name="connsiteX2" fmla="*/ 2254472 w 2254472"/>
              <a:gd name="connsiteY2" fmla="*/ 4297680 h 4297680"/>
              <a:gd name="connsiteX3" fmla="*/ 0 w 2254472"/>
              <a:gd name="connsiteY3" fmla="*/ 914400 h 4297680"/>
              <a:gd name="connsiteX0" fmla="*/ 0 w 2407395"/>
              <a:gd name="connsiteY0" fmla="*/ 971550 h 4354830"/>
              <a:gd name="connsiteX1" fmla="*/ 2407395 w 2407395"/>
              <a:gd name="connsiteY1" fmla="*/ 0 h 4354830"/>
              <a:gd name="connsiteX2" fmla="*/ 2254472 w 2407395"/>
              <a:gd name="connsiteY2" fmla="*/ 4354830 h 4354830"/>
              <a:gd name="connsiteX3" fmla="*/ 0 w 2407395"/>
              <a:gd name="connsiteY3" fmla="*/ 971550 h 435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395" h="4354830">
                <a:moveTo>
                  <a:pt x="0" y="971550"/>
                </a:moveTo>
                <a:lnTo>
                  <a:pt x="2407395" y="0"/>
                </a:lnTo>
                <a:lnTo>
                  <a:pt x="2254472" y="4354830"/>
                </a:lnTo>
                <a:lnTo>
                  <a:pt x="0" y="971550"/>
                </a:lnTo>
                <a:close/>
              </a:path>
            </a:pathLst>
          </a:custGeom>
          <a:solidFill>
            <a:srgbClr val="C1C1C1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US" sz="2000" dirty="0" smtClean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8" name="Isosceles Triangle 10"/>
          <p:cNvSpPr/>
          <p:nvPr/>
        </p:nvSpPr>
        <p:spPr bwMode="auto">
          <a:xfrm rot="16200000" flipV="1">
            <a:off x="2545224" y="2510575"/>
            <a:ext cx="2407395" cy="4354830"/>
          </a:xfrm>
          <a:custGeom>
            <a:avLst/>
            <a:gdLst>
              <a:gd name="connsiteX0" fmla="*/ 0 w 2254469"/>
              <a:gd name="connsiteY0" fmla="*/ 914400 h 914400"/>
              <a:gd name="connsiteX1" fmla="*/ 1127235 w 2254469"/>
              <a:gd name="connsiteY1" fmla="*/ 0 h 914400"/>
              <a:gd name="connsiteX2" fmla="*/ 2254469 w 2254469"/>
              <a:gd name="connsiteY2" fmla="*/ 914400 h 914400"/>
              <a:gd name="connsiteX3" fmla="*/ 0 w 2254469"/>
              <a:gd name="connsiteY3" fmla="*/ 914400 h 914400"/>
              <a:gd name="connsiteX0" fmla="*/ 0 w 2254472"/>
              <a:gd name="connsiteY0" fmla="*/ 914400 h 4297680"/>
              <a:gd name="connsiteX1" fmla="*/ 1127235 w 2254472"/>
              <a:gd name="connsiteY1" fmla="*/ 0 h 4297680"/>
              <a:gd name="connsiteX2" fmla="*/ 2254472 w 2254472"/>
              <a:gd name="connsiteY2" fmla="*/ 4297680 h 4297680"/>
              <a:gd name="connsiteX3" fmla="*/ 0 w 2254472"/>
              <a:gd name="connsiteY3" fmla="*/ 914400 h 4297680"/>
              <a:gd name="connsiteX0" fmla="*/ 0 w 2407395"/>
              <a:gd name="connsiteY0" fmla="*/ 971550 h 4354830"/>
              <a:gd name="connsiteX1" fmla="*/ 2407395 w 2407395"/>
              <a:gd name="connsiteY1" fmla="*/ 0 h 4354830"/>
              <a:gd name="connsiteX2" fmla="*/ 2254472 w 2407395"/>
              <a:gd name="connsiteY2" fmla="*/ 4354830 h 4354830"/>
              <a:gd name="connsiteX3" fmla="*/ 0 w 2407395"/>
              <a:gd name="connsiteY3" fmla="*/ 971550 h 435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395" h="4354830">
                <a:moveTo>
                  <a:pt x="0" y="971550"/>
                </a:moveTo>
                <a:lnTo>
                  <a:pt x="2407395" y="0"/>
                </a:lnTo>
                <a:lnTo>
                  <a:pt x="2254472" y="4354830"/>
                </a:lnTo>
                <a:lnTo>
                  <a:pt x="0" y="971550"/>
                </a:lnTo>
                <a:close/>
              </a:path>
            </a:pathLst>
          </a:custGeom>
          <a:solidFill>
            <a:srgbClr val="C1C1C1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US" sz="2000" dirty="0" smtClean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9" name="Isosceles Triangle 10"/>
          <p:cNvSpPr/>
          <p:nvPr/>
        </p:nvSpPr>
        <p:spPr bwMode="auto">
          <a:xfrm rot="16200000" flipH="1">
            <a:off x="7626400" y="-148110"/>
            <a:ext cx="2407395" cy="4354830"/>
          </a:xfrm>
          <a:custGeom>
            <a:avLst/>
            <a:gdLst>
              <a:gd name="connsiteX0" fmla="*/ 0 w 2254469"/>
              <a:gd name="connsiteY0" fmla="*/ 914400 h 914400"/>
              <a:gd name="connsiteX1" fmla="*/ 1127235 w 2254469"/>
              <a:gd name="connsiteY1" fmla="*/ 0 h 914400"/>
              <a:gd name="connsiteX2" fmla="*/ 2254469 w 2254469"/>
              <a:gd name="connsiteY2" fmla="*/ 914400 h 914400"/>
              <a:gd name="connsiteX3" fmla="*/ 0 w 2254469"/>
              <a:gd name="connsiteY3" fmla="*/ 914400 h 914400"/>
              <a:gd name="connsiteX0" fmla="*/ 0 w 2254472"/>
              <a:gd name="connsiteY0" fmla="*/ 914400 h 4297680"/>
              <a:gd name="connsiteX1" fmla="*/ 1127235 w 2254472"/>
              <a:gd name="connsiteY1" fmla="*/ 0 h 4297680"/>
              <a:gd name="connsiteX2" fmla="*/ 2254472 w 2254472"/>
              <a:gd name="connsiteY2" fmla="*/ 4297680 h 4297680"/>
              <a:gd name="connsiteX3" fmla="*/ 0 w 2254472"/>
              <a:gd name="connsiteY3" fmla="*/ 914400 h 4297680"/>
              <a:gd name="connsiteX0" fmla="*/ 0 w 2407395"/>
              <a:gd name="connsiteY0" fmla="*/ 971550 h 4354830"/>
              <a:gd name="connsiteX1" fmla="*/ 2407395 w 2407395"/>
              <a:gd name="connsiteY1" fmla="*/ 0 h 4354830"/>
              <a:gd name="connsiteX2" fmla="*/ 2254472 w 2407395"/>
              <a:gd name="connsiteY2" fmla="*/ 4354830 h 4354830"/>
              <a:gd name="connsiteX3" fmla="*/ 0 w 2407395"/>
              <a:gd name="connsiteY3" fmla="*/ 971550 h 435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395" h="4354830">
                <a:moveTo>
                  <a:pt x="0" y="971550"/>
                </a:moveTo>
                <a:lnTo>
                  <a:pt x="2407395" y="0"/>
                </a:lnTo>
                <a:lnTo>
                  <a:pt x="2254472" y="4354830"/>
                </a:lnTo>
                <a:lnTo>
                  <a:pt x="0" y="971550"/>
                </a:lnTo>
                <a:close/>
              </a:path>
            </a:pathLst>
          </a:custGeom>
          <a:solidFill>
            <a:srgbClr val="C1C1C1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US" sz="2000" dirty="0" smtClean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10" name="Isosceles Triangle 10"/>
          <p:cNvSpPr/>
          <p:nvPr/>
        </p:nvSpPr>
        <p:spPr bwMode="auto">
          <a:xfrm rot="5400000">
            <a:off x="2545224" y="-148111"/>
            <a:ext cx="2407395" cy="4354830"/>
          </a:xfrm>
          <a:custGeom>
            <a:avLst/>
            <a:gdLst>
              <a:gd name="connsiteX0" fmla="*/ 0 w 2254469"/>
              <a:gd name="connsiteY0" fmla="*/ 914400 h 914400"/>
              <a:gd name="connsiteX1" fmla="*/ 1127235 w 2254469"/>
              <a:gd name="connsiteY1" fmla="*/ 0 h 914400"/>
              <a:gd name="connsiteX2" fmla="*/ 2254469 w 2254469"/>
              <a:gd name="connsiteY2" fmla="*/ 914400 h 914400"/>
              <a:gd name="connsiteX3" fmla="*/ 0 w 2254469"/>
              <a:gd name="connsiteY3" fmla="*/ 914400 h 914400"/>
              <a:gd name="connsiteX0" fmla="*/ 0 w 2254472"/>
              <a:gd name="connsiteY0" fmla="*/ 914400 h 4297680"/>
              <a:gd name="connsiteX1" fmla="*/ 1127235 w 2254472"/>
              <a:gd name="connsiteY1" fmla="*/ 0 h 4297680"/>
              <a:gd name="connsiteX2" fmla="*/ 2254472 w 2254472"/>
              <a:gd name="connsiteY2" fmla="*/ 4297680 h 4297680"/>
              <a:gd name="connsiteX3" fmla="*/ 0 w 2254472"/>
              <a:gd name="connsiteY3" fmla="*/ 914400 h 4297680"/>
              <a:gd name="connsiteX0" fmla="*/ 0 w 2407395"/>
              <a:gd name="connsiteY0" fmla="*/ 971550 h 4354830"/>
              <a:gd name="connsiteX1" fmla="*/ 2407395 w 2407395"/>
              <a:gd name="connsiteY1" fmla="*/ 0 h 4354830"/>
              <a:gd name="connsiteX2" fmla="*/ 2254472 w 2407395"/>
              <a:gd name="connsiteY2" fmla="*/ 4354830 h 4354830"/>
              <a:gd name="connsiteX3" fmla="*/ 0 w 2407395"/>
              <a:gd name="connsiteY3" fmla="*/ 971550 h 435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395" h="4354830">
                <a:moveTo>
                  <a:pt x="0" y="971550"/>
                </a:moveTo>
                <a:lnTo>
                  <a:pt x="2407395" y="0"/>
                </a:lnTo>
                <a:lnTo>
                  <a:pt x="2254472" y="4354830"/>
                </a:lnTo>
                <a:lnTo>
                  <a:pt x="0" y="971550"/>
                </a:lnTo>
                <a:close/>
              </a:path>
            </a:pathLst>
          </a:custGeom>
          <a:solidFill>
            <a:srgbClr val="C1C1C1">
              <a:alpha val="4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US" sz="2000" dirty="0" smtClean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 bwMode="gray">
          <a:xfrm>
            <a:off x="846993" y="149468"/>
            <a:ext cx="9638860" cy="504282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The Profit </a:t>
            </a:r>
            <a:r>
              <a:rPr lang="en-GB" dirty="0" smtClean="0">
                <a:latin typeface="+mn-lt"/>
              </a:rPr>
              <a:t>Centres </a:t>
            </a:r>
            <a:r>
              <a:rPr lang="en-GB" dirty="0">
                <a:latin typeface="+mn-lt"/>
              </a:rPr>
              <a:t>of Our Business</a:t>
            </a:r>
            <a:endParaRPr lang="en-US" dirty="0">
              <a:latin typeface="+mn-lt"/>
            </a:endParaRPr>
          </a:p>
        </p:txBody>
      </p:sp>
      <p:sp>
        <p:nvSpPr>
          <p:cNvPr id="15" name="Rectangle 34"/>
          <p:cNvSpPr/>
          <p:nvPr/>
        </p:nvSpPr>
        <p:spPr bwMode="gray">
          <a:xfrm>
            <a:off x="1558287" y="1086550"/>
            <a:ext cx="3396500" cy="199352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</a:bodyPr>
          <a:lstStyle/>
          <a:p>
            <a:pPr marL="191682" lvl="1" indent="-171450">
              <a:lnSpc>
                <a:spcPts val="883"/>
              </a:lnSpc>
              <a:spcBef>
                <a:spcPts val="0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endParaRPr lang="en-US" sz="85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44"/>
          <p:cNvSpPr/>
          <p:nvPr/>
        </p:nvSpPr>
        <p:spPr bwMode="gray">
          <a:xfrm>
            <a:off x="1558287" y="825606"/>
            <a:ext cx="3396500" cy="260944"/>
          </a:xfrm>
          <a:prstGeom prst="rect">
            <a:avLst/>
          </a:prstGeom>
          <a:solidFill>
            <a:srgbClr val="296CB5"/>
          </a:solidFill>
          <a:ln w="9525" cap="flat" cmpd="sng" algn="ctr">
            <a:solidFill>
              <a:srgbClr val="296CB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569" tIns="48569" rIns="48569" bIns="4856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Container</a:t>
            </a:r>
          </a:p>
        </p:txBody>
      </p:sp>
      <p:sp>
        <p:nvSpPr>
          <p:cNvPr id="17" name="Rectangle 50"/>
          <p:cNvSpPr/>
          <p:nvPr/>
        </p:nvSpPr>
        <p:spPr bwMode="gray">
          <a:xfrm>
            <a:off x="3148847" y="1164363"/>
            <a:ext cx="1805940" cy="1059572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</a:bodyPr>
          <a:lstStyle/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Strategic </a:t>
            </a: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geographical position at the cross-roads of Asia-Africa-Europe</a:t>
            </a:r>
            <a:endParaRPr lang="en-US" sz="900" kern="0" dirty="0" smtClean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Natural sea entrance (20m) with no need for </a:t>
            </a:r>
            <a:r>
              <a:rPr lang="en-GB" sz="900" kern="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dredging</a:t>
            </a: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Advanced infrastructure and operations (24x7) throughout the year</a:t>
            </a:r>
            <a:endParaRPr lang="en-US" sz="9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66"/>
          <a:stretch/>
        </p:blipFill>
        <p:spPr bwMode="gray">
          <a:xfrm>
            <a:off x="1631688" y="1164362"/>
            <a:ext cx="1463040" cy="808713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19" name="Rectangle 52"/>
          <p:cNvSpPr/>
          <p:nvPr/>
        </p:nvSpPr>
        <p:spPr bwMode="gray">
          <a:xfrm>
            <a:off x="7632146" y="1086550"/>
            <a:ext cx="3396500" cy="199352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</a:bodyPr>
          <a:lstStyle/>
          <a:p>
            <a:pPr marL="191682" lvl="1" indent="-171450">
              <a:lnSpc>
                <a:spcPts val="883"/>
              </a:lnSpc>
              <a:spcBef>
                <a:spcPts val="0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endParaRPr lang="en-US" sz="85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53"/>
          <p:cNvSpPr/>
          <p:nvPr/>
        </p:nvSpPr>
        <p:spPr bwMode="gray">
          <a:xfrm>
            <a:off x="7632146" y="825606"/>
            <a:ext cx="3396500" cy="260944"/>
          </a:xfrm>
          <a:prstGeom prst="rect">
            <a:avLst/>
          </a:prstGeom>
          <a:solidFill>
            <a:srgbClr val="296CB5"/>
          </a:solidFill>
          <a:ln w="9525" cap="flat" cmpd="sng" algn="ctr">
            <a:solidFill>
              <a:srgbClr val="296CB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569" tIns="48569" rIns="48569" bIns="4856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>
                <a:solidFill>
                  <a:prstClr val="white"/>
                </a:solidFill>
                <a:latin typeface="Arial" charset="0"/>
              </a:rPr>
              <a:t>Conventional </a:t>
            </a:r>
            <a:r>
              <a:rPr lang="en-GB" sz="1100" b="1" smtClean="0">
                <a:solidFill>
                  <a:prstClr val="white"/>
                </a:solidFill>
                <a:latin typeface="Arial" charset="0"/>
              </a:rPr>
              <a:t>Cargo</a:t>
            </a:r>
            <a:endParaRPr lang="en-GB" sz="11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3"/>
          <a:stretch/>
        </p:blipFill>
        <p:spPr bwMode="gray">
          <a:xfrm>
            <a:off x="7714062" y="1164362"/>
            <a:ext cx="1460350" cy="804672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22" name="Rectangle 62"/>
          <p:cNvSpPr/>
          <p:nvPr/>
        </p:nvSpPr>
        <p:spPr bwMode="gray">
          <a:xfrm>
            <a:off x="9222706" y="1164363"/>
            <a:ext cx="1805940" cy="1059572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</a:bodyPr>
          <a:lstStyle/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Infrastructure available to serve a range of ship sizes (depth up to 12m, 14 berths; various types of cranes)</a:t>
            </a: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Capable of storing and handling bulk and </a:t>
            </a:r>
            <a:r>
              <a:rPr lang="en-GB" sz="900" ker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general </a:t>
            </a:r>
            <a:r>
              <a:rPr lang="en-GB" sz="900" kern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cargo</a:t>
            </a:r>
            <a:endParaRPr lang="en-GB" sz="9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Direct access to railway and road networks</a:t>
            </a:r>
            <a:endParaRPr lang="en-US" sz="9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57"/>
          <p:cNvSpPr/>
          <p:nvPr/>
        </p:nvSpPr>
        <p:spPr bwMode="gray">
          <a:xfrm>
            <a:off x="1558287" y="3898163"/>
            <a:ext cx="3396500" cy="199352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</a:bodyPr>
          <a:lstStyle/>
          <a:p>
            <a:pPr marL="191682" lvl="1" indent="-171450">
              <a:lnSpc>
                <a:spcPts val="883"/>
              </a:lnSpc>
              <a:spcBef>
                <a:spcPts val="0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endParaRPr lang="en-US" sz="85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58"/>
          <p:cNvSpPr/>
          <p:nvPr/>
        </p:nvSpPr>
        <p:spPr bwMode="gray">
          <a:xfrm>
            <a:off x="1558287" y="3637219"/>
            <a:ext cx="3396500" cy="260944"/>
          </a:xfrm>
          <a:prstGeom prst="rect">
            <a:avLst/>
          </a:prstGeom>
          <a:solidFill>
            <a:srgbClr val="296CB5"/>
          </a:solidFill>
          <a:ln w="9525" cap="flat" cmpd="sng" algn="ctr">
            <a:solidFill>
              <a:srgbClr val="296CB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569" tIns="48569" rIns="48569" bIns="4856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Passenger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631689" y="3975033"/>
            <a:ext cx="1464702" cy="808112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26" name="Rectangle 63"/>
          <p:cNvSpPr/>
          <p:nvPr/>
        </p:nvSpPr>
        <p:spPr bwMode="gray">
          <a:xfrm>
            <a:off x="3148847" y="3975034"/>
            <a:ext cx="1805940" cy="1059572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</a:bodyPr>
          <a:lstStyle/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US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Upcoming destination for cruise</a:t>
            </a: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Broad array of facilities (bunkers, slops etc.)</a:t>
            </a: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Located in close proximity to tourist destinations</a:t>
            </a: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Fully compliant with International Ship and Port Facility Security code (ISPS)</a:t>
            </a:r>
            <a:endParaRPr lang="en-US" sz="9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54"/>
          <p:cNvSpPr/>
          <p:nvPr/>
        </p:nvSpPr>
        <p:spPr bwMode="gray">
          <a:xfrm>
            <a:off x="7632146" y="3898163"/>
            <a:ext cx="3396500" cy="199352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accent3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</a:bodyPr>
          <a:lstStyle/>
          <a:p>
            <a:pPr marL="191682" lvl="1" indent="-171450">
              <a:lnSpc>
                <a:spcPts val="883"/>
              </a:lnSpc>
              <a:spcBef>
                <a:spcPts val="0"/>
              </a:spcBef>
              <a:spcAft>
                <a:spcPts val="213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endParaRPr lang="en-US" sz="85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55"/>
          <p:cNvSpPr/>
          <p:nvPr/>
        </p:nvSpPr>
        <p:spPr bwMode="gray">
          <a:xfrm>
            <a:off x="7632146" y="3637219"/>
            <a:ext cx="3396500" cy="260944"/>
          </a:xfrm>
          <a:prstGeom prst="rect">
            <a:avLst/>
          </a:prstGeom>
          <a:solidFill>
            <a:srgbClr val="296CB5"/>
          </a:solidFill>
          <a:ln w="9525" cap="flat" cmpd="sng" algn="ctr">
            <a:solidFill>
              <a:srgbClr val="296CB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48569" tIns="48569" rIns="48569" bIns="48569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100" b="1" dirty="0">
                <a:solidFill>
                  <a:prstClr val="white"/>
                </a:solidFill>
                <a:latin typeface="Arial" charset="0"/>
              </a:rPr>
              <a:t>Exploitation of Spaces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gray">
          <a:xfrm>
            <a:off x="7714062" y="3975033"/>
            <a:ext cx="1462336" cy="804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0" name="Rectangle 64"/>
          <p:cNvSpPr/>
          <p:nvPr/>
        </p:nvSpPr>
        <p:spPr bwMode="gray">
          <a:xfrm>
            <a:off x="9222706" y="3975034"/>
            <a:ext cx="1805940" cy="1059572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569" tIns="48569" rIns="48569" bIns="48569" numCol="1" rtlCol="0" anchor="t" anchorCtr="0" compatLnSpc="1">
            <a:prstTxWarp prst="textNoShape">
              <a:avLst/>
            </a:prstTxWarp>
          </a:bodyPr>
          <a:lstStyle/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Parking lots offer 595 parking spaces (245 and 350 lots in Pier 1 and 2, respectively)</a:t>
            </a: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Both open and sheltered warehouses available</a:t>
            </a:r>
            <a:endParaRPr lang="en-US" sz="9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marL="191682" lvl="1" indent="-171450">
              <a:spcBef>
                <a:spcPts val="0"/>
              </a:spcBef>
              <a:spcAft>
                <a:spcPts val="300"/>
              </a:spcAft>
              <a:buClr>
                <a:srgbClr val="FF9900"/>
              </a:buClr>
              <a:buSzPct val="85000"/>
              <a:buFont typeface="Wingdings" pitchFamily="2" charset="2"/>
              <a:buChar char=""/>
            </a:pPr>
            <a:r>
              <a:rPr lang="en-GB" sz="900" kern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Leasing of renovated warehouse venues for events and conferences</a:t>
            </a:r>
            <a:endParaRPr lang="en-US" sz="900" kern="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7"/>
          <p:cNvGrpSpPr/>
          <p:nvPr/>
        </p:nvGrpSpPr>
        <p:grpSpPr>
          <a:xfrm>
            <a:off x="1693226" y="6006155"/>
            <a:ext cx="1404231" cy="429235"/>
            <a:chOff x="112772" y="6537960"/>
            <a:chExt cx="1404231" cy="429235"/>
          </a:xfrm>
        </p:grpSpPr>
        <p:sp>
          <p:nvSpPr>
            <p:cNvPr id="32" name="Rectangle 803"/>
            <p:cNvSpPr>
              <a:spLocks noChangeArrowheads="1"/>
            </p:cNvSpPr>
            <p:nvPr/>
          </p:nvSpPr>
          <p:spPr bwMode="gray">
            <a:xfrm>
              <a:off x="112772" y="6828696"/>
              <a:ext cx="1404231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Revenue </a:t>
              </a:r>
              <a:r>
                <a:rPr lang="en-US" altLang="en-US" sz="900" dirty="0" smtClean="0">
                  <a:solidFill>
                    <a:srgbClr val="000000"/>
                  </a:solidFill>
                  <a:latin typeface="Arial"/>
                </a:rPr>
                <a:t>Contribution 2015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3" name="Oval 70"/>
            <p:cNvSpPr>
              <a:spLocks noChangeArrowheads="1"/>
            </p:cNvSpPr>
            <p:nvPr/>
          </p:nvSpPr>
          <p:spPr bwMode="gray">
            <a:xfrm rot="10800000" flipH="1" flipV="1">
              <a:off x="675545" y="6537960"/>
              <a:ext cx="278684" cy="278684"/>
            </a:xfrm>
            <a:prstGeom prst="ellipse">
              <a:avLst/>
            </a:prstGeom>
            <a:solidFill>
              <a:schemeClr val="accent1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34" name="Group 6"/>
          <p:cNvGrpSpPr/>
          <p:nvPr/>
        </p:nvGrpSpPr>
        <p:grpSpPr>
          <a:xfrm>
            <a:off x="3325916" y="6054057"/>
            <a:ext cx="1115690" cy="508625"/>
            <a:chOff x="1492076" y="6585862"/>
            <a:chExt cx="1115690" cy="508625"/>
          </a:xfrm>
        </p:grpSpPr>
        <p:sp>
          <p:nvSpPr>
            <p:cNvPr id="35" name="Oval 79"/>
            <p:cNvSpPr>
              <a:spLocks noChangeArrowheads="1"/>
            </p:cNvSpPr>
            <p:nvPr/>
          </p:nvSpPr>
          <p:spPr bwMode="gray">
            <a:xfrm rot="10800000" flipH="1" flipV="1">
              <a:off x="1839161" y="6585862"/>
              <a:ext cx="421520" cy="182880"/>
            </a:xfrm>
            <a:prstGeom prst="rect">
              <a:avLst/>
            </a:prstGeom>
            <a:solidFill>
              <a:schemeClr val="accent2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Rectangle 803"/>
            <p:cNvSpPr>
              <a:spLocks noChangeArrowheads="1"/>
            </p:cNvSpPr>
            <p:nvPr/>
          </p:nvSpPr>
          <p:spPr bwMode="gray">
            <a:xfrm>
              <a:off x="1492076" y="6817488"/>
              <a:ext cx="11156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Throughput 2015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7" name="Group 3"/>
          <p:cNvGrpSpPr/>
          <p:nvPr/>
        </p:nvGrpSpPr>
        <p:grpSpPr>
          <a:xfrm>
            <a:off x="4670065" y="6054057"/>
            <a:ext cx="1115690" cy="508625"/>
            <a:chOff x="2727110" y="6585862"/>
            <a:chExt cx="1115690" cy="508625"/>
          </a:xfrm>
        </p:grpSpPr>
        <p:sp>
          <p:nvSpPr>
            <p:cNvPr id="38" name="Oval 79"/>
            <p:cNvSpPr>
              <a:spLocks noChangeArrowheads="1"/>
            </p:cNvSpPr>
            <p:nvPr/>
          </p:nvSpPr>
          <p:spPr bwMode="gray">
            <a:xfrm rot="10800000" flipH="1" flipV="1">
              <a:off x="3074195" y="6585862"/>
              <a:ext cx="421520" cy="182880"/>
            </a:xfrm>
            <a:prstGeom prst="rect">
              <a:avLst/>
            </a:prstGeom>
            <a:solidFill>
              <a:schemeClr val="accent5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Rectangle 803"/>
            <p:cNvSpPr>
              <a:spLocks noChangeArrowheads="1"/>
            </p:cNvSpPr>
            <p:nvPr/>
          </p:nvSpPr>
          <p:spPr bwMode="gray">
            <a:xfrm>
              <a:off x="2727110" y="6817488"/>
              <a:ext cx="11156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Revenues 2015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0" name="Group 2"/>
          <p:cNvGrpSpPr/>
          <p:nvPr/>
        </p:nvGrpSpPr>
        <p:grpSpPr>
          <a:xfrm>
            <a:off x="6014215" y="6054057"/>
            <a:ext cx="1115690" cy="508625"/>
            <a:chOff x="3962144" y="6585862"/>
            <a:chExt cx="1115690" cy="508625"/>
          </a:xfrm>
        </p:grpSpPr>
        <p:sp>
          <p:nvSpPr>
            <p:cNvPr id="41" name="Oval 79"/>
            <p:cNvSpPr>
              <a:spLocks noChangeArrowheads="1"/>
            </p:cNvSpPr>
            <p:nvPr/>
          </p:nvSpPr>
          <p:spPr bwMode="gray">
            <a:xfrm rot="10800000" flipH="1" flipV="1">
              <a:off x="4309230" y="6585862"/>
              <a:ext cx="421520" cy="182880"/>
            </a:xfrm>
            <a:prstGeom prst="rect">
              <a:avLst/>
            </a:prstGeom>
            <a:solidFill>
              <a:schemeClr val="accent6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endParaRPr lang="en-GB" sz="2100" dirty="0">
                <a:solidFill>
                  <a:srgbClr val="94C3E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Rectangle 803"/>
            <p:cNvSpPr>
              <a:spLocks noChangeArrowheads="1"/>
            </p:cNvSpPr>
            <p:nvPr/>
          </p:nvSpPr>
          <p:spPr bwMode="gray">
            <a:xfrm>
              <a:off x="3962144" y="6817488"/>
              <a:ext cx="11156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algn="l">
                <a:spcBef>
                  <a:spcPct val="0"/>
                </a:spcBef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900" dirty="0">
                  <a:solidFill>
                    <a:srgbClr val="000000"/>
                  </a:solidFill>
                  <a:latin typeface="Arial"/>
                </a:rPr>
                <a:t>EBITDA 2015</a:t>
              </a:r>
              <a:endParaRPr lang="en-US" altLang="en-US" sz="1900" dirty="0">
                <a:solidFill>
                  <a:prstClr val="black"/>
                </a:solidFill>
                <a:latin typeface="Arial"/>
              </a:endParaRPr>
            </a:p>
          </p:txBody>
        </p:sp>
      </p:grpSp>
      <p:graphicFrame>
        <p:nvGraphicFramePr>
          <p:cNvPr id="43" name="Chart 94"/>
          <p:cNvGraphicFramePr/>
          <p:nvPr>
            <p:extLst>
              <p:ext uri="{D42A27DB-BD31-4B8C-83A1-F6EECF244321}">
                <p14:modId xmlns:p14="http://schemas.microsoft.com/office/powerpoint/2010/main" val="5004079"/>
              </p:ext>
            </p:extLst>
          </p:nvPr>
        </p:nvGraphicFramePr>
        <p:xfrm>
          <a:off x="1631689" y="2166377"/>
          <a:ext cx="1501930" cy="84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4" name="Chart 102"/>
          <p:cNvGraphicFramePr/>
          <p:nvPr>
            <p:extLst>
              <p:ext uri="{D42A27DB-BD31-4B8C-83A1-F6EECF244321}">
                <p14:modId xmlns:p14="http://schemas.microsoft.com/office/powerpoint/2010/main" val="2809930691"/>
              </p:ext>
            </p:extLst>
          </p:nvPr>
        </p:nvGraphicFramePr>
        <p:xfrm>
          <a:off x="7703878" y="2166377"/>
          <a:ext cx="1499616" cy="84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5" name="Chart 104"/>
          <p:cNvGraphicFramePr/>
          <p:nvPr>
            <p:extLst>
              <p:ext uri="{D42A27DB-BD31-4B8C-83A1-F6EECF244321}">
                <p14:modId xmlns:p14="http://schemas.microsoft.com/office/powerpoint/2010/main" val="2430199151"/>
              </p:ext>
            </p:extLst>
          </p:nvPr>
        </p:nvGraphicFramePr>
        <p:xfrm>
          <a:off x="1631689" y="4969783"/>
          <a:ext cx="1499616" cy="84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6" name="Chart 109"/>
          <p:cNvGraphicFramePr/>
          <p:nvPr>
            <p:extLst>
              <p:ext uri="{D42A27DB-BD31-4B8C-83A1-F6EECF244321}">
                <p14:modId xmlns:p14="http://schemas.microsoft.com/office/powerpoint/2010/main" val="709677507"/>
              </p:ext>
            </p:extLst>
          </p:nvPr>
        </p:nvGraphicFramePr>
        <p:xfrm>
          <a:off x="7703878" y="4969783"/>
          <a:ext cx="1499616" cy="84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7" name="Oval 79"/>
          <p:cNvSpPr>
            <a:spLocks noChangeArrowheads="1"/>
          </p:cNvSpPr>
          <p:nvPr/>
        </p:nvSpPr>
        <p:spPr bwMode="gray">
          <a:xfrm rot="10800000" flipH="1" flipV="1">
            <a:off x="2764038" y="2663812"/>
            <a:ext cx="653571" cy="281499"/>
          </a:xfrm>
          <a:prstGeom prst="rect">
            <a:avLst/>
          </a:prstGeom>
          <a:solidFill>
            <a:schemeClr val="accent2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 smtClean="0">
                <a:latin typeface="Arial" charset="0"/>
                <a:cs typeface="Arial" charset="0"/>
              </a:rPr>
              <a:t>352k </a:t>
            </a:r>
            <a:r>
              <a:rPr lang="en-GB" sz="800" b="1" dirty="0" err="1" smtClean="0">
                <a:latin typeface="Arial" charset="0"/>
                <a:cs typeface="Arial" charset="0"/>
              </a:rPr>
              <a:t>TEUs</a:t>
            </a:r>
            <a:endParaRPr lang="en-GB" sz="800" b="1" dirty="0">
              <a:latin typeface="Arial" charset="0"/>
              <a:cs typeface="Arial" charset="0"/>
            </a:endParaRPr>
          </a:p>
        </p:txBody>
      </p:sp>
      <p:sp>
        <p:nvSpPr>
          <p:cNvPr id="48" name="Oval 79"/>
          <p:cNvSpPr>
            <a:spLocks noChangeArrowheads="1"/>
          </p:cNvSpPr>
          <p:nvPr/>
        </p:nvSpPr>
        <p:spPr bwMode="gray">
          <a:xfrm rot="10800000" flipH="1" flipV="1">
            <a:off x="3466482" y="2663811"/>
            <a:ext cx="653571" cy="281499"/>
          </a:xfrm>
          <a:prstGeom prst="rect">
            <a:avLst/>
          </a:prstGeom>
          <a:solidFill>
            <a:schemeClr val="accent5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€31.7 MM</a:t>
            </a:r>
          </a:p>
        </p:txBody>
      </p:sp>
      <p:sp>
        <p:nvSpPr>
          <p:cNvPr id="49" name="Oval 79"/>
          <p:cNvSpPr>
            <a:spLocks noChangeArrowheads="1"/>
          </p:cNvSpPr>
          <p:nvPr/>
        </p:nvSpPr>
        <p:spPr bwMode="gray">
          <a:xfrm rot="10800000" flipH="1" flipV="1">
            <a:off x="4168927" y="2663811"/>
            <a:ext cx="653571" cy="281499"/>
          </a:xfrm>
          <a:prstGeom prst="rect">
            <a:avLst/>
          </a:prstGeom>
          <a:solidFill>
            <a:schemeClr val="accent6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€19.4 MM</a:t>
            </a:r>
          </a:p>
        </p:txBody>
      </p:sp>
      <p:sp>
        <p:nvSpPr>
          <p:cNvPr id="50" name="Oval 79"/>
          <p:cNvSpPr>
            <a:spLocks noChangeArrowheads="1"/>
          </p:cNvSpPr>
          <p:nvPr/>
        </p:nvSpPr>
        <p:spPr bwMode="gray">
          <a:xfrm rot="10800000" flipH="1" flipV="1">
            <a:off x="8878297" y="2663812"/>
            <a:ext cx="653571" cy="281499"/>
          </a:xfrm>
          <a:prstGeom prst="rect">
            <a:avLst/>
          </a:prstGeom>
          <a:solidFill>
            <a:schemeClr val="accent2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latin typeface="Arial" charset="0"/>
                <a:cs typeface="Arial" charset="0"/>
              </a:rPr>
              <a:t>4.1 MM </a:t>
            </a:r>
            <a:r>
              <a:rPr lang="en-GB" sz="800" b="1" dirty="0" smtClean="0">
                <a:latin typeface="Arial" charset="0"/>
                <a:cs typeface="Arial" charset="0"/>
              </a:rPr>
              <a:t>tonnes</a:t>
            </a:r>
            <a:endParaRPr lang="en-GB" sz="800" b="1" dirty="0">
              <a:latin typeface="Arial" charset="0"/>
              <a:cs typeface="Arial" charset="0"/>
            </a:endParaRPr>
          </a:p>
        </p:txBody>
      </p:sp>
      <p:sp>
        <p:nvSpPr>
          <p:cNvPr id="51" name="Oval 79"/>
          <p:cNvSpPr>
            <a:spLocks noChangeArrowheads="1"/>
          </p:cNvSpPr>
          <p:nvPr/>
        </p:nvSpPr>
        <p:spPr bwMode="gray">
          <a:xfrm rot="10800000" flipH="1" flipV="1">
            <a:off x="9580741" y="2663811"/>
            <a:ext cx="653571" cy="281499"/>
          </a:xfrm>
          <a:prstGeom prst="rect">
            <a:avLst/>
          </a:prstGeom>
          <a:solidFill>
            <a:schemeClr val="accent5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€17.6 MM</a:t>
            </a:r>
          </a:p>
        </p:txBody>
      </p:sp>
      <p:sp>
        <p:nvSpPr>
          <p:cNvPr id="52" name="Oval 79"/>
          <p:cNvSpPr>
            <a:spLocks noChangeArrowheads="1"/>
          </p:cNvSpPr>
          <p:nvPr/>
        </p:nvSpPr>
        <p:spPr bwMode="gray">
          <a:xfrm rot="10800000" flipH="1" flipV="1">
            <a:off x="10283187" y="2663811"/>
            <a:ext cx="653571" cy="281499"/>
          </a:xfrm>
          <a:prstGeom prst="rect">
            <a:avLst/>
          </a:prstGeom>
          <a:solidFill>
            <a:schemeClr val="accent6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€7.0 MM</a:t>
            </a:r>
          </a:p>
        </p:txBody>
      </p:sp>
      <p:sp>
        <p:nvSpPr>
          <p:cNvPr id="53" name="Oval 79"/>
          <p:cNvSpPr>
            <a:spLocks noChangeArrowheads="1"/>
          </p:cNvSpPr>
          <p:nvPr/>
        </p:nvSpPr>
        <p:spPr bwMode="gray">
          <a:xfrm rot="10800000" flipH="1" flipV="1">
            <a:off x="2764038" y="5467218"/>
            <a:ext cx="653571" cy="281499"/>
          </a:xfrm>
          <a:prstGeom prst="rect">
            <a:avLst/>
          </a:prstGeom>
          <a:solidFill>
            <a:schemeClr val="accent2"/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 smtClean="0">
                <a:latin typeface="Arial" charset="0"/>
                <a:cs typeface="Arial" charset="0"/>
              </a:rPr>
              <a:t>26k</a:t>
            </a:r>
            <a:br>
              <a:rPr lang="en-GB" sz="800" b="1" dirty="0" smtClean="0">
                <a:latin typeface="Arial" charset="0"/>
                <a:cs typeface="Arial" charset="0"/>
              </a:rPr>
            </a:br>
            <a:r>
              <a:rPr lang="en-GB" sz="800" b="1" dirty="0" smtClean="0">
                <a:latin typeface="Arial" charset="0"/>
                <a:cs typeface="Arial" charset="0"/>
              </a:rPr>
              <a:t>passengers</a:t>
            </a:r>
            <a:endParaRPr lang="en-GB" sz="800" b="1" dirty="0">
              <a:latin typeface="Arial" charset="0"/>
              <a:cs typeface="Arial" charset="0"/>
            </a:endParaRPr>
          </a:p>
        </p:txBody>
      </p:sp>
      <p:sp>
        <p:nvSpPr>
          <p:cNvPr id="54" name="Oval 79"/>
          <p:cNvSpPr>
            <a:spLocks noChangeArrowheads="1"/>
          </p:cNvSpPr>
          <p:nvPr/>
        </p:nvSpPr>
        <p:spPr bwMode="gray">
          <a:xfrm rot="10800000" flipH="1" flipV="1">
            <a:off x="3466482" y="5467217"/>
            <a:ext cx="653571" cy="281499"/>
          </a:xfrm>
          <a:prstGeom prst="rect">
            <a:avLst/>
          </a:prstGeom>
          <a:solidFill>
            <a:schemeClr val="accent5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€0.3 MM</a:t>
            </a:r>
          </a:p>
        </p:txBody>
      </p:sp>
      <p:sp>
        <p:nvSpPr>
          <p:cNvPr id="55" name="Oval 79"/>
          <p:cNvSpPr>
            <a:spLocks noChangeArrowheads="1"/>
          </p:cNvSpPr>
          <p:nvPr/>
        </p:nvSpPr>
        <p:spPr bwMode="gray">
          <a:xfrm rot="10800000" flipH="1" flipV="1">
            <a:off x="4168927" y="5467217"/>
            <a:ext cx="653571" cy="281499"/>
          </a:xfrm>
          <a:prstGeom prst="rect">
            <a:avLst/>
          </a:prstGeom>
          <a:solidFill>
            <a:schemeClr val="accent6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(€0.1) MM</a:t>
            </a:r>
          </a:p>
        </p:txBody>
      </p:sp>
      <p:sp>
        <p:nvSpPr>
          <p:cNvPr id="56" name="Oval 79"/>
          <p:cNvSpPr>
            <a:spLocks noChangeArrowheads="1"/>
          </p:cNvSpPr>
          <p:nvPr/>
        </p:nvSpPr>
        <p:spPr bwMode="gray">
          <a:xfrm rot="10800000" flipH="1" flipV="1">
            <a:off x="8878297" y="5467218"/>
            <a:ext cx="653571" cy="281499"/>
          </a:xfrm>
          <a:prstGeom prst="rect">
            <a:avLst/>
          </a:prstGeom>
          <a:solidFill>
            <a:schemeClr val="accent2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latin typeface="Arial" charset="0"/>
                <a:cs typeface="Arial" charset="0"/>
              </a:rPr>
              <a:t>NM</a:t>
            </a:r>
          </a:p>
        </p:txBody>
      </p:sp>
      <p:sp>
        <p:nvSpPr>
          <p:cNvPr id="57" name="Oval 79"/>
          <p:cNvSpPr>
            <a:spLocks noChangeArrowheads="1"/>
          </p:cNvSpPr>
          <p:nvPr/>
        </p:nvSpPr>
        <p:spPr bwMode="gray">
          <a:xfrm rot="10800000" flipH="1" flipV="1">
            <a:off x="9580741" y="5467217"/>
            <a:ext cx="653571" cy="281499"/>
          </a:xfrm>
          <a:prstGeom prst="rect">
            <a:avLst/>
          </a:prstGeom>
          <a:solidFill>
            <a:schemeClr val="accent5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€1.3 MM</a:t>
            </a:r>
          </a:p>
        </p:txBody>
      </p:sp>
      <p:sp>
        <p:nvSpPr>
          <p:cNvPr id="58" name="Oval 79"/>
          <p:cNvSpPr>
            <a:spLocks noChangeArrowheads="1"/>
          </p:cNvSpPr>
          <p:nvPr/>
        </p:nvSpPr>
        <p:spPr bwMode="gray">
          <a:xfrm rot="10800000" flipH="1" flipV="1">
            <a:off x="10283187" y="5467217"/>
            <a:ext cx="653571" cy="281499"/>
          </a:xfrm>
          <a:prstGeom prst="rect">
            <a:avLst/>
          </a:prstGeom>
          <a:solidFill>
            <a:schemeClr val="accent6"/>
          </a:solidFill>
          <a:ln w="317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800" b="1" dirty="0">
                <a:solidFill>
                  <a:prstClr val="white"/>
                </a:solidFill>
                <a:latin typeface="Arial" charset="0"/>
                <a:cs typeface="Arial" charset="0"/>
              </a:rPr>
              <a:t>€1.0 MM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76" y="2812785"/>
            <a:ext cx="1356776" cy="12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8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163030" y="241301"/>
            <a:ext cx="9448959" cy="32316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Overview of </a:t>
            </a:r>
            <a:r>
              <a:rPr lang="en-GB" dirty="0" err="1">
                <a:latin typeface="+mn-lt"/>
              </a:rPr>
              <a:t>ThPA</a:t>
            </a:r>
            <a:r>
              <a:rPr lang="en-GB" dirty="0">
                <a:latin typeface="+mn-lt"/>
              </a:rPr>
              <a:t> SA Location</a:t>
            </a:r>
            <a:endParaRPr lang="en-US" dirty="0">
              <a:latin typeface="+mn-lt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386615" y="1173489"/>
            <a:ext cx="9648583" cy="4920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Arrow Connector 3"/>
          <p:cNvCxnSpPr/>
          <p:nvPr/>
        </p:nvCxnSpPr>
        <p:spPr bwMode="gray">
          <a:xfrm>
            <a:off x="2123068" y="2661566"/>
            <a:ext cx="135451" cy="1023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/>
          </a:ln>
          <a:effectLst/>
        </p:spPr>
      </p:cxnSp>
      <p:sp>
        <p:nvSpPr>
          <p:cNvPr id="10" name="Rectangle 6"/>
          <p:cNvSpPr/>
          <p:nvPr/>
        </p:nvSpPr>
        <p:spPr bwMode="gray">
          <a:xfrm>
            <a:off x="1624337" y="3685366"/>
            <a:ext cx="1261149" cy="40011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>
                <a:solidFill>
                  <a:srgbClr val="FF0000"/>
                </a:solidFill>
                <a:latin typeface="Arial" charset="0"/>
              </a:rPr>
              <a:t>Container Terminal</a:t>
            </a:r>
          </a:p>
        </p:txBody>
      </p:sp>
      <p:sp>
        <p:nvSpPr>
          <p:cNvPr id="11" name="Rectangle 14"/>
          <p:cNvSpPr/>
          <p:nvPr/>
        </p:nvSpPr>
        <p:spPr bwMode="gray">
          <a:xfrm>
            <a:off x="3911182" y="4246061"/>
            <a:ext cx="1261149" cy="40011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>
                <a:solidFill>
                  <a:srgbClr val="FF0000"/>
                </a:solidFill>
                <a:latin typeface="Arial" charset="0"/>
              </a:rPr>
              <a:t>Dry Bulk &amp; </a:t>
            </a:r>
            <a:r>
              <a:rPr lang="en-GB" sz="1300" b="1" smtClean="0">
                <a:solidFill>
                  <a:srgbClr val="FF0000"/>
                </a:solidFill>
                <a:latin typeface="Arial" charset="0"/>
              </a:rPr>
              <a:t>General Cargo</a:t>
            </a:r>
            <a:endParaRPr lang="en-GB" sz="13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2" name="Straight Arrow Connector 15"/>
          <p:cNvCxnSpPr>
            <a:endCxn id="11" idx="0"/>
          </p:cNvCxnSpPr>
          <p:nvPr/>
        </p:nvCxnSpPr>
        <p:spPr bwMode="gray">
          <a:xfrm>
            <a:off x="3784577" y="2661566"/>
            <a:ext cx="757180" cy="158449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/>
          </a:ln>
          <a:effectLst/>
        </p:spPr>
      </p:cxnSp>
      <p:cxnSp>
        <p:nvCxnSpPr>
          <p:cNvPr id="13" name="Straight Arrow Connector 21"/>
          <p:cNvCxnSpPr>
            <a:stCxn id="17" idx="1"/>
            <a:endCxn id="11" idx="0"/>
          </p:cNvCxnSpPr>
          <p:nvPr/>
        </p:nvCxnSpPr>
        <p:spPr bwMode="gray">
          <a:xfrm flipH="1">
            <a:off x="4541757" y="3639818"/>
            <a:ext cx="1264612" cy="60624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/>
          </a:ln>
          <a:effectLst/>
        </p:spPr>
      </p:cxnSp>
      <p:sp>
        <p:nvSpPr>
          <p:cNvPr id="14" name="Rectangle 28"/>
          <p:cNvSpPr/>
          <p:nvPr/>
        </p:nvSpPr>
        <p:spPr bwMode="gray">
          <a:xfrm>
            <a:off x="6257035" y="4802140"/>
            <a:ext cx="1261149" cy="20005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>
                <a:solidFill>
                  <a:srgbClr val="FF0000"/>
                </a:solidFill>
                <a:latin typeface="Arial" charset="0"/>
              </a:rPr>
              <a:t>Coastal/Cruise</a:t>
            </a:r>
          </a:p>
        </p:txBody>
      </p:sp>
      <p:cxnSp>
        <p:nvCxnSpPr>
          <p:cNvPr id="15" name="Straight Arrow Connector 29"/>
          <p:cNvCxnSpPr>
            <a:stCxn id="16" idx="1"/>
            <a:endCxn id="14" idx="3"/>
          </p:cNvCxnSpPr>
          <p:nvPr/>
        </p:nvCxnSpPr>
        <p:spPr bwMode="gray">
          <a:xfrm flipH="1">
            <a:off x="7518184" y="4899252"/>
            <a:ext cx="1122718" cy="291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/>
          </a:ln>
          <a:effectLst/>
        </p:spPr>
      </p:cxnSp>
      <p:sp>
        <p:nvSpPr>
          <p:cNvPr id="16" name="Left Brace 33"/>
          <p:cNvSpPr/>
          <p:nvPr/>
        </p:nvSpPr>
        <p:spPr bwMode="gray">
          <a:xfrm rot="18935867">
            <a:off x="8640709" y="4048708"/>
            <a:ext cx="164810" cy="1633431"/>
          </a:xfrm>
          <a:prstGeom prst="leftBrace">
            <a:avLst>
              <a:gd name="adj1" fmla="val 0"/>
              <a:gd name="adj2" fmla="val 4795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17" name="Left Brace 41"/>
          <p:cNvSpPr/>
          <p:nvPr/>
        </p:nvSpPr>
        <p:spPr bwMode="gray">
          <a:xfrm rot="17270473">
            <a:off x="5807961" y="2122114"/>
            <a:ext cx="159098" cy="2920504"/>
          </a:xfrm>
          <a:prstGeom prst="leftBrace">
            <a:avLst>
              <a:gd name="adj1" fmla="val 0"/>
              <a:gd name="adj2" fmla="val 47958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18" name="Rectangle 30"/>
          <p:cNvSpPr/>
          <p:nvPr/>
        </p:nvSpPr>
        <p:spPr bwMode="gray">
          <a:xfrm>
            <a:off x="9123060" y="5730155"/>
            <a:ext cx="1261149" cy="20005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>
                <a:solidFill>
                  <a:srgbClr val="FF0000"/>
                </a:solidFill>
                <a:latin typeface="Arial" charset="0"/>
              </a:rPr>
              <a:t>Parking Lots</a:t>
            </a:r>
          </a:p>
        </p:txBody>
      </p:sp>
      <p:cxnSp>
        <p:nvCxnSpPr>
          <p:cNvPr id="19" name="Straight Arrow Connector 31"/>
          <p:cNvCxnSpPr>
            <a:endCxn id="18" idx="0"/>
          </p:cNvCxnSpPr>
          <p:nvPr/>
        </p:nvCxnSpPr>
        <p:spPr bwMode="gray">
          <a:xfrm flipH="1">
            <a:off x="9753635" y="3998339"/>
            <a:ext cx="31901" cy="173181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/>
          </a:ln>
          <a:effectLst/>
        </p:spPr>
      </p:cxnSp>
      <p:cxnSp>
        <p:nvCxnSpPr>
          <p:cNvPr id="20" name="Straight Arrow Connector 34"/>
          <p:cNvCxnSpPr>
            <a:endCxn id="18" idx="0"/>
          </p:cNvCxnSpPr>
          <p:nvPr/>
        </p:nvCxnSpPr>
        <p:spPr bwMode="gray">
          <a:xfrm flipH="1">
            <a:off x="9753635" y="4665831"/>
            <a:ext cx="470343" cy="106432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stealth" w="med" len="med"/>
            <a:tailEnd type="none"/>
          </a:ln>
          <a:effectLst/>
        </p:spPr>
      </p:cxnSp>
      <p:sp>
        <p:nvSpPr>
          <p:cNvPr id="21" name="Freeform 2"/>
          <p:cNvSpPr/>
          <p:nvPr/>
        </p:nvSpPr>
        <p:spPr bwMode="gray">
          <a:xfrm>
            <a:off x="4274338" y="2499984"/>
            <a:ext cx="65" cy="323165"/>
          </a:xfrm>
          <a:custGeom>
            <a:avLst/>
            <a:gdLst>
              <a:gd name="connsiteX0" fmla="*/ 0 w 5172075"/>
              <a:gd name="connsiteY0" fmla="*/ 581025 h 1428750"/>
              <a:gd name="connsiteX1" fmla="*/ 1533525 w 5172075"/>
              <a:gd name="connsiteY1" fmla="*/ 171450 h 1428750"/>
              <a:gd name="connsiteX2" fmla="*/ 1476375 w 5172075"/>
              <a:gd name="connsiteY2" fmla="*/ 114300 h 1428750"/>
              <a:gd name="connsiteX3" fmla="*/ 1524000 w 5172075"/>
              <a:gd name="connsiteY3" fmla="*/ 0 h 1428750"/>
              <a:gd name="connsiteX4" fmla="*/ 1876425 w 5172075"/>
              <a:gd name="connsiteY4" fmla="*/ 0 h 1428750"/>
              <a:gd name="connsiteX5" fmla="*/ 1933575 w 5172075"/>
              <a:gd name="connsiteY5" fmla="*/ 95250 h 1428750"/>
              <a:gd name="connsiteX6" fmla="*/ 2505075 w 5172075"/>
              <a:gd name="connsiteY6" fmla="*/ 57150 h 1428750"/>
              <a:gd name="connsiteX7" fmla="*/ 2714625 w 5172075"/>
              <a:gd name="connsiteY7" fmla="*/ 9525 h 1428750"/>
              <a:gd name="connsiteX8" fmla="*/ 3276600 w 5172075"/>
              <a:gd name="connsiteY8" fmla="*/ 209550 h 1428750"/>
              <a:gd name="connsiteX9" fmla="*/ 3495675 w 5172075"/>
              <a:gd name="connsiteY9" fmla="*/ 123825 h 1428750"/>
              <a:gd name="connsiteX10" fmla="*/ 3990975 w 5172075"/>
              <a:gd name="connsiteY10" fmla="*/ 352425 h 1428750"/>
              <a:gd name="connsiteX11" fmla="*/ 3714750 w 5172075"/>
              <a:gd name="connsiteY11" fmla="*/ 400050 h 1428750"/>
              <a:gd name="connsiteX12" fmla="*/ 3867150 w 5172075"/>
              <a:gd name="connsiteY12" fmla="*/ 495300 h 1428750"/>
              <a:gd name="connsiteX13" fmla="*/ 4152900 w 5172075"/>
              <a:gd name="connsiteY13" fmla="*/ 428625 h 1428750"/>
              <a:gd name="connsiteX14" fmla="*/ 4305300 w 5172075"/>
              <a:gd name="connsiteY14" fmla="*/ 504825 h 1428750"/>
              <a:gd name="connsiteX15" fmla="*/ 4581525 w 5172075"/>
              <a:gd name="connsiteY15" fmla="*/ 419100 h 1428750"/>
              <a:gd name="connsiteX16" fmla="*/ 5124450 w 5172075"/>
              <a:gd name="connsiteY16" fmla="*/ 600075 h 1428750"/>
              <a:gd name="connsiteX17" fmla="*/ 4972050 w 5172075"/>
              <a:gd name="connsiteY17" fmla="*/ 695325 h 1428750"/>
              <a:gd name="connsiteX18" fmla="*/ 5172075 w 5172075"/>
              <a:gd name="connsiteY18" fmla="*/ 704850 h 1428750"/>
              <a:gd name="connsiteX19" fmla="*/ 4972050 w 5172075"/>
              <a:gd name="connsiteY19" fmla="*/ 885825 h 1428750"/>
              <a:gd name="connsiteX20" fmla="*/ 4876800 w 5172075"/>
              <a:gd name="connsiteY20" fmla="*/ 790575 h 1428750"/>
              <a:gd name="connsiteX21" fmla="*/ 4752975 w 5172075"/>
              <a:gd name="connsiteY21" fmla="*/ 1000125 h 1428750"/>
              <a:gd name="connsiteX22" fmla="*/ 4572000 w 5172075"/>
              <a:gd name="connsiteY22" fmla="*/ 952500 h 1428750"/>
              <a:gd name="connsiteX23" fmla="*/ 4467225 w 5172075"/>
              <a:gd name="connsiteY23" fmla="*/ 1428750 h 1428750"/>
              <a:gd name="connsiteX24" fmla="*/ 3924300 w 5172075"/>
              <a:gd name="connsiteY24" fmla="*/ 1228725 h 1428750"/>
              <a:gd name="connsiteX25" fmla="*/ 4048125 w 5172075"/>
              <a:gd name="connsiteY25" fmla="*/ 828675 h 1428750"/>
              <a:gd name="connsiteX26" fmla="*/ 3657600 w 5172075"/>
              <a:gd name="connsiteY26" fmla="*/ 657225 h 1428750"/>
              <a:gd name="connsiteX27" fmla="*/ 3248025 w 5172075"/>
              <a:gd name="connsiteY27" fmla="*/ 1095375 h 1428750"/>
              <a:gd name="connsiteX28" fmla="*/ 2914650 w 5172075"/>
              <a:gd name="connsiteY28" fmla="*/ 895350 h 1428750"/>
              <a:gd name="connsiteX29" fmla="*/ 3371850 w 5172075"/>
              <a:gd name="connsiteY29" fmla="*/ 485775 h 1428750"/>
              <a:gd name="connsiteX30" fmla="*/ 3009900 w 5172075"/>
              <a:gd name="connsiteY30" fmla="*/ 342900 h 1428750"/>
              <a:gd name="connsiteX31" fmla="*/ 1314450 w 5172075"/>
              <a:gd name="connsiteY31" fmla="*/ 923925 h 1428750"/>
              <a:gd name="connsiteX32" fmla="*/ 1362075 w 5172075"/>
              <a:gd name="connsiteY32" fmla="*/ 847725 h 1428750"/>
              <a:gd name="connsiteX33" fmla="*/ 1276350 w 5172075"/>
              <a:gd name="connsiteY33" fmla="*/ 800100 h 1428750"/>
              <a:gd name="connsiteX34" fmla="*/ 1028700 w 5172075"/>
              <a:gd name="connsiteY34" fmla="*/ 857250 h 1428750"/>
              <a:gd name="connsiteX35" fmla="*/ 704850 w 5172075"/>
              <a:gd name="connsiteY35" fmla="*/ 704850 h 1428750"/>
              <a:gd name="connsiteX36" fmla="*/ 714375 w 5172075"/>
              <a:gd name="connsiteY36" fmla="*/ 619125 h 1428750"/>
              <a:gd name="connsiteX37" fmla="*/ 600075 w 5172075"/>
              <a:gd name="connsiteY37" fmla="*/ 571500 h 1428750"/>
              <a:gd name="connsiteX38" fmla="*/ 0 w 5172075"/>
              <a:gd name="connsiteY38" fmla="*/ 581025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172075" h="1428750">
                <a:moveTo>
                  <a:pt x="0" y="581025"/>
                </a:moveTo>
                <a:lnTo>
                  <a:pt x="1533525" y="171450"/>
                </a:lnTo>
                <a:lnTo>
                  <a:pt x="1476375" y="114300"/>
                </a:lnTo>
                <a:lnTo>
                  <a:pt x="1524000" y="0"/>
                </a:lnTo>
                <a:lnTo>
                  <a:pt x="1876425" y="0"/>
                </a:lnTo>
                <a:lnTo>
                  <a:pt x="1933575" y="95250"/>
                </a:lnTo>
                <a:lnTo>
                  <a:pt x="2505075" y="57150"/>
                </a:lnTo>
                <a:lnTo>
                  <a:pt x="2714625" y="9525"/>
                </a:lnTo>
                <a:lnTo>
                  <a:pt x="3276600" y="209550"/>
                </a:lnTo>
                <a:lnTo>
                  <a:pt x="3495675" y="123825"/>
                </a:lnTo>
                <a:lnTo>
                  <a:pt x="3990975" y="352425"/>
                </a:lnTo>
                <a:lnTo>
                  <a:pt x="3714750" y="400050"/>
                </a:lnTo>
                <a:lnTo>
                  <a:pt x="3867150" y="495300"/>
                </a:lnTo>
                <a:lnTo>
                  <a:pt x="4152900" y="428625"/>
                </a:lnTo>
                <a:lnTo>
                  <a:pt x="4305300" y="504825"/>
                </a:lnTo>
                <a:lnTo>
                  <a:pt x="4581525" y="419100"/>
                </a:lnTo>
                <a:lnTo>
                  <a:pt x="5124450" y="600075"/>
                </a:lnTo>
                <a:lnTo>
                  <a:pt x="4972050" y="695325"/>
                </a:lnTo>
                <a:lnTo>
                  <a:pt x="5172075" y="704850"/>
                </a:lnTo>
                <a:lnTo>
                  <a:pt x="4972050" y="885825"/>
                </a:lnTo>
                <a:lnTo>
                  <a:pt x="4876800" y="790575"/>
                </a:lnTo>
                <a:lnTo>
                  <a:pt x="4752975" y="1000125"/>
                </a:lnTo>
                <a:lnTo>
                  <a:pt x="4572000" y="952500"/>
                </a:lnTo>
                <a:lnTo>
                  <a:pt x="4467225" y="1428750"/>
                </a:lnTo>
                <a:lnTo>
                  <a:pt x="3924300" y="1228725"/>
                </a:lnTo>
                <a:lnTo>
                  <a:pt x="4048125" y="828675"/>
                </a:lnTo>
                <a:lnTo>
                  <a:pt x="3657600" y="657225"/>
                </a:lnTo>
                <a:lnTo>
                  <a:pt x="3248025" y="1095375"/>
                </a:lnTo>
                <a:lnTo>
                  <a:pt x="2914650" y="895350"/>
                </a:lnTo>
                <a:lnTo>
                  <a:pt x="3371850" y="485775"/>
                </a:lnTo>
                <a:lnTo>
                  <a:pt x="3009900" y="342900"/>
                </a:lnTo>
                <a:lnTo>
                  <a:pt x="1314450" y="923925"/>
                </a:lnTo>
                <a:lnTo>
                  <a:pt x="1362075" y="847725"/>
                </a:lnTo>
                <a:lnTo>
                  <a:pt x="1276350" y="800100"/>
                </a:lnTo>
                <a:lnTo>
                  <a:pt x="1028700" y="857250"/>
                </a:lnTo>
                <a:lnTo>
                  <a:pt x="704850" y="704850"/>
                </a:lnTo>
                <a:lnTo>
                  <a:pt x="714375" y="619125"/>
                </a:lnTo>
                <a:lnTo>
                  <a:pt x="600075" y="571500"/>
                </a:lnTo>
                <a:lnTo>
                  <a:pt x="0" y="581025"/>
                </a:lnTo>
                <a:close/>
              </a:path>
            </a:pathLst>
          </a:custGeom>
          <a:solidFill>
            <a:srgbClr val="92D050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endParaRPr lang="en-GB" sz="2100" dirty="0">
              <a:solidFill>
                <a:srgbClr val="94C3E0"/>
              </a:solidFill>
              <a:latin typeface="Arial" charset="0"/>
            </a:endParaRPr>
          </a:p>
        </p:txBody>
      </p:sp>
      <p:sp>
        <p:nvSpPr>
          <p:cNvPr id="22" name="Rectangle 19"/>
          <p:cNvSpPr/>
          <p:nvPr/>
        </p:nvSpPr>
        <p:spPr bwMode="gray">
          <a:xfrm>
            <a:off x="1541660" y="1594065"/>
            <a:ext cx="1433719" cy="292901"/>
          </a:xfrm>
          <a:prstGeom prst="rect">
            <a:avLst/>
          </a:prstGeom>
          <a:solidFill>
            <a:srgbClr val="92D050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  <a:buClr>
                <a:srgbClr val="296CB5"/>
              </a:buClr>
              <a:buSzPct val="90000"/>
              <a:buFont typeface="Wingdings" pitchFamily="2" charset="2"/>
              <a:buNone/>
            </a:pPr>
            <a:r>
              <a:rPr lang="en-GB" sz="1300" b="1" dirty="0">
                <a:solidFill>
                  <a:prstClr val="white"/>
                </a:solidFill>
                <a:latin typeface="Arial" charset="0"/>
              </a:rPr>
              <a:t>Free z</a:t>
            </a:r>
            <a:r>
              <a:rPr lang="en-GB" sz="1300" b="1" dirty="0" smtClean="0">
                <a:solidFill>
                  <a:prstClr val="white"/>
                </a:solidFill>
                <a:latin typeface="Arial" charset="0"/>
              </a:rPr>
              <a:t>one </a:t>
            </a:r>
            <a:endParaRPr lang="en-GB" sz="13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3" name="Freeform 4"/>
          <p:cNvSpPr/>
          <p:nvPr/>
        </p:nvSpPr>
        <p:spPr bwMode="auto">
          <a:xfrm>
            <a:off x="1596939" y="1482998"/>
            <a:ext cx="5496233" cy="2063873"/>
          </a:xfrm>
          <a:custGeom>
            <a:avLst/>
            <a:gdLst>
              <a:gd name="connsiteX0" fmla="*/ 1524000 w 5496233"/>
              <a:gd name="connsiteY0" fmla="*/ 452284 h 1976284"/>
              <a:gd name="connsiteX1" fmla="*/ 0 w 5496233"/>
              <a:gd name="connsiteY1" fmla="*/ 934065 h 1976284"/>
              <a:gd name="connsiteX2" fmla="*/ 147484 w 5496233"/>
              <a:gd name="connsiteY2" fmla="*/ 973394 h 1976284"/>
              <a:gd name="connsiteX3" fmla="*/ 521110 w 5496233"/>
              <a:gd name="connsiteY3" fmla="*/ 1002891 h 1976284"/>
              <a:gd name="connsiteX4" fmla="*/ 668594 w 5496233"/>
              <a:gd name="connsiteY4" fmla="*/ 1012723 h 1976284"/>
              <a:gd name="connsiteX5" fmla="*/ 747252 w 5496233"/>
              <a:gd name="connsiteY5" fmla="*/ 1052052 h 1976284"/>
              <a:gd name="connsiteX6" fmla="*/ 757084 w 5496233"/>
              <a:gd name="connsiteY6" fmla="*/ 1150374 h 1976284"/>
              <a:gd name="connsiteX7" fmla="*/ 1120878 w 5496233"/>
              <a:gd name="connsiteY7" fmla="*/ 1288026 h 1976284"/>
              <a:gd name="connsiteX8" fmla="*/ 1415845 w 5496233"/>
              <a:gd name="connsiteY8" fmla="*/ 1268362 h 1976284"/>
              <a:gd name="connsiteX9" fmla="*/ 1474839 w 5496233"/>
              <a:gd name="connsiteY9" fmla="*/ 1327355 h 1976284"/>
              <a:gd name="connsiteX10" fmla="*/ 3126658 w 5496233"/>
              <a:gd name="connsiteY10" fmla="*/ 698091 h 1976284"/>
              <a:gd name="connsiteX11" fmla="*/ 3431458 w 5496233"/>
              <a:gd name="connsiteY11" fmla="*/ 875071 h 1976284"/>
              <a:gd name="connsiteX12" fmla="*/ 2979175 w 5496233"/>
              <a:gd name="connsiteY12" fmla="*/ 1347020 h 1976284"/>
              <a:gd name="connsiteX13" fmla="*/ 3411794 w 5496233"/>
              <a:gd name="connsiteY13" fmla="*/ 1553497 h 1976284"/>
              <a:gd name="connsiteX14" fmla="*/ 3795252 w 5496233"/>
              <a:gd name="connsiteY14" fmla="*/ 1022555 h 1976284"/>
              <a:gd name="connsiteX15" fmla="*/ 4139381 w 5496233"/>
              <a:gd name="connsiteY15" fmla="*/ 1229032 h 1976284"/>
              <a:gd name="connsiteX16" fmla="*/ 4031226 w 5496233"/>
              <a:gd name="connsiteY16" fmla="*/ 1700981 h 1976284"/>
              <a:gd name="connsiteX17" fmla="*/ 4601497 w 5496233"/>
              <a:gd name="connsiteY17" fmla="*/ 1976284 h 1976284"/>
              <a:gd name="connsiteX18" fmla="*/ 4709652 w 5496233"/>
              <a:gd name="connsiteY18" fmla="*/ 1406013 h 1976284"/>
              <a:gd name="connsiteX19" fmla="*/ 5230762 w 5496233"/>
              <a:gd name="connsiteY19" fmla="*/ 1582994 h 1976284"/>
              <a:gd name="connsiteX20" fmla="*/ 5299587 w 5496233"/>
              <a:gd name="connsiteY20" fmla="*/ 1209368 h 1976284"/>
              <a:gd name="connsiteX21" fmla="*/ 5122607 w 5496233"/>
              <a:gd name="connsiteY21" fmla="*/ 1170039 h 1976284"/>
              <a:gd name="connsiteX22" fmla="*/ 5004620 w 5496233"/>
              <a:gd name="connsiteY22" fmla="*/ 1229032 h 1976284"/>
              <a:gd name="connsiteX23" fmla="*/ 5102942 w 5496233"/>
              <a:gd name="connsiteY23" fmla="*/ 1081549 h 1976284"/>
              <a:gd name="connsiteX24" fmla="*/ 5437239 w 5496233"/>
              <a:gd name="connsiteY24" fmla="*/ 1091381 h 1976284"/>
              <a:gd name="connsiteX25" fmla="*/ 5496233 w 5496233"/>
              <a:gd name="connsiteY25" fmla="*/ 1042220 h 1976284"/>
              <a:gd name="connsiteX26" fmla="*/ 4758813 w 5496233"/>
              <a:gd name="connsiteY26" fmla="*/ 835742 h 1976284"/>
              <a:gd name="connsiteX27" fmla="*/ 4434349 w 5496233"/>
              <a:gd name="connsiteY27" fmla="*/ 904568 h 1976284"/>
              <a:gd name="connsiteX28" fmla="*/ 4267200 w 5496233"/>
              <a:gd name="connsiteY28" fmla="*/ 806245 h 1976284"/>
              <a:gd name="connsiteX29" fmla="*/ 4001729 w 5496233"/>
              <a:gd name="connsiteY29" fmla="*/ 884903 h 1976284"/>
              <a:gd name="connsiteX30" fmla="*/ 3844413 w 5496233"/>
              <a:gd name="connsiteY30" fmla="*/ 786581 h 1976284"/>
              <a:gd name="connsiteX31" fmla="*/ 4109884 w 5496233"/>
              <a:gd name="connsiteY31" fmla="*/ 707923 h 1976284"/>
              <a:gd name="connsiteX32" fmla="*/ 3834581 w 5496233"/>
              <a:gd name="connsiteY32" fmla="*/ 580103 h 1976284"/>
              <a:gd name="connsiteX33" fmla="*/ 3893575 w 5496233"/>
              <a:gd name="connsiteY33" fmla="*/ 560439 h 1976284"/>
              <a:gd name="connsiteX34" fmla="*/ 3539613 w 5496233"/>
              <a:gd name="connsiteY34" fmla="*/ 432620 h 1976284"/>
              <a:gd name="connsiteX35" fmla="*/ 3431458 w 5496233"/>
              <a:gd name="connsiteY35" fmla="*/ 491613 h 1976284"/>
              <a:gd name="connsiteX36" fmla="*/ 3224981 w 5496233"/>
              <a:gd name="connsiteY36" fmla="*/ 403123 h 1976284"/>
              <a:gd name="connsiteX37" fmla="*/ 3303639 w 5496233"/>
              <a:gd name="connsiteY37" fmla="*/ 344129 h 1976284"/>
              <a:gd name="connsiteX38" fmla="*/ 3244645 w 5496233"/>
              <a:gd name="connsiteY38" fmla="*/ 235974 h 1976284"/>
              <a:gd name="connsiteX39" fmla="*/ 3106994 w 5496233"/>
              <a:gd name="connsiteY39" fmla="*/ 235974 h 1976284"/>
              <a:gd name="connsiteX40" fmla="*/ 3067665 w 5496233"/>
              <a:gd name="connsiteY40" fmla="*/ 157316 h 1976284"/>
              <a:gd name="connsiteX41" fmla="*/ 3215149 w 5496233"/>
              <a:gd name="connsiteY41" fmla="*/ 58994 h 1976284"/>
              <a:gd name="connsiteX42" fmla="*/ 3097162 w 5496233"/>
              <a:gd name="connsiteY42" fmla="*/ 9832 h 1976284"/>
              <a:gd name="connsiteX43" fmla="*/ 2871020 w 5496233"/>
              <a:gd name="connsiteY43" fmla="*/ 19665 h 1976284"/>
              <a:gd name="connsiteX44" fmla="*/ 2694039 w 5496233"/>
              <a:gd name="connsiteY44" fmla="*/ 9832 h 1976284"/>
              <a:gd name="connsiteX45" fmla="*/ 2536723 w 5496233"/>
              <a:gd name="connsiteY45" fmla="*/ 0 h 1976284"/>
              <a:gd name="connsiteX46" fmla="*/ 2684207 w 5496233"/>
              <a:gd name="connsiteY46" fmla="*/ 147484 h 1976284"/>
              <a:gd name="connsiteX47" fmla="*/ 2802194 w 5496233"/>
              <a:gd name="connsiteY47" fmla="*/ 265471 h 1976284"/>
              <a:gd name="connsiteX48" fmla="*/ 2920181 w 5496233"/>
              <a:gd name="connsiteY48" fmla="*/ 383458 h 1976284"/>
              <a:gd name="connsiteX49" fmla="*/ 2576052 w 5496233"/>
              <a:gd name="connsiteY49" fmla="*/ 383458 h 1976284"/>
              <a:gd name="connsiteX50" fmla="*/ 2349910 w 5496233"/>
              <a:gd name="connsiteY50" fmla="*/ 422787 h 1976284"/>
              <a:gd name="connsiteX51" fmla="*/ 2084439 w 5496233"/>
              <a:gd name="connsiteY51" fmla="*/ 412955 h 1976284"/>
              <a:gd name="connsiteX52" fmla="*/ 1976284 w 5496233"/>
              <a:gd name="connsiteY52" fmla="*/ 383458 h 1976284"/>
              <a:gd name="connsiteX53" fmla="*/ 1946787 w 5496233"/>
              <a:gd name="connsiteY53" fmla="*/ 304800 h 1976284"/>
              <a:gd name="connsiteX54" fmla="*/ 1602658 w 5496233"/>
              <a:gd name="connsiteY54" fmla="*/ 294968 h 1976284"/>
              <a:gd name="connsiteX55" fmla="*/ 1465007 w 5496233"/>
              <a:gd name="connsiteY55" fmla="*/ 452284 h 1976284"/>
              <a:gd name="connsiteX56" fmla="*/ 1445342 w 5496233"/>
              <a:gd name="connsiteY56" fmla="*/ 481781 h 1976284"/>
              <a:gd name="connsiteX57" fmla="*/ 1474839 w 5496233"/>
              <a:gd name="connsiteY57" fmla="*/ 462116 h 1976284"/>
              <a:gd name="connsiteX0" fmla="*/ 1524000 w 5496233"/>
              <a:gd name="connsiteY0" fmla="*/ 452284 h 1976284"/>
              <a:gd name="connsiteX1" fmla="*/ 0 w 5496233"/>
              <a:gd name="connsiteY1" fmla="*/ 934065 h 1976284"/>
              <a:gd name="connsiteX2" fmla="*/ 147484 w 5496233"/>
              <a:gd name="connsiteY2" fmla="*/ 973394 h 1976284"/>
              <a:gd name="connsiteX3" fmla="*/ 521110 w 5496233"/>
              <a:gd name="connsiteY3" fmla="*/ 1002891 h 1976284"/>
              <a:gd name="connsiteX4" fmla="*/ 668594 w 5496233"/>
              <a:gd name="connsiteY4" fmla="*/ 1012723 h 1976284"/>
              <a:gd name="connsiteX5" fmla="*/ 747252 w 5496233"/>
              <a:gd name="connsiteY5" fmla="*/ 1052052 h 1976284"/>
              <a:gd name="connsiteX6" fmla="*/ 757084 w 5496233"/>
              <a:gd name="connsiteY6" fmla="*/ 1150374 h 1976284"/>
              <a:gd name="connsiteX7" fmla="*/ 1120878 w 5496233"/>
              <a:gd name="connsiteY7" fmla="*/ 1288026 h 1976284"/>
              <a:gd name="connsiteX8" fmla="*/ 1415845 w 5496233"/>
              <a:gd name="connsiteY8" fmla="*/ 1268362 h 1976284"/>
              <a:gd name="connsiteX9" fmla="*/ 1474839 w 5496233"/>
              <a:gd name="connsiteY9" fmla="*/ 1327355 h 1976284"/>
              <a:gd name="connsiteX10" fmla="*/ 3126658 w 5496233"/>
              <a:gd name="connsiteY10" fmla="*/ 698091 h 1976284"/>
              <a:gd name="connsiteX11" fmla="*/ 3431458 w 5496233"/>
              <a:gd name="connsiteY11" fmla="*/ 875071 h 1976284"/>
              <a:gd name="connsiteX12" fmla="*/ 2979175 w 5496233"/>
              <a:gd name="connsiteY12" fmla="*/ 1347020 h 1976284"/>
              <a:gd name="connsiteX13" fmla="*/ 3411794 w 5496233"/>
              <a:gd name="connsiteY13" fmla="*/ 1553497 h 1976284"/>
              <a:gd name="connsiteX14" fmla="*/ 3795252 w 5496233"/>
              <a:gd name="connsiteY14" fmla="*/ 1022555 h 1976284"/>
              <a:gd name="connsiteX15" fmla="*/ 4139381 w 5496233"/>
              <a:gd name="connsiteY15" fmla="*/ 1229032 h 1976284"/>
              <a:gd name="connsiteX16" fmla="*/ 4031226 w 5496233"/>
              <a:gd name="connsiteY16" fmla="*/ 1700981 h 1976284"/>
              <a:gd name="connsiteX17" fmla="*/ 4601497 w 5496233"/>
              <a:gd name="connsiteY17" fmla="*/ 1976284 h 1976284"/>
              <a:gd name="connsiteX18" fmla="*/ 4709652 w 5496233"/>
              <a:gd name="connsiteY18" fmla="*/ 1406013 h 1976284"/>
              <a:gd name="connsiteX19" fmla="*/ 5230762 w 5496233"/>
              <a:gd name="connsiteY19" fmla="*/ 1582994 h 1976284"/>
              <a:gd name="connsiteX20" fmla="*/ 5299587 w 5496233"/>
              <a:gd name="connsiteY20" fmla="*/ 1209368 h 1976284"/>
              <a:gd name="connsiteX21" fmla="*/ 5122607 w 5496233"/>
              <a:gd name="connsiteY21" fmla="*/ 1170039 h 1976284"/>
              <a:gd name="connsiteX22" fmla="*/ 5004620 w 5496233"/>
              <a:gd name="connsiteY22" fmla="*/ 1229032 h 1976284"/>
              <a:gd name="connsiteX23" fmla="*/ 5102942 w 5496233"/>
              <a:gd name="connsiteY23" fmla="*/ 1081549 h 1976284"/>
              <a:gd name="connsiteX24" fmla="*/ 5437239 w 5496233"/>
              <a:gd name="connsiteY24" fmla="*/ 1091381 h 1976284"/>
              <a:gd name="connsiteX25" fmla="*/ 5496233 w 5496233"/>
              <a:gd name="connsiteY25" fmla="*/ 1042220 h 1976284"/>
              <a:gd name="connsiteX26" fmla="*/ 4758813 w 5496233"/>
              <a:gd name="connsiteY26" fmla="*/ 835742 h 1976284"/>
              <a:gd name="connsiteX27" fmla="*/ 4434349 w 5496233"/>
              <a:gd name="connsiteY27" fmla="*/ 904568 h 1976284"/>
              <a:gd name="connsiteX28" fmla="*/ 4267200 w 5496233"/>
              <a:gd name="connsiteY28" fmla="*/ 806245 h 1976284"/>
              <a:gd name="connsiteX29" fmla="*/ 4001729 w 5496233"/>
              <a:gd name="connsiteY29" fmla="*/ 884903 h 1976284"/>
              <a:gd name="connsiteX30" fmla="*/ 3844413 w 5496233"/>
              <a:gd name="connsiteY30" fmla="*/ 786581 h 1976284"/>
              <a:gd name="connsiteX31" fmla="*/ 4109884 w 5496233"/>
              <a:gd name="connsiteY31" fmla="*/ 707923 h 1976284"/>
              <a:gd name="connsiteX32" fmla="*/ 3834581 w 5496233"/>
              <a:gd name="connsiteY32" fmla="*/ 580103 h 1976284"/>
              <a:gd name="connsiteX33" fmla="*/ 3893575 w 5496233"/>
              <a:gd name="connsiteY33" fmla="*/ 560439 h 1976284"/>
              <a:gd name="connsiteX34" fmla="*/ 3539613 w 5496233"/>
              <a:gd name="connsiteY34" fmla="*/ 432620 h 1976284"/>
              <a:gd name="connsiteX35" fmla="*/ 3431458 w 5496233"/>
              <a:gd name="connsiteY35" fmla="*/ 491613 h 1976284"/>
              <a:gd name="connsiteX36" fmla="*/ 3224981 w 5496233"/>
              <a:gd name="connsiteY36" fmla="*/ 403123 h 1976284"/>
              <a:gd name="connsiteX37" fmla="*/ 3303639 w 5496233"/>
              <a:gd name="connsiteY37" fmla="*/ 344129 h 1976284"/>
              <a:gd name="connsiteX38" fmla="*/ 3244645 w 5496233"/>
              <a:gd name="connsiteY38" fmla="*/ 235974 h 1976284"/>
              <a:gd name="connsiteX39" fmla="*/ 3106994 w 5496233"/>
              <a:gd name="connsiteY39" fmla="*/ 235974 h 1976284"/>
              <a:gd name="connsiteX40" fmla="*/ 3067665 w 5496233"/>
              <a:gd name="connsiteY40" fmla="*/ 157316 h 1976284"/>
              <a:gd name="connsiteX41" fmla="*/ 3215149 w 5496233"/>
              <a:gd name="connsiteY41" fmla="*/ 58994 h 1976284"/>
              <a:gd name="connsiteX42" fmla="*/ 3097162 w 5496233"/>
              <a:gd name="connsiteY42" fmla="*/ 9832 h 1976284"/>
              <a:gd name="connsiteX43" fmla="*/ 2976179 w 5496233"/>
              <a:gd name="connsiteY43" fmla="*/ 12423 h 1976284"/>
              <a:gd name="connsiteX44" fmla="*/ 2871020 w 5496233"/>
              <a:gd name="connsiteY44" fmla="*/ 19665 h 1976284"/>
              <a:gd name="connsiteX45" fmla="*/ 2694039 w 5496233"/>
              <a:gd name="connsiteY45" fmla="*/ 9832 h 1976284"/>
              <a:gd name="connsiteX46" fmla="*/ 2536723 w 5496233"/>
              <a:gd name="connsiteY46" fmla="*/ 0 h 1976284"/>
              <a:gd name="connsiteX47" fmla="*/ 2684207 w 5496233"/>
              <a:gd name="connsiteY47" fmla="*/ 147484 h 1976284"/>
              <a:gd name="connsiteX48" fmla="*/ 2802194 w 5496233"/>
              <a:gd name="connsiteY48" fmla="*/ 265471 h 1976284"/>
              <a:gd name="connsiteX49" fmla="*/ 2920181 w 5496233"/>
              <a:gd name="connsiteY49" fmla="*/ 383458 h 1976284"/>
              <a:gd name="connsiteX50" fmla="*/ 2576052 w 5496233"/>
              <a:gd name="connsiteY50" fmla="*/ 383458 h 1976284"/>
              <a:gd name="connsiteX51" fmla="*/ 2349910 w 5496233"/>
              <a:gd name="connsiteY51" fmla="*/ 422787 h 1976284"/>
              <a:gd name="connsiteX52" fmla="*/ 2084439 w 5496233"/>
              <a:gd name="connsiteY52" fmla="*/ 412955 h 1976284"/>
              <a:gd name="connsiteX53" fmla="*/ 1976284 w 5496233"/>
              <a:gd name="connsiteY53" fmla="*/ 383458 h 1976284"/>
              <a:gd name="connsiteX54" fmla="*/ 1946787 w 5496233"/>
              <a:gd name="connsiteY54" fmla="*/ 304800 h 1976284"/>
              <a:gd name="connsiteX55" fmla="*/ 1602658 w 5496233"/>
              <a:gd name="connsiteY55" fmla="*/ 294968 h 1976284"/>
              <a:gd name="connsiteX56" fmla="*/ 1465007 w 5496233"/>
              <a:gd name="connsiteY56" fmla="*/ 452284 h 1976284"/>
              <a:gd name="connsiteX57" fmla="*/ 1445342 w 5496233"/>
              <a:gd name="connsiteY57" fmla="*/ 481781 h 1976284"/>
              <a:gd name="connsiteX58" fmla="*/ 1474839 w 5496233"/>
              <a:gd name="connsiteY58" fmla="*/ 462116 h 1976284"/>
              <a:gd name="connsiteX0" fmla="*/ 1524000 w 5496233"/>
              <a:gd name="connsiteY0" fmla="*/ 452284 h 1976284"/>
              <a:gd name="connsiteX1" fmla="*/ 0 w 5496233"/>
              <a:gd name="connsiteY1" fmla="*/ 934065 h 1976284"/>
              <a:gd name="connsiteX2" fmla="*/ 147484 w 5496233"/>
              <a:gd name="connsiteY2" fmla="*/ 973394 h 1976284"/>
              <a:gd name="connsiteX3" fmla="*/ 521110 w 5496233"/>
              <a:gd name="connsiteY3" fmla="*/ 1002891 h 1976284"/>
              <a:gd name="connsiteX4" fmla="*/ 668594 w 5496233"/>
              <a:gd name="connsiteY4" fmla="*/ 1012723 h 1976284"/>
              <a:gd name="connsiteX5" fmla="*/ 747252 w 5496233"/>
              <a:gd name="connsiteY5" fmla="*/ 1052052 h 1976284"/>
              <a:gd name="connsiteX6" fmla="*/ 757084 w 5496233"/>
              <a:gd name="connsiteY6" fmla="*/ 1150374 h 1976284"/>
              <a:gd name="connsiteX7" fmla="*/ 1120878 w 5496233"/>
              <a:gd name="connsiteY7" fmla="*/ 1288026 h 1976284"/>
              <a:gd name="connsiteX8" fmla="*/ 1415845 w 5496233"/>
              <a:gd name="connsiteY8" fmla="*/ 1268362 h 1976284"/>
              <a:gd name="connsiteX9" fmla="*/ 1474839 w 5496233"/>
              <a:gd name="connsiteY9" fmla="*/ 1327355 h 1976284"/>
              <a:gd name="connsiteX10" fmla="*/ 3126658 w 5496233"/>
              <a:gd name="connsiteY10" fmla="*/ 698091 h 1976284"/>
              <a:gd name="connsiteX11" fmla="*/ 3431458 w 5496233"/>
              <a:gd name="connsiteY11" fmla="*/ 875071 h 1976284"/>
              <a:gd name="connsiteX12" fmla="*/ 2979175 w 5496233"/>
              <a:gd name="connsiteY12" fmla="*/ 1347020 h 1976284"/>
              <a:gd name="connsiteX13" fmla="*/ 3411794 w 5496233"/>
              <a:gd name="connsiteY13" fmla="*/ 1553497 h 1976284"/>
              <a:gd name="connsiteX14" fmla="*/ 3795252 w 5496233"/>
              <a:gd name="connsiteY14" fmla="*/ 1022555 h 1976284"/>
              <a:gd name="connsiteX15" fmla="*/ 4139381 w 5496233"/>
              <a:gd name="connsiteY15" fmla="*/ 1229032 h 1976284"/>
              <a:gd name="connsiteX16" fmla="*/ 4031226 w 5496233"/>
              <a:gd name="connsiteY16" fmla="*/ 1700981 h 1976284"/>
              <a:gd name="connsiteX17" fmla="*/ 4601497 w 5496233"/>
              <a:gd name="connsiteY17" fmla="*/ 1976284 h 1976284"/>
              <a:gd name="connsiteX18" fmla="*/ 4709652 w 5496233"/>
              <a:gd name="connsiteY18" fmla="*/ 1406013 h 1976284"/>
              <a:gd name="connsiteX19" fmla="*/ 5230762 w 5496233"/>
              <a:gd name="connsiteY19" fmla="*/ 1582994 h 1976284"/>
              <a:gd name="connsiteX20" fmla="*/ 5299587 w 5496233"/>
              <a:gd name="connsiteY20" fmla="*/ 1209368 h 1976284"/>
              <a:gd name="connsiteX21" fmla="*/ 5122607 w 5496233"/>
              <a:gd name="connsiteY21" fmla="*/ 1170039 h 1976284"/>
              <a:gd name="connsiteX22" fmla="*/ 5004620 w 5496233"/>
              <a:gd name="connsiteY22" fmla="*/ 1229032 h 1976284"/>
              <a:gd name="connsiteX23" fmla="*/ 5102942 w 5496233"/>
              <a:gd name="connsiteY23" fmla="*/ 1081549 h 1976284"/>
              <a:gd name="connsiteX24" fmla="*/ 5437239 w 5496233"/>
              <a:gd name="connsiteY24" fmla="*/ 1091381 h 1976284"/>
              <a:gd name="connsiteX25" fmla="*/ 5496233 w 5496233"/>
              <a:gd name="connsiteY25" fmla="*/ 1042220 h 1976284"/>
              <a:gd name="connsiteX26" fmla="*/ 4758813 w 5496233"/>
              <a:gd name="connsiteY26" fmla="*/ 835742 h 1976284"/>
              <a:gd name="connsiteX27" fmla="*/ 4434349 w 5496233"/>
              <a:gd name="connsiteY27" fmla="*/ 904568 h 1976284"/>
              <a:gd name="connsiteX28" fmla="*/ 4267200 w 5496233"/>
              <a:gd name="connsiteY28" fmla="*/ 806245 h 1976284"/>
              <a:gd name="connsiteX29" fmla="*/ 4001729 w 5496233"/>
              <a:gd name="connsiteY29" fmla="*/ 884903 h 1976284"/>
              <a:gd name="connsiteX30" fmla="*/ 3844413 w 5496233"/>
              <a:gd name="connsiteY30" fmla="*/ 786581 h 1976284"/>
              <a:gd name="connsiteX31" fmla="*/ 4109884 w 5496233"/>
              <a:gd name="connsiteY31" fmla="*/ 707923 h 1976284"/>
              <a:gd name="connsiteX32" fmla="*/ 3834581 w 5496233"/>
              <a:gd name="connsiteY32" fmla="*/ 580103 h 1976284"/>
              <a:gd name="connsiteX33" fmla="*/ 3893575 w 5496233"/>
              <a:gd name="connsiteY33" fmla="*/ 560439 h 1976284"/>
              <a:gd name="connsiteX34" fmla="*/ 3539613 w 5496233"/>
              <a:gd name="connsiteY34" fmla="*/ 432620 h 1976284"/>
              <a:gd name="connsiteX35" fmla="*/ 3431458 w 5496233"/>
              <a:gd name="connsiteY35" fmla="*/ 491613 h 1976284"/>
              <a:gd name="connsiteX36" fmla="*/ 3224981 w 5496233"/>
              <a:gd name="connsiteY36" fmla="*/ 403123 h 1976284"/>
              <a:gd name="connsiteX37" fmla="*/ 3303639 w 5496233"/>
              <a:gd name="connsiteY37" fmla="*/ 344129 h 1976284"/>
              <a:gd name="connsiteX38" fmla="*/ 3244645 w 5496233"/>
              <a:gd name="connsiteY38" fmla="*/ 235974 h 1976284"/>
              <a:gd name="connsiteX39" fmla="*/ 3106994 w 5496233"/>
              <a:gd name="connsiteY39" fmla="*/ 235974 h 1976284"/>
              <a:gd name="connsiteX40" fmla="*/ 3067665 w 5496233"/>
              <a:gd name="connsiteY40" fmla="*/ 157316 h 1976284"/>
              <a:gd name="connsiteX41" fmla="*/ 3215149 w 5496233"/>
              <a:gd name="connsiteY41" fmla="*/ 58994 h 1976284"/>
              <a:gd name="connsiteX42" fmla="*/ 3097162 w 5496233"/>
              <a:gd name="connsiteY42" fmla="*/ 9832 h 1976284"/>
              <a:gd name="connsiteX43" fmla="*/ 2952367 w 5496233"/>
              <a:gd name="connsiteY43" fmla="*/ 17185 h 1976284"/>
              <a:gd name="connsiteX44" fmla="*/ 2871020 w 5496233"/>
              <a:gd name="connsiteY44" fmla="*/ 19665 h 1976284"/>
              <a:gd name="connsiteX45" fmla="*/ 2694039 w 5496233"/>
              <a:gd name="connsiteY45" fmla="*/ 9832 h 1976284"/>
              <a:gd name="connsiteX46" fmla="*/ 2536723 w 5496233"/>
              <a:gd name="connsiteY46" fmla="*/ 0 h 1976284"/>
              <a:gd name="connsiteX47" fmla="*/ 2684207 w 5496233"/>
              <a:gd name="connsiteY47" fmla="*/ 147484 h 1976284"/>
              <a:gd name="connsiteX48" fmla="*/ 2802194 w 5496233"/>
              <a:gd name="connsiteY48" fmla="*/ 265471 h 1976284"/>
              <a:gd name="connsiteX49" fmla="*/ 2920181 w 5496233"/>
              <a:gd name="connsiteY49" fmla="*/ 383458 h 1976284"/>
              <a:gd name="connsiteX50" fmla="*/ 2576052 w 5496233"/>
              <a:gd name="connsiteY50" fmla="*/ 383458 h 1976284"/>
              <a:gd name="connsiteX51" fmla="*/ 2349910 w 5496233"/>
              <a:gd name="connsiteY51" fmla="*/ 422787 h 1976284"/>
              <a:gd name="connsiteX52" fmla="*/ 2084439 w 5496233"/>
              <a:gd name="connsiteY52" fmla="*/ 412955 h 1976284"/>
              <a:gd name="connsiteX53" fmla="*/ 1976284 w 5496233"/>
              <a:gd name="connsiteY53" fmla="*/ 383458 h 1976284"/>
              <a:gd name="connsiteX54" fmla="*/ 1946787 w 5496233"/>
              <a:gd name="connsiteY54" fmla="*/ 304800 h 1976284"/>
              <a:gd name="connsiteX55" fmla="*/ 1602658 w 5496233"/>
              <a:gd name="connsiteY55" fmla="*/ 294968 h 1976284"/>
              <a:gd name="connsiteX56" fmla="*/ 1465007 w 5496233"/>
              <a:gd name="connsiteY56" fmla="*/ 452284 h 1976284"/>
              <a:gd name="connsiteX57" fmla="*/ 1445342 w 5496233"/>
              <a:gd name="connsiteY57" fmla="*/ 481781 h 1976284"/>
              <a:gd name="connsiteX58" fmla="*/ 1474839 w 5496233"/>
              <a:gd name="connsiteY58" fmla="*/ 462116 h 1976284"/>
              <a:gd name="connsiteX0" fmla="*/ 1524000 w 5496233"/>
              <a:gd name="connsiteY0" fmla="*/ 452284 h 1976284"/>
              <a:gd name="connsiteX1" fmla="*/ 0 w 5496233"/>
              <a:gd name="connsiteY1" fmla="*/ 934065 h 1976284"/>
              <a:gd name="connsiteX2" fmla="*/ 147484 w 5496233"/>
              <a:gd name="connsiteY2" fmla="*/ 973394 h 1976284"/>
              <a:gd name="connsiteX3" fmla="*/ 521110 w 5496233"/>
              <a:gd name="connsiteY3" fmla="*/ 1002891 h 1976284"/>
              <a:gd name="connsiteX4" fmla="*/ 668594 w 5496233"/>
              <a:gd name="connsiteY4" fmla="*/ 1012723 h 1976284"/>
              <a:gd name="connsiteX5" fmla="*/ 747252 w 5496233"/>
              <a:gd name="connsiteY5" fmla="*/ 1052052 h 1976284"/>
              <a:gd name="connsiteX6" fmla="*/ 757084 w 5496233"/>
              <a:gd name="connsiteY6" fmla="*/ 1150374 h 1976284"/>
              <a:gd name="connsiteX7" fmla="*/ 1120878 w 5496233"/>
              <a:gd name="connsiteY7" fmla="*/ 1288026 h 1976284"/>
              <a:gd name="connsiteX8" fmla="*/ 1415845 w 5496233"/>
              <a:gd name="connsiteY8" fmla="*/ 1268362 h 1976284"/>
              <a:gd name="connsiteX9" fmla="*/ 1474839 w 5496233"/>
              <a:gd name="connsiteY9" fmla="*/ 1327355 h 1976284"/>
              <a:gd name="connsiteX10" fmla="*/ 3126658 w 5496233"/>
              <a:gd name="connsiteY10" fmla="*/ 698091 h 1976284"/>
              <a:gd name="connsiteX11" fmla="*/ 3431458 w 5496233"/>
              <a:gd name="connsiteY11" fmla="*/ 875071 h 1976284"/>
              <a:gd name="connsiteX12" fmla="*/ 2979175 w 5496233"/>
              <a:gd name="connsiteY12" fmla="*/ 1347020 h 1976284"/>
              <a:gd name="connsiteX13" fmla="*/ 3411794 w 5496233"/>
              <a:gd name="connsiteY13" fmla="*/ 1553497 h 1976284"/>
              <a:gd name="connsiteX14" fmla="*/ 3795252 w 5496233"/>
              <a:gd name="connsiteY14" fmla="*/ 1022555 h 1976284"/>
              <a:gd name="connsiteX15" fmla="*/ 4139381 w 5496233"/>
              <a:gd name="connsiteY15" fmla="*/ 1229032 h 1976284"/>
              <a:gd name="connsiteX16" fmla="*/ 4031226 w 5496233"/>
              <a:gd name="connsiteY16" fmla="*/ 1700981 h 1976284"/>
              <a:gd name="connsiteX17" fmla="*/ 4601497 w 5496233"/>
              <a:gd name="connsiteY17" fmla="*/ 1976284 h 1976284"/>
              <a:gd name="connsiteX18" fmla="*/ 4709652 w 5496233"/>
              <a:gd name="connsiteY18" fmla="*/ 1406013 h 1976284"/>
              <a:gd name="connsiteX19" fmla="*/ 5230762 w 5496233"/>
              <a:gd name="connsiteY19" fmla="*/ 1582994 h 1976284"/>
              <a:gd name="connsiteX20" fmla="*/ 5299587 w 5496233"/>
              <a:gd name="connsiteY20" fmla="*/ 1209368 h 1976284"/>
              <a:gd name="connsiteX21" fmla="*/ 5122607 w 5496233"/>
              <a:gd name="connsiteY21" fmla="*/ 1170039 h 1976284"/>
              <a:gd name="connsiteX22" fmla="*/ 5004620 w 5496233"/>
              <a:gd name="connsiteY22" fmla="*/ 1229032 h 1976284"/>
              <a:gd name="connsiteX23" fmla="*/ 5102942 w 5496233"/>
              <a:gd name="connsiteY23" fmla="*/ 1081549 h 1976284"/>
              <a:gd name="connsiteX24" fmla="*/ 5437239 w 5496233"/>
              <a:gd name="connsiteY24" fmla="*/ 1091381 h 1976284"/>
              <a:gd name="connsiteX25" fmla="*/ 5496233 w 5496233"/>
              <a:gd name="connsiteY25" fmla="*/ 1042220 h 1976284"/>
              <a:gd name="connsiteX26" fmla="*/ 4758813 w 5496233"/>
              <a:gd name="connsiteY26" fmla="*/ 835742 h 1976284"/>
              <a:gd name="connsiteX27" fmla="*/ 4434349 w 5496233"/>
              <a:gd name="connsiteY27" fmla="*/ 904568 h 1976284"/>
              <a:gd name="connsiteX28" fmla="*/ 4267200 w 5496233"/>
              <a:gd name="connsiteY28" fmla="*/ 806245 h 1976284"/>
              <a:gd name="connsiteX29" fmla="*/ 4001729 w 5496233"/>
              <a:gd name="connsiteY29" fmla="*/ 884903 h 1976284"/>
              <a:gd name="connsiteX30" fmla="*/ 3844413 w 5496233"/>
              <a:gd name="connsiteY30" fmla="*/ 786581 h 1976284"/>
              <a:gd name="connsiteX31" fmla="*/ 4109884 w 5496233"/>
              <a:gd name="connsiteY31" fmla="*/ 707923 h 1976284"/>
              <a:gd name="connsiteX32" fmla="*/ 3834581 w 5496233"/>
              <a:gd name="connsiteY32" fmla="*/ 580103 h 1976284"/>
              <a:gd name="connsiteX33" fmla="*/ 3893575 w 5496233"/>
              <a:gd name="connsiteY33" fmla="*/ 560439 h 1976284"/>
              <a:gd name="connsiteX34" fmla="*/ 3539613 w 5496233"/>
              <a:gd name="connsiteY34" fmla="*/ 432620 h 1976284"/>
              <a:gd name="connsiteX35" fmla="*/ 3431458 w 5496233"/>
              <a:gd name="connsiteY35" fmla="*/ 491613 h 1976284"/>
              <a:gd name="connsiteX36" fmla="*/ 3224981 w 5496233"/>
              <a:gd name="connsiteY36" fmla="*/ 403123 h 1976284"/>
              <a:gd name="connsiteX37" fmla="*/ 3303639 w 5496233"/>
              <a:gd name="connsiteY37" fmla="*/ 344129 h 1976284"/>
              <a:gd name="connsiteX38" fmla="*/ 3244645 w 5496233"/>
              <a:gd name="connsiteY38" fmla="*/ 235974 h 1976284"/>
              <a:gd name="connsiteX39" fmla="*/ 3106994 w 5496233"/>
              <a:gd name="connsiteY39" fmla="*/ 235974 h 1976284"/>
              <a:gd name="connsiteX40" fmla="*/ 3067665 w 5496233"/>
              <a:gd name="connsiteY40" fmla="*/ 157316 h 1976284"/>
              <a:gd name="connsiteX41" fmla="*/ 3215149 w 5496233"/>
              <a:gd name="connsiteY41" fmla="*/ 58994 h 1976284"/>
              <a:gd name="connsiteX42" fmla="*/ 3097162 w 5496233"/>
              <a:gd name="connsiteY42" fmla="*/ 9832 h 1976284"/>
              <a:gd name="connsiteX43" fmla="*/ 2952367 w 5496233"/>
              <a:gd name="connsiteY43" fmla="*/ 17185 h 1976284"/>
              <a:gd name="connsiteX44" fmla="*/ 2871020 w 5496233"/>
              <a:gd name="connsiteY44" fmla="*/ 2996 h 1976284"/>
              <a:gd name="connsiteX45" fmla="*/ 2694039 w 5496233"/>
              <a:gd name="connsiteY45" fmla="*/ 9832 h 1976284"/>
              <a:gd name="connsiteX46" fmla="*/ 2536723 w 5496233"/>
              <a:gd name="connsiteY46" fmla="*/ 0 h 1976284"/>
              <a:gd name="connsiteX47" fmla="*/ 2684207 w 5496233"/>
              <a:gd name="connsiteY47" fmla="*/ 147484 h 1976284"/>
              <a:gd name="connsiteX48" fmla="*/ 2802194 w 5496233"/>
              <a:gd name="connsiteY48" fmla="*/ 265471 h 1976284"/>
              <a:gd name="connsiteX49" fmla="*/ 2920181 w 5496233"/>
              <a:gd name="connsiteY49" fmla="*/ 383458 h 1976284"/>
              <a:gd name="connsiteX50" fmla="*/ 2576052 w 5496233"/>
              <a:gd name="connsiteY50" fmla="*/ 383458 h 1976284"/>
              <a:gd name="connsiteX51" fmla="*/ 2349910 w 5496233"/>
              <a:gd name="connsiteY51" fmla="*/ 422787 h 1976284"/>
              <a:gd name="connsiteX52" fmla="*/ 2084439 w 5496233"/>
              <a:gd name="connsiteY52" fmla="*/ 412955 h 1976284"/>
              <a:gd name="connsiteX53" fmla="*/ 1976284 w 5496233"/>
              <a:gd name="connsiteY53" fmla="*/ 383458 h 1976284"/>
              <a:gd name="connsiteX54" fmla="*/ 1946787 w 5496233"/>
              <a:gd name="connsiteY54" fmla="*/ 304800 h 1976284"/>
              <a:gd name="connsiteX55" fmla="*/ 1602658 w 5496233"/>
              <a:gd name="connsiteY55" fmla="*/ 294968 h 1976284"/>
              <a:gd name="connsiteX56" fmla="*/ 1465007 w 5496233"/>
              <a:gd name="connsiteY56" fmla="*/ 452284 h 1976284"/>
              <a:gd name="connsiteX57" fmla="*/ 1445342 w 5496233"/>
              <a:gd name="connsiteY57" fmla="*/ 481781 h 1976284"/>
              <a:gd name="connsiteX58" fmla="*/ 1474839 w 5496233"/>
              <a:gd name="connsiteY58" fmla="*/ 462116 h 1976284"/>
              <a:gd name="connsiteX0" fmla="*/ 1524000 w 5496233"/>
              <a:gd name="connsiteY0" fmla="*/ 488003 h 2012003"/>
              <a:gd name="connsiteX1" fmla="*/ 0 w 5496233"/>
              <a:gd name="connsiteY1" fmla="*/ 969784 h 2012003"/>
              <a:gd name="connsiteX2" fmla="*/ 147484 w 5496233"/>
              <a:gd name="connsiteY2" fmla="*/ 1009113 h 2012003"/>
              <a:gd name="connsiteX3" fmla="*/ 521110 w 5496233"/>
              <a:gd name="connsiteY3" fmla="*/ 1038610 h 2012003"/>
              <a:gd name="connsiteX4" fmla="*/ 668594 w 5496233"/>
              <a:gd name="connsiteY4" fmla="*/ 1048442 h 2012003"/>
              <a:gd name="connsiteX5" fmla="*/ 747252 w 5496233"/>
              <a:gd name="connsiteY5" fmla="*/ 1087771 h 2012003"/>
              <a:gd name="connsiteX6" fmla="*/ 757084 w 5496233"/>
              <a:gd name="connsiteY6" fmla="*/ 1186093 h 2012003"/>
              <a:gd name="connsiteX7" fmla="*/ 1120878 w 5496233"/>
              <a:gd name="connsiteY7" fmla="*/ 1323745 h 2012003"/>
              <a:gd name="connsiteX8" fmla="*/ 1415845 w 5496233"/>
              <a:gd name="connsiteY8" fmla="*/ 1304081 h 2012003"/>
              <a:gd name="connsiteX9" fmla="*/ 1474839 w 5496233"/>
              <a:gd name="connsiteY9" fmla="*/ 1363074 h 2012003"/>
              <a:gd name="connsiteX10" fmla="*/ 3126658 w 5496233"/>
              <a:gd name="connsiteY10" fmla="*/ 733810 h 2012003"/>
              <a:gd name="connsiteX11" fmla="*/ 3431458 w 5496233"/>
              <a:gd name="connsiteY11" fmla="*/ 910790 h 2012003"/>
              <a:gd name="connsiteX12" fmla="*/ 2979175 w 5496233"/>
              <a:gd name="connsiteY12" fmla="*/ 1382739 h 2012003"/>
              <a:gd name="connsiteX13" fmla="*/ 3411794 w 5496233"/>
              <a:gd name="connsiteY13" fmla="*/ 1589216 h 2012003"/>
              <a:gd name="connsiteX14" fmla="*/ 3795252 w 5496233"/>
              <a:gd name="connsiteY14" fmla="*/ 1058274 h 2012003"/>
              <a:gd name="connsiteX15" fmla="*/ 4139381 w 5496233"/>
              <a:gd name="connsiteY15" fmla="*/ 1264751 h 2012003"/>
              <a:gd name="connsiteX16" fmla="*/ 4031226 w 5496233"/>
              <a:gd name="connsiteY16" fmla="*/ 1736700 h 2012003"/>
              <a:gd name="connsiteX17" fmla="*/ 4601497 w 5496233"/>
              <a:gd name="connsiteY17" fmla="*/ 2012003 h 2012003"/>
              <a:gd name="connsiteX18" fmla="*/ 4709652 w 5496233"/>
              <a:gd name="connsiteY18" fmla="*/ 1441732 h 2012003"/>
              <a:gd name="connsiteX19" fmla="*/ 5230762 w 5496233"/>
              <a:gd name="connsiteY19" fmla="*/ 1618713 h 2012003"/>
              <a:gd name="connsiteX20" fmla="*/ 5299587 w 5496233"/>
              <a:gd name="connsiteY20" fmla="*/ 1245087 h 2012003"/>
              <a:gd name="connsiteX21" fmla="*/ 5122607 w 5496233"/>
              <a:gd name="connsiteY21" fmla="*/ 1205758 h 2012003"/>
              <a:gd name="connsiteX22" fmla="*/ 5004620 w 5496233"/>
              <a:gd name="connsiteY22" fmla="*/ 1264751 h 2012003"/>
              <a:gd name="connsiteX23" fmla="*/ 5102942 w 5496233"/>
              <a:gd name="connsiteY23" fmla="*/ 1117268 h 2012003"/>
              <a:gd name="connsiteX24" fmla="*/ 5437239 w 5496233"/>
              <a:gd name="connsiteY24" fmla="*/ 1127100 h 2012003"/>
              <a:gd name="connsiteX25" fmla="*/ 5496233 w 5496233"/>
              <a:gd name="connsiteY25" fmla="*/ 1077939 h 2012003"/>
              <a:gd name="connsiteX26" fmla="*/ 4758813 w 5496233"/>
              <a:gd name="connsiteY26" fmla="*/ 871461 h 2012003"/>
              <a:gd name="connsiteX27" fmla="*/ 4434349 w 5496233"/>
              <a:gd name="connsiteY27" fmla="*/ 940287 h 2012003"/>
              <a:gd name="connsiteX28" fmla="*/ 4267200 w 5496233"/>
              <a:gd name="connsiteY28" fmla="*/ 841964 h 2012003"/>
              <a:gd name="connsiteX29" fmla="*/ 4001729 w 5496233"/>
              <a:gd name="connsiteY29" fmla="*/ 920622 h 2012003"/>
              <a:gd name="connsiteX30" fmla="*/ 3844413 w 5496233"/>
              <a:gd name="connsiteY30" fmla="*/ 822300 h 2012003"/>
              <a:gd name="connsiteX31" fmla="*/ 4109884 w 5496233"/>
              <a:gd name="connsiteY31" fmla="*/ 743642 h 2012003"/>
              <a:gd name="connsiteX32" fmla="*/ 3834581 w 5496233"/>
              <a:gd name="connsiteY32" fmla="*/ 615822 h 2012003"/>
              <a:gd name="connsiteX33" fmla="*/ 3893575 w 5496233"/>
              <a:gd name="connsiteY33" fmla="*/ 596158 h 2012003"/>
              <a:gd name="connsiteX34" fmla="*/ 3539613 w 5496233"/>
              <a:gd name="connsiteY34" fmla="*/ 468339 h 2012003"/>
              <a:gd name="connsiteX35" fmla="*/ 3431458 w 5496233"/>
              <a:gd name="connsiteY35" fmla="*/ 527332 h 2012003"/>
              <a:gd name="connsiteX36" fmla="*/ 3224981 w 5496233"/>
              <a:gd name="connsiteY36" fmla="*/ 438842 h 2012003"/>
              <a:gd name="connsiteX37" fmla="*/ 3303639 w 5496233"/>
              <a:gd name="connsiteY37" fmla="*/ 379848 h 2012003"/>
              <a:gd name="connsiteX38" fmla="*/ 3244645 w 5496233"/>
              <a:gd name="connsiteY38" fmla="*/ 271693 h 2012003"/>
              <a:gd name="connsiteX39" fmla="*/ 3106994 w 5496233"/>
              <a:gd name="connsiteY39" fmla="*/ 271693 h 2012003"/>
              <a:gd name="connsiteX40" fmla="*/ 3067665 w 5496233"/>
              <a:gd name="connsiteY40" fmla="*/ 193035 h 2012003"/>
              <a:gd name="connsiteX41" fmla="*/ 3215149 w 5496233"/>
              <a:gd name="connsiteY41" fmla="*/ 94713 h 2012003"/>
              <a:gd name="connsiteX42" fmla="*/ 3097162 w 5496233"/>
              <a:gd name="connsiteY42" fmla="*/ 45551 h 2012003"/>
              <a:gd name="connsiteX43" fmla="*/ 2952367 w 5496233"/>
              <a:gd name="connsiteY43" fmla="*/ 52904 h 2012003"/>
              <a:gd name="connsiteX44" fmla="*/ 2871020 w 5496233"/>
              <a:gd name="connsiteY44" fmla="*/ 38715 h 2012003"/>
              <a:gd name="connsiteX45" fmla="*/ 2694039 w 5496233"/>
              <a:gd name="connsiteY45" fmla="*/ 45551 h 2012003"/>
              <a:gd name="connsiteX46" fmla="*/ 2479573 w 5496233"/>
              <a:gd name="connsiteY46" fmla="*/ 0 h 2012003"/>
              <a:gd name="connsiteX47" fmla="*/ 2684207 w 5496233"/>
              <a:gd name="connsiteY47" fmla="*/ 183203 h 2012003"/>
              <a:gd name="connsiteX48" fmla="*/ 2802194 w 5496233"/>
              <a:gd name="connsiteY48" fmla="*/ 301190 h 2012003"/>
              <a:gd name="connsiteX49" fmla="*/ 2920181 w 5496233"/>
              <a:gd name="connsiteY49" fmla="*/ 419177 h 2012003"/>
              <a:gd name="connsiteX50" fmla="*/ 2576052 w 5496233"/>
              <a:gd name="connsiteY50" fmla="*/ 419177 h 2012003"/>
              <a:gd name="connsiteX51" fmla="*/ 2349910 w 5496233"/>
              <a:gd name="connsiteY51" fmla="*/ 458506 h 2012003"/>
              <a:gd name="connsiteX52" fmla="*/ 2084439 w 5496233"/>
              <a:gd name="connsiteY52" fmla="*/ 448674 h 2012003"/>
              <a:gd name="connsiteX53" fmla="*/ 1976284 w 5496233"/>
              <a:gd name="connsiteY53" fmla="*/ 419177 h 2012003"/>
              <a:gd name="connsiteX54" fmla="*/ 1946787 w 5496233"/>
              <a:gd name="connsiteY54" fmla="*/ 340519 h 2012003"/>
              <a:gd name="connsiteX55" fmla="*/ 1602658 w 5496233"/>
              <a:gd name="connsiteY55" fmla="*/ 330687 h 2012003"/>
              <a:gd name="connsiteX56" fmla="*/ 1465007 w 5496233"/>
              <a:gd name="connsiteY56" fmla="*/ 488003 h 2012003"/>
              <a:gd name="connsiteX57" fmla="*/ 1445342 w 5496233"/>
              <a:gd name="connsiteY57" fmla="*/ 517500 h 2012003"/>
              <a:gd name="connsiteX58" fmla="*/ 1474839 w 5496233"/>
              <a:gd name="connsiteY58" fmla="*/ 497835 h 2012003"/>
              <a:gd name="connsiteX0" fmla="*/ 1524000 w 5496233"/>
              <a:gd name="connsiteY0" fmla="*/ 514196 h 2038196"/>
              <a:gd name="connsiteX1" fmla="*/ 0 w 5496233"/>
              <a:gd name="connsiteY1" fmla="*/ 995977 h 2038196"/>
              <a:gd name="connsiteX2" fmla="*/ 147484 w 5496233"/>
              <a:gd name="connsiteY2" fmla="*/ 1035306 h 2038196"/>
              <a:gd name="connsiteX3" fmla="*/ 521110 w 5496233"/>
              <a:gd name="connsiteY3" fmla="*/ 1064803 h 2038196"/>
              <a:gd name="connsiteX4" fmla="*/ 668594 w 5496233"/>
              <a:gd name="connsiteY4" fmla="*/ 1074635 h 2038196"/>
              <a:gd name="connsiteX5" fmla="*/ 747252 w 5496233"/>
              <a:gd name="connsiteY5" fmla="*/ 1113964 h 2038196"/>
              <a:gd name="connsiteX6" fmla="*/ 757084 w 5496233"/>
              <a:gd name="connsiteY6" fmla="*/ 1212286 h 2038196"/>
              <a:gd name="connsiteX7" fmla="*/ 1120878 w 5496233"/>
              <a:gd name="connsiteY7" fmla="*/ 1349938 h 2038196"/>
              <a:gd name="connsiteX8" fmla="*/ 1415845 w 5496233"/>
              <a:gd name="connsiteY8" fmla="*/ 1330274 h 2038196"/>
              <a:gd name="connsiteX9" fmla="*/ 1474839 w 5496233"/>
              <a:gd name="connsiteY9" fmla="*/ 1389267 h 2038196"/>
              <a:gd name="connsiteX10" fmla="*/ 3126658 w 5496233"/>
              <a:gd name="connsiteY10" fmla="*/ 760003 h 2038196"/>
              <a:gd name="connsiteX11" fmla="*/ 3431458 w 5496233"/>
              <a:gd name="connsiteY11" fmla="*/ 936983 h 2038196"/>
              <a:gd name="connsiteX12" fmla="*/ 2979175 w 5496233"/>
              <a:gd name="connsiteY12" fmla="*/ 1408932 h 2038196"/>
              <a:gd name="connsiteX13" fmla="*/ 3411794 w 5496233"/>
              <a:gd name="connsiteY13" fmla="*/ 1615409 h 2038196"/>
              <a:gd name="connsiteX14" fmla="*/ 3795252 w 5496233"/>
              <a:gd name="connsiteY14" fmla="*/ 1084467 h 2038196"/>
              <a:gd name="connsiteX15" fmla="*/ 4139381 w 5496233"/>
              <a:gd name="connsiteY15" fmla="*/ 1290944 h 2038196"/>
              <a:gd name="connsiteX16" fmla="*/ 4031226 w 5496233"/>
              <a:gd name="connsiteY16" fmla="*/ 1762893 h 2038196"/>
              <a:gd name="connsiteX17" fmla="*/ 4601497 w 5496233"/>
              <a:gd name="connsiteY17" fmla="*/ 2038196 h 2038196"/>
              <a:gd name="connsiteX18" fmla="*/ 4709652 w 5496233"/>
              <a:gd name="connsiteY18" fmla="*/ 1467925 h 2038196"/>
              <a:gd name="connsiteX19" fmla="*/ 5230762 w 5496233"/>
              <a:gd name="connsiteY19" fmla="*/ 1644906 h 2038196"/>
              <a:gd name="connsiteX20" fmla="*/ 5299587 w 5496233"/>
              <a:gd name="connsiteY20" fmla="*/ 1271280 h 2038196"/>
              <a:gd name="connsiteX21" fmla="*/ 5122607 w 5496233"/>
              <a:gd name="connsiteY21" fmla="*/ 1231951 h 2038196"/>
              <a:gd name="connsiteX22" fmla="*/ 5004620 w 5496233"/>
              <a:gd name="connsiteY22" fmla="*/ 1290944 h 2038196"/>
              <a:gd name="connsiteX23" fmla="*/ 5102942 w 5496233"/>
              <a:gd name="connsiteY23" fmla="*/ 1143461 h 2038196"/>
              <a:gd name="connsiteX24" fmla="*/ 5437239 w 5496233"/>
              <a:gd name="connsiteY24" fmla="*/ 1153293 h 2038196"/>
              <a:gd name="connsiteX25" fmla="*/ 5496233 w 5496233"/>
              <a:gd name="connsiteY25" fmla="*/ 1104132 h 2038196"/>
              <a:gd name="connsiteX26" fmla="*/ 4758813 w 5496233"/>
              <a:gd name="connsiteY26" fmla="*/ 897654 h 2038196"/>
              <a:gd name="connsiteX27" fmla="*/ 4434349 w 5496233"/>
              <a:gd name="connsiteY27" fmla="*/ 966480 h 2038196"/>
              <a:gd name="connsiteX28" fmla="*/ 4267200 w 5496233"/>
              <a:gd name="connsiteY28" fmla="*/ 868157 h 2038196"/>
              <a:gd name="connsiteX29" fmla="*/ 4001729 w 5496233"/>
              <a:gd name="connsiteY29" fmla="*/ 946815 h 2038196"/>
              <a:gd name="connsiteX30" fmla="*/ 3844413 w 5496233"/>
              <a:gd name="connsiteY30" fmla="*/ 848493 h 2038196"/>
              <a:gd name="connsiteX31" fmla="*/ 4109884 w 5496233"/>
              <a:gd name="connsiteY31" fmla="*/ 769835 h 2038196"/>
              <a:gd name="connsiteX32" fmla="*/ 3834581 w 5496233"/>
              <a:gd name="connsiteY32" fmla="*/ 642015 h 2038196"/>
              <a:gd name="connsiteX33" fmla="*/ 3893575 w 5496233"/>
              <a:gd name="connsiteY33" fmla="*/ 622351 h 2038196"/>
              <a:gd name="connsiteX34" fmla="*/ 3539613 w 5496233"/>
              <a:gd name="connsiteY34" fmla="*/ 494532 h 2038196"/>
              <a:gd name="connsiteX35" fmla="*/ 3431458 w 5496233"/>
              <a:gd name="connsiteY35" fmla="*/ 553525 h 2038196"/>
              <a:gd name="connsiteX36" fmla="*/ 3224981 w 5496233"/>
              <a:gd name="connsiteY36" fmla="*/ 465035 h 2038196"/>
              <a:gd name="connsiteX37" fmla="*/ 3303639 w 5496233"/>
              <a:gd name="connsiteY37" fmla="*/ 406041 h 2038196"/>
              <a:gd name="connsiteX38" fmla="*/ 3244645 w 5496233"/>
              <a:gd name="connsiteY38" fmla="*/ 297886 h 2038196"/>
              <a:gd name="connsiteX39" fmla="*/ 3106994 w 5496233"/>
              <a:gd name="connsiteY39" fmla="*/ 297886 h 2038196"/>
              <a:gd name="connsiteX40" fmla="*/ 3067665 w 5496233"/>
              <a:gd name="connsiteY40" fmla="*/ 219228 h 2038196"/>
              <a:gd name="connsiteX41" fmla="*/ 3215149 w 5496233"/>
              <a:gd name="connsiteY41" fmla="*/ 120906 h 2038196"/>
              <a:gd name="connsiteX42" fmla="*/ 3097162 w 5496233"/>
              <a:gd name="connsiteY42" fmla="*/ 71744 h 2038196"/>
              <a:gd name="connsiteX43" fmla="*/ 2952367 w 5496233"/>
              <a:gd name="connsiteY43" fmla="*/ 79097 h 2038196"/>
              <a:gd name="connsiteX44" fmla="*/ 2871020 w 5496233"/>
              <a:gd name="connsiteY44" fmla="*/ 64908 h 2038196"/>
              <a:gd name="connsiteX45" fmla="*/ 2694039 w 5496233"/>
              <a:gd name="connsiteY45" fmla="*/ 71744 h 2038196"/>
              <a:gd name="connsiteX46" fmla="*/ 2448616 w 5496233"/>
              <a:gd name="connsiteY46" fmla="*/ 0 h 2038196"/>
              <a:gd name="connsiteX47" fmla="*/ 2684207 w 5496233"/>
              <a:gd name="connsiteY47" fmla="*/ 209396 h 2038196"/>
              <a:gd name="connsiteX48" fmla="*/ 2802194 w 5496233"/>
              <a:gd name="connsiteY48" fmla="*/ 327383 h 2038196"/>
              <a:gd name="connsiteX49" fmla="*/ 2920181 w 5496233"/>
              <a:gd name="connsiteY49" fmla="*/ 445370 h 2038196"/>
              <a:gd name="connsiteX50" fmla="*/ 2576052 w 5496233"/>
              <a:gd name="connsiteY50" fmla="*/ 445370 h 2038196"/>
              <a:gd name="connsiteX51" fmla="*/ 2349910 w 5496233"/>
              <a:gd name="connsiteY51" fmla="*/ 484699 h 2038196"/>
              <a:gd name="connsiteX52" fmla="*/ 2084439 w 5496233"/>
              <a:gd name="connsiteY52" fmla="*/ 474867 h 2038196"/>
              <a:gd name="connsiteX53" fmla="*/ 1976284 w 5496233"/>
              <a:gd name="connsiteY53" fmla="*/ 445370 h 2038196"/>
              <a:gd name="connsiteX54" fmla="*/ 1946787 w 5496233"/>
              <a:gd name="connsiteY54" fmla="*/ 366712 h 2038196"/>
              <a:gd name="connsiteX55" fmla="*/ 1602658 w 5496233"/>
              <a:gd name="connsiteY55" fmla="*/ 356880 h 2038196"/>
              <a:gd name="connsiteX56" fmla="*/ 1465007 w 5496233"/>
              <a:gd name="connsiteY56" fmla="*/ 514196 h 2038196"/>
              <a:gd name="connsiteX57" fmla="*/ 1445342 w 5496233"/>
              <a:gd name="connsiteY57" fmla="*/ 543693 h 2038196"/>
              <a:gd name="connsiteX58" fmla="*/ 1474839 w 5496233"/>
              <a:gd name="connsiteY58" fmla="*/ 524028 h 2038196"/>
              <a:gd name="connsiteX0" fmla="*/ 1524000 w 5496233"/>
              <a:gd name="connsiteY0" fmla="*/ 525090 h 2049090"/>
              <a:gd name="connsiteX1" fmla="*/ 0 w 5496233"/>
              <a:gd name="connsiteY1" fmla="*/ 1006871 h 2049090"/>
              <a:gd name="connsiteX2" fmla="*/ 147484 w 5496233"/>
              <a:gd name="connsiteY2" fmla="*/ 1046200 h 2049090"/>
              <a:gd name="connsiteX3" fmla="*/ 521110 w 5496233"/>
              <a:gd name="connsiteY3" fmla="*/ 1075697 h 2049090"/>
              <a:gd name="connsiteX4" fmla="*/ 668594 w 5496233"/>
              <a:gd name="connsiteY4" fmla="*/ 1085529 h 2049090"/>
              <a:gd name="connsiteX5" fmla="*/ 747252 w 5496233"/>
              <a:gd name="connsiteY5" fmla="*/ 1124858 h 2049090"/>
              <a:gd name="connsiteX6" fmla="*/ 757084 w 5496233"/>
              <a:gd name="connsiteY6" fmla="*/ 1223180 h 2049090"/>
              <a:gd name="connsiteX7" fmla="*/ 1120878 w 5496233"/>
              <a:gd name="connsiteY7" fmla="*/ 1360832 h 2049090"/>
              <a:gd name="connsiteX8" fmla="*/ 1415845 w 5496233"/>
              <a:gd name="connsiteY8" fmla="*/ 1341168 h 2049090"/>
              <a:gd name="connsiteX9" fmla="*/ 1474839 w 5496233"/>
              <a:gd name="connsiteY9" fmla="*/ 1400161 h 2049090"/>
              <a:gd name="connsiteX10" fmla="*/ 3126658 w 5496233"/>
              <a:gd name="connsiteY10" fmla="*/ 770897 h 2049090"/>
              <a:gd name="connsiteX11" fmla="*/ 3431458 w 5496233"/>
              <a:gd name="connsiteY11" fmla="*/ 947877 h 2049090"/>
              <a:gd name="connsiteX12" fmla="*/ 2979175 w 5496233"/>
              <a:gd name="connsiteY12" fmla="*/ 1419826 h 2049090"/>
              <a:gd name="connsiteX13" fmla="*/ 3411794 w 5496233"/>
              <a:gd name="connsiteY13" fmla="*/ 1626303 h 2049090"/>
              <a:gd name="connsiteX14" fmla="*/ 3795252 w 5496233"/>
              <a:gd name="connsiteY14" fmla="*/ 1095361 h 2049090"/>
              <a:gd name="connsiteX15" fmla="*/ 4139381 w 5496233"/>
              <a:gd name="connsiteY15" fmla="*/ 1301838 h 2049090"/>
              <a:gd name="connsiteX16" fmla="*/ 4031226 w 5496233"/>
              <a:gd name="connsiteY16" fmla="*/ 1773787 h 2049090"/>
              <a:gd name="connsiteX17" fmla="*/ 4601497 w 5496233"/>
              <a:gd name="connsiteY17" fmla="*/ 2049090 h 2049090"/>
              <a:gd name="connsiteX18" fmla="*/ 4709652 w 5496233"/>
              <a:gd name="connsiteY18" fmla="*/ 1478819 h 2049090"/>
              <a:gd name="connsiteX19" fmla="*/ 5230762 w 5496233"/>
              <a:gd name="connsiteY19" fmla="*/ 1655800 h 2049090"/>
              <a:gd name="connsiteX20" fmla="*/ 5299587 w 5496233"/>
              <a:gd name="connsiteY20" fmla="*/ 1282174 h 2049090"/>
              <a:gd name="connsiteX21" fmla="*/ 5122607 w 5496233"/>
              <a:gd name="connsiteY21" fmla="*/ 1242845 h 2049090"/>
              <a:gd name="connsiteX22" fmla="*/ 5004620 w 5496233"/>
              <a:gd name="connsiteY22" fmla="*/ 1301838 h 2049090"/>
              <a:gd name="connsiteX23" fmla="*/ 5102942 w 5496233"/>
              <a:gd name="connsiteY23" fmla="*/ 1154355 h 2049090"/>
              <a:gd name="connsiteX24" fmla="*/ 5437239 w 5496233"/>
              <a:gd name="connsiteY24" fmla="*/ 1164187 h 2049090"/>
              <a:gd name="connsiteX25" fmla="*/ 5496233 w 5496233"/>
              <a:gd name="connsiteY25" fmla="*/ 1115026 h 2049090"/>
              <a:gd name="connsiteX26" fmla="*/ 4758813 w 5496233"/>
              <a:gd name="connsiteY26" fmla="*/ 908548 h 2049090"/>
              <a:gd name="connsiteX27" fmla="*/ 4434349 w 5496233"/>
              <a:gd name="connsiteY27" fmla="*/ 977374 h 2049090"/>
              <a:gd name="connsiteX28" fmla="*/ 4267200 w 5496233"/>
              <a:gd name="connsiteY28" fmla="*/ 879051 h 2049090"/>
              <a:gd name="connsiteX29" fmla="*/ 4001729 w 5496233"/>
              <a:gd name="connsiteY29" fmla="*/ 957709 h 2049090"/>
              <a:gd name="connsiteX30" fmla="*/ 3844413 w 5496233"/>
              <a:gd name="connsiteY30" fmla="*/ 859387 h 2049090"/>
              <a:gd name="connsiteX31" fmla="*/ 4109884 w 5496233"/>
              <a:gd name="connsiteY31" fmla="*/ 780729 h 2049090"/>
              <a:gd name="connsiteX32" fmla="*/ 3834581 w 5496233"/>
              <a:gd name="connsiteY32" fmla="*/ 652909 h 2049090"/>
              <a:gd name="connsiteX33" fmla="*/ 3893575 w 5496233"/>
              <a:gd name="connsiteY33" fmla="*/ 633245 h 2049090"/>
              <a:gd name="connsiteX34" fmla="*/ 3539613 w 5496233"/>
              <a:gd name="connsiteY34" fmla="*/ 505426 h 2049090"/>
              <a:gd name="connsiteX35" fmla="*/ 3431458 w 5496233"/>
              <a:gd name="connsiteY35" fmla="*/ 564419 h 2049090"/>
              <a:gd name="connsiteX36" fmla="*/ 3224981 w 5496233"/>
              <a:gd name="connsiteY36" fmla="*/ 475929 h 2049090"/>
              <a:gd name="connsiteX37" fmla="*/ 3303639 w 5496233"/>
              <a:gd name="connsiteY37" fmla="*/ 416935 h 2049090"/>
              <a:gd name="connsiteX38" fmla="*/ 3244645 w 5496233"/>
              <a:gd name="connsiteY38" fmla="*/ 308780 h 2049090"/>
              <a:gd name="connsiteX39" fmla="*/ 3106994 w 5496233"/>
              <a:gd name="connsiteY39" fmla="*/ 308780 h 2049090"/>
              <a:gd name="connsiteX40" fmla="*/ 3067665 w 5496233"/>
              <a:gd name="connsiteY40" fmla="*/ 230122 h 2049090"/>
              <a:gd name="connsiteX41" fmla="*/ 3215149 w 5496233"/>
              <a:gd name="connsiteY41" fmla="*/ 131800 h 2049090"/>
              <a:gd name="connsiteX42" fmla="*/ 3097162 w 5496233"/>
              <a:gd name="connsiteY42" fmla="*/ 82638 h 2049090"/>
              <a:gd name="connsiteX43" fmla="*/ 2952367 w 5496233"/>
              <a:gd name="connsiteY43" fmla="*/ 89991 h 2049090"/>
              <a:gd name="connsiteX44" fmla="*/ 2871020 w 5496233"/>
              <a:gd name="connsiteY44" fmla="*/ 75802 h 2049090"/>
              <a:gd name="connsiteX45" fmla="*/ 2694039 w 5496233"/>
              <a:gd name="connsiteY45" fmla="*/ 82638 h 2049090"/>
              <a:gd name="connsiteX46" fmla="*/ 2549935 w 5496233"/>
              <a:gd name="connsiteY46" fmla="*/ 35223 h 2049090"/>
              <a:gd name="connsiteX47" fmla="*/ 2448616 w 5496233"/>
              <a:gd name="connsiteY47" fmla="*/ 10894 h 2049090"/>
              <a:gd name="connsiteX48" fmla="*/ 2684207 w 5496233"/>
              <a:gd name="connsiteY48" fmla="*/ 220290 h 2049090"/>
              <a:gd name="connsiteX49" fmla="*/ 2802194 w 5496233"/>
              <a:gd name="connsiteY49" fmla="*/ 338277 h 2049090"/>
              <a:gd name="connsiteX50" fmla="*/ 2920181 w 5496233"/>
              <a:gd name="connsiteY50" fmla="*/ 456264 h 2049090"/>
              <a:gd name="connsiteX51" fmla="*/ 2576052 w 5496233"/>
              <a:gd name="connsiteY51" fmla="*/ 456264 h 2049090"/>
              <a:gd name="connsiteX52" fmla="*/ 2349910 w 5496233"/>
              <a:gd name="connsiteY52" fmla="*/ 495593 h 2049090"/>
              <a:gd name="connsiteX53" fmla="*/ 2084439 w 5496233"/>
              <a:gd name="connsiteY53" fmla="*/ 485761 h 2049090"/>
              <a:gd name="connsiteX54" fmla="*/ 1976284 w 5496233"/>
              <a:gd name="connsiteY54" fmla="*/ 456264 h 2049090"/>
              <a:gd name="connsiteX55" fmla="*/ 1946787 w 5496233"/>
              <a:gd name="connsiteY55" fmla="*/ 377606 h 2049090"/>
              <a:gd name="connsiteX56" fmla="*/ 1602658 w 5496233"/>
              <a:gd name="connsiteY56" fmla="*/ 367774 h 2049090"/>
              <a:gd name="connsiteX57" fmla="*/ 1465007 w 5496233"/>
              <a:gd name="connsiteY57" fmla="*/ 525090 h 2049090"/>
              <a:gd name="connsiteX58" fmla="*/ 1445342 w 5496233"/>
              <a:gd name="connsiteY58" fmla="*/ 554587 h 2049090"/>
              <a:gd name="connsiteX59" fmla="*/ 1474839 w 5496233"/>
              <a:gd name="connsiteY59" fmla="*/ 534922 h 2049090"/>
              <a:gd name="connsiteX0" fmla="*/ 1524000 w 5496233"/>
              <a:gd name="connsiteY0" fmla="*/ 535974 h 2059974"/>
              <a:gd name="connsiteX1" fmla="*/ 0 w 5496233"/>
              <a:gd name="connsiteY1" fmla="*/ 1017755 h 2059974"/>
              <a:gd name="connsiteX2" fmla="*/ 147484 w 5496233"/>
              <a:gd name="connsiteY2" fmla="*/ 1057084 h 2059974"/>
              <a:gd name="connsiteX3" fmla="*/ 521110 w 5496233"/>
              <a:gd name="connsiteY3" fmla="*/ 1086581 h 2059974"/>
              <a:gd name="connsiteX4" fmla="*/ 668594 w 5496233"/>
              <a:gd name="connsiteY4" fmla="*/ 1096413 h 2059974"/>
              <a:gd name="connsiteX5" fmla="*/ 747252 w 5496233"/>
              <a:gd name="connsiteY5" fmla="*/ 1135742 h 2059974"/>
              <a:gd name="connsiteX6" fmla="*/ 757084 w 5496233"/>
              <a:gd name="connsiteY6" fmla="*/ 1234064 h 2059974"/>
              <a:gd name="connsiteX7" fmla="*/ 1120878 w 5496233"/>
              <a:gd name="connsiteY7" fmla="*/ 1371716 h 2059974"/>
              <a:gd name="connsiteX8" fmla="*/ 1415845 w 5496233"/>
              <a:gd name="connsiteY8" fmla="*/ 1352052 h 2059974"/>
              <a:gd name="connsiteX9" fmla="*/ 1474839 w 5496233"/>
              <a:gd name="connsiteY9" fmla="*/ 1411045 h 2059974"/>
              <a:gd name="connsiteX10" fmla="*/ 3126658 w 5496233"/>
              <a:gd name="connsiteY10" fmla="*/ 781781 h 2059974"/>
              <a:gd name="connsiteX11" fmla="*/ 3431458 w 5496233"/>
              <a:gd name="connsiteY11" fmla="*/ 958761 h 2059974"/>
              <a:gd name="connsiteX12" fmla="*/ 2979175 w 5496233"/>
              <a:gd name="connsiteY12" fmla="*/ 1430710 h 2059974"/>
              <a:gd name="connsiteX13" fmla="*/ 3411794 w 5496233"/>
              <a:gd name="connsiteY13" fmla="*/ 1637187 h 2059974"/>
              <a:gd name="connsiteX14" fmla="*/ 3795252 w 5496233"/>
              <a:gd name="connsiteY14" fmla="*/ 1106245 h 2059974"/>
              <a:gd name="connsiteX15" fmla="*/ 4139381 w 5496233"/>
              <a:gd name="connsiteY15" fmla="*/ 1312722 h 2059974"/>
              <a:gd name="connsiteX16" fmla="*/ 4031226 w 5496233"/>
              <a:gd name="connsiteY16" fmla="*/ 1784671 h 2059974"/>
              <a:gd name="connsiteX17" fmla="*/ 4601497 w 5496233"/>
              <a:gd name="connsiteY17" fmla="*/ 2059974 h 2059974"/>
              <a:gd name="connsiteX18" fmla="*/ 4709652 w 5496233"/>
              <a:gd name="connsiteY18" fmla="*/ 1489703 h 2059974"/>
              <a:gd name="connsiteX19" fmla="*/ 5230762 w 5496233"/>
              <a:gd name="connsiteY19" fmla="*/ 1666684 h 2059974"/>
              <a:gd name="connsiteX20" fmla="*/ 5299587 w 5496233"/>
              <a:gd name="connsiteY20" fmla="*/ 1293058 h 2059974"/>
              <a:gd name="connsiteX21" fmla="*/ 5122607 w 5496233"/>
              <a:gd name="connsiteY21" fmla="*/ 1253729 h 2059974"/>
              <a:gd name="connsiteX22" fmla="*/ 5004620 w 5496233"/>
              <a:gd name="connsiteY22" fmla="*/ 1312722 h 2059974"/>
              <a:gd name="connsiteX23" fmla="*/ 5102942 w 5496233"/>
              <a:gd name="connsiteY23" fmla="*/ 1165239 h 2059974"/>
              <a:gd name="connsiteX24" fmla="*/ 5437239 w 5496233"/>
              <a:gd name="connsiteY24" fmla="*/ 1175071 h 2059974"/>
              <a:gd name="connsiteX25" fmla="*/ 5496233 w 5496233"/>
              <a:gd name="connsiteY25" fmla="*/ 1125910 h 2059974"/>
              <a:gd name="connsiteX26" fmla="*/ 4758813 w 5496233"/>
              <a:gd name="connsiteY26" fmla="*/ 919432 h 2059974"/>
              <a:gd name="connsiteX27" fmla="*/ 4434349 w 5496233"/>
              <a:gd name="connsiteY27" fmla="*/ 988258 h 2059974"/>
              <a:gd name="connsiteX28" fmla="*/ 4267200 w 5496233"/>
              <a:gd name="connsiteY28" fmla="*/ 889935 h 2059974"/>
              <a:gd name="connsiteX29" fmla="*/ 4001729 w 5496233"/>
              <a:gd name="connsiteY29" fmla="*/ 968593 h 2059974"/>
              <a:gd name="connsiteX30" fmla="*/ 3844413 w 5496233"/>
              <a:gd name="connsiteY30" fmla="*/ 870271 h 2059974"/>
              <a:gd name="connsiteX31" fmla="*/ 4109884 w 5496233"/>
              <a:gd name="connsiteY31" fmla="*/ 791613 h 2059974"/>
              <a:gd name="connsiteX32" fmla="*/ 3834581 w 5496233"/>
              <a:gd name="connsiteY32" fmla="*/ 663793 h 2059974"/>
              <a:gd name="connsiteX33" fmla="*/ 3893575 w 5496233"/>
              <a:gd name="connsiteY33" fmla="*/ 644129 h 2059974"/>
              <a:gd name="connsiteX34" fmla="*/ 3539613 w 5496233"/>
              <a:gd name="connsiteY34" fmla="*/ 516310 h 2059974"/>
              <a:gd name="connsiteX35" fmla="*/ 3431458 w 5496233"/>
              <a:gd name="connsiteY35" fmla="*/ 575303 h 2059974"/>
              <a:gd name="connsiteX36" fmla="*/ 3224981 w 5496233"/>
              <a:gd name="connsiteY36" fmla="*/ 486813 h 2059974"/>
              <a:gd name="connsiteX37" fmla="*/ 3303639 w 5496233"/>
              <a:gd name="connsiteY37" fmla="*/ 427819 h 2059974"/>
              <a:gd name="connsiteX38" fmla="*/ 3244645 w 5496233"/>
              <a:gd name="connsiteY38" fmla="*/ 319664 h 2059974"/>
              <a:gd name="connsiteX39" fmla="*/ 3106994 w 5496233"/>
              <a:gd name="connsiteY39" fmla="*/ 319664 h 2059974"/>
              <a:gd name="connsiteX40" fmla="*/ 3067665 w 5496233"/>
              <a:gd name="connsiteY40" fmla="*/ 241006 h 2059974"/>
              <a:gd name="connsiteX41" fmla="*/ 3215149 w 5496233"/>
              <a:gd name="connsiteY41" fmla="*/ 142684 h 2059974"/>
              <a:gd name="connsiteX42" fmla="*/ 3097162 w 5496233"/>
              <a:gd name="connsiteY42" fmla="*/ 93522 h 2059974"/>
              <a:gd name="connsiteX43" fmla="*/ 2952367 w 5496233"/>
              <a:gd name="connsiteY43" fmla="*/ 100875 h 2059974"/>
              <a:gd name="connsiteX44" fmla="*/ 2871020 w 5496233"/>
              <a:gd name="connsiteY44" fmla="*/ 86686 h 2059974"/>
              <a:gd name="connsiteX45" fmla="*/ 2694039 w 5496233"/>
              <a:gd name="connsiteY45" fmla="*/ 93522 h 2059974"/>
              <a:gd name="connsiteX46" fmla="*/ 2518978 w 5496233"/>
              <a:gd name="connsiteY46" fmla="*/ 10388 h 2059974"/>
              <a:gd name="connsiteX47" fmla="*/ 2448616 w 5496233"/>
              <a:gd name="connsiteY47" fmla="*/ 21778 h 2059974"/>
              <a:gd name="connsiteX48" fmla="*/ 2684207 w 5496233"/>
              <a:gd name="connsiteY48" fmla="*/ 231174 h 2059974"/>
              <a:gd name="connsiteX49" fmla="*/ 2802194 w 5496233"/>
              <a:gd name="connsiteY49" fmla="*/ 349161 h 2059974"/>
              <a:gd name="connsiteX50" fmla="*/ 2920181 w 5496233"/>
              <a:gd name="connsiteY50" fmla="*/ 467148 h 2059974"/>
              <a:gd name="connsiteX51" fmla="*/ 2576052 w 5496233"/>
              <a:gd name="connsiteY51" fmla="*/ 467148 h 2059974"/>
              <a:gd name="connsiteX52" fmla="*/ 2349910 w 5496233"/>
              <a:gd name="connsiteY52" fmla="*/ 506477 h 2059974"/>
              <a:gd name="connsiteX53" fmla="*/ 2084439 w 5496233"/>
              <a:gd name="connsiteY53" fmla="*/ 496645 h 2059974"/>
              <a:gd name="connsiteX54" fmla="*/ 1976284 w 5496233"/>
              <a:gd name="connsiteY54" fmla="*/ 467148 h 2059974"/>
              <a:gd name="connsiteX55" fmla="*/ 1946787 w 5496233"/>
              <a:gd name="connsiteY55" fmla="*/ 388490 h 2059974"/>
              <a:gd name="connsiteX56" fmla="*/ 1602658 w 5496233"/>
              <a:gd name="connsiteY56" fmla="*/ 378658 h 2059974"/>
              <a:gd name="connsiteX57" fmla="*/ 1465007 w 5496233"/>
              <a:gd name="connsiteY57" fmla="*/ 535974 h 2059974"/>
              <a:gd name="connsiteX58" fmla="*/ 1445342 w 5496233"/>
              <a:gd name="connsiteY58" fmla="*/ 565471 h 2059974"/>
              <a:gd name="connsiteX59" fmla="*/ 1474839 w 5496233"/>
              <a:gd name="connsiteY59" fmla="*/ 545806 h 2059974"/>
              <a:gd name="connsiteX0" fmla="*/ 1524000 w 5496233"/>
              <a:gd name="connsiteY0" fmla="*/ 545431 h 2069431"/>
              <a:gd name="connsiteX1" fmla="*/ 0 w 5496233"/>
              <a:gd name="connsiteY1" fmla="*/ 1027212 h 2069431"/>
              <a:gd name="connsiteX2" fmla="*/ 147484 w 5496233"/>
              <a:gd name="connsiteY2" fmla="*/ 1066541 h 2069431"/>
              <a:gd name="connsiteX3" fmla="*/ 521110 w 5496233"/>
              <a:gd name="connsiteY3" fmla="*/ 1096038 h 2069431"/>
              <a:gd name="connsiteX4" fmla="*/ 668594 w 5496233"/>
              <a:gd name="connsiteY4" fmla="*/ 1105870 h 2069431"/>
              <a:gd name="connsiteX5" fmla="*/ 747252 w 5496233"/>
              <a:gd name="connsiteY5" fmla="*/ 1145199 h 2069431"/>
              <a:gd name="connsiteX6" fmla="*/ 757084 w 5496233"/>
              <a:gd name="connsiteY6" fmla="*/ 1243521 h 2069431"/>
              <a:gd name="connsiteX7" fmla="*/ 1120878 w 5496233"/>
              <a:gd name="connsiteY7" fmla="*/ 1381173 h 2069431"/>
              <a:gd name="connsiteX8" fmla="*/ 1415845 w 5496233"/>
              <a:gd name="connsiteY8" fmla="*/ 1361509 h 2069431"/>
              <a:gd name="connsiteX9" fmla="*/ 1474839 w 5496233"/>
              <a:gd name="connsiteY9" fmla="*/ 1420502 h 2069431"/>
              <a:gd name="connsiteX10" fmla="*/ 3126658 w 5496233"/>
              <a:gd name="connsiteY10" fmla="*/ 791238 h 2069431"/>
              <a:gd name="connsiteX11" fmla="*/ 3431458 w 5496233"/>
              <a:gd name="connsiteY11" fmla="*/ 968218 h 2069431"/>
              <a:gd name="connsiteX12" fmla="*/ 2979175 w 5496233"/>
              <a:gd name="connsiteY12" fmla="*/ 1440167 h 2069431"/>
              <a:gd name="connsiteX13" fmla="*/ 3411794 w 5496233"/>
              <a:gd name="connsiteY13" fmla="*/ 1646644 h 2069431"/>
              <a:gd name="connsiteX14" fmla="*/ 3795252 w 5496233"/>
              <a:gd name="connsiteY14" fmla="*/ 1115702 h 2069431"/>
              <a:gd name="connsiteX15" fmla="*/ 4139381 w 5496233"/>
              <a:gd name="connsiteY15" fmla="*/ 1322179 h 2069431"/>
              <a:gd name="connsiteX16" fmla="*/ 4031226 w 5496233"/>
              <a:gd name="connsiteY16" fmla="*/ 1794128 h 2069431"/>
              <a:gd name="connsiteX17" fmla="*/ 4601497 w 5496233"/>
              <a:gd name="connsiteY17" fmla="*/ 2069431 h 2069431"/>
              <a:gd name="connsiteX18" fmla="*/ 4709652 w 5496233"/>
              <a:gd name="connsiteY18" fmla="*/ 1499160 h 2069431"/>
              <a:gd name="connsiteX19" fmla="*/ 5230762 w 5496233"/>
              <a:gd name="connsiteY19" fmla="*/ 1676141 h 2069431"/>
              <a:gd name="connsiteX20" fmla="*/ 5299587 w 5496233"/>
              <a:gd name="connsiteY20" fmla="*/ 1302515 h 2069431"/>
              <a:gd name="connsiteX21" fmla="*/ 5122607 w 5496233"/>
              <a:gd name="connsiteY21" fmla="*/ 1263186 h 2069431"/>
              <a:gd name="connsiteX22" fmla="*/ 5004620 w 5496233"/>
              <a:gd name="connsiteY22" fmla="*/ 1322179 h 2069431"/>
              <a:gd name="connsiteX23" fmla="*/ 5102942 w 5496233"/>
              <a:gd name="connsiteY23" fmla="*/ 1174696 h 2069431"/>
              <a:gd name="connsiteX24" fmla="*/ 5437239 w 5496233"/>
              <a:gd name="connsiteY24" fmla="*/ 1184528 h 2069431"/>
              <a:gd name="connsiteX25" fmla="*/ 5496233 w 5496233"/>
              <a:gd name="connsiteY25" fmla="*/ 1135367 h 2069431"/>
              <a:gd name="connsiteX26" fmla="*/ 4758813 w 5496233"/>
              <a:gd name="connsiteY26" fmla="*/ 928889 h 2069431"/>
              <a:gd name="connsiteX27" fmla="*/ 4434349 w 5496233"/>
              <a:gd name="connsiteY27" fmla="*/ 997715 h 2069431"/>
              <a:gd name="connsiteX28" fmla="*/ 4267200 w 5496233"/>
              <a:gd name="connsiteY28" fmla="*/ 899392 h 2069431"/>
              <a:gd name="connsiteX29" fmla="*/ 4001729 w 5496233"/>
              <a:gd name="connsiteY29" fmla="*/ 978050 h 2069431"/>
              <a:gd name="connsiteX30" fmla="*/ 3844413 w 5496233"/>
              <a:gd name="connsiteY30" fmla="*/ 879728 h 2069431"/>
              <a:gd name="connsiteX31" fmla="*/ 4109884 w 5496233"/>
              <a:gd name="connsiteY31" fmla="*/ 801070 h 2069431"/>
              <a:gd name="connsiteX32" fmla="*/ 3834581 w 5496233"/>
              <a:gd name="connsiteY32" fmla="*/ 673250 h 2069431"/>
              <a:gd name="connsiteX33" fmla="*/ 3893575 w 5496233"/>
              <a:gd name="connsiteY33" fmla="*/ 653586 h 2069431"/>
              <a:gd name="connsiteX34" fmla="*/ 3539613 w 5496233"/>
              <a:gd name="connsiteY34" fmla="*/ 525767 h 2069431"/>
              <a:gd name="connsiteX35" fmla="*/ 3431458 w 5496233"/>
              <a:gd name="connsiteY35" fmla="*/ 584760 h 2069431"/>
              <a:gd name="connsiteX36" fmla="*/ 3224981 w 5496233"/>
              <a:gd name="connsiteY36" fmla="*/ 496270 h 2069431"/>
              <a:gd name="connsiteX37" fmla="*/ 3303639 w 5496233"/>
              <a:gd name="connsiteY37" fmla="*/ 437276 h 2069431"/>
              <a:gd name="connsiteX38" fmla="*/ 3244645 w 5496233"/>
              <a:gd name="connsiteY38" fmla="*/ 329121 h 2069431"/>
              <a:gd name="connsiteX39" fmla="*/ 3106994 w 5496233"/>
              <a:gd name="connsiteY39" fmla="*/ 329121 h 2069431"/>
              <a:gd name="connsiteX40" fmla="*/ 3067665 w 5496233"/>
              <a:gd name="connsiteY40" fmla="*/ 250463 h 2069431"/>
              <a:gd name="connsiteX41" fmla="*/ 3215149 w 5496233"/>
              <a:gd name="connsiteY41" fmla="*/ 152141 h 2069431"/>
              <a:gd name="connsiteX42" fmla="*/ 3097162 w 5496233"/>
              <a:gd name="connsiteY42" fmla="*/ 102979 h 2069431"/>
              <a:gd name="connsiteX43" fmla="*/ 2952367 w 5496233"/>
              <a:gd name="connsiteY43" fmla="*/ 110332 h 2069431"/>
              <a:gd name="connsiteX44" fmla="*/ 2871020 w 5496233"/>
              <a:gd name="connsiteY44" fmla="*/ 96143 h 2069431"/>
              <a:gd name="connsiteX45" fmla="*/ 2694039 w 5496233"/>
              <a:gd name="connsiteY45" fmla="*/ 102979 h 2069431"/>
              <a:gd name="connsiteX46" fmla="*/ 2516596 w 5496233"/>
              <a:gd name="connsiteY46" fmla="*/ 5558 h 2069431"/>
              <a:gd name="connsiteX47" fmla="*/ 2448616 w 5496233"/>
              <a:gd name="connsiteY47" fmla="*/ 31235 h 2069431"/>
              <a:gd name="connsiteX48" fmla="*/ 2684207 w 5496233"/>
              <a:gd name="connsiteY48" fmla="*/ 240631 h 2069431"/>
              <a:gd name="connsiteX49" fmla="*/ 2802194 w 5496233"/>
              <a:gd name="connsiteY49" fmla="*/ 358618 h 2069431"/>
              <a:gd name="connsiteX50" fmla="*/ 2920181 w 5496233"/>
              <a:gd name="connsiteY50" fmla="*/ 476605 h 2069431"/>
              <a:gd name="connsiteX51" fmla="*/ 2576052 w 5496233"/>
              <a:gd name="connsiteY51" fmla="*/ 476605 h 2069431"/>
              <a:gd name="connsiteX52" fmla="*/ 2349910 w 5496233"/>
              <a:gd name="connsiteY52" fmla="*/ 515934 h 2069431"/>
              <a:gd name="connsiteX53" fmla="*/ 2084439 w 5496233"/>
              <a:gd name="connsiteY53" fmla="*/ 506102 h 2069431"/>
              <a:gd name="connsiteX54" fmla="*/ 1976284 w 5496233"/>
              <a:gd name="connsiteY54" fmla="*/ 476605 h 2069431"/>
              <a:gd name="connsiteX55" fmla="*/ 1946787 w 5496233"/>
              <a:gd name="connsiteY55" fmla="*/ 397947 h 2069431"/>
              <a:gd name="connsiteX56" fmla="*/ 1602658 w 5496233"/>
              <a:gd name="connsiteY56" fmla="*/ 388115 h 2069431"/>
              <a:gd name="connsiteX57" fmla="*/ 1465007 w 5496233"/>
              <a:gd name="connsiteY57" fmla="*/ 545431 h 2069431"/>
              <a:gd name="connsiteX58" fmla="*/ 1445342 w 5496233"/>
              <a:gd name="connsiteY58" fmla="*/ 574928 h 2069431"/>
              <a:gd name="connsiteX59" fmla="*/ 1474839 w 5496233"/>
              <a:gd name="connsiteY59" fmla="*/ 555263 h 2069431"/>
              <a:gd name="connsiteX0" fmla="*/ 1524000 w 5496233"/>
              <a:gd name="connsiteY0" fmla="*/ 540220 h 2064220"/>
              <a:gd name="connsiteX1" fmla="*/ 0 w 5496233"/>
              <a:gd name="connsiteY1" fmla="*/ 1022001 h 2064220"/>
              <a:gd name="connsiteX2" fmla="*/ 147484 w 5496233"/>
              <a:gd name="connsiteY2" fmla="*/ 1061330 h 2064220"/>
              <a:gd name="connsiteX3" fmla="*/ 521110 w 5496233"/>
              <a:gd name="connsiteY3" fmla="*/ 1090827 h 2064220"/>
              <a:gd name="connsiteX4" fmla="*/ 668594 w 5496233"/>
              <a:gd name="connsiteY4" fmla="*/ 1100659 h 2064220"/>
              <a:gd name="connsiteX5" fmla="*/ 747252 w 5496233"/>
              <a:gd name="connsiteY5" fmla="*/ 1139988 h 2064220"/>
              <a:gd name="connsiteX6" fmla="*/ 757084 w 5496233"/>
              <a:gd name="connsiteY6" fmla="*/ 1238310 h 2064220"/>
              <a:gd name="connsiteX7" fmla="*/ 1120878 w 5496233"/>
              <a:gd name="connsiteY7" fmla="*/ 1375962 h 2064220"/>
              <a:gd name="connsiteX8" fmla="*/ 1415845 w 5496233"/>
              <a:gd name="connsiteY8" fmla="*/ 1356298 h 2064220"/>
              <a:gd name="connsiteX9" fmla="*/ 1474839 w 5496233"/>
              <a:gd name="connsiteY9" fmla="*/ 1415291 h 2064220"/>
              <a:gd name="connsiteX10" fmla="*/ 3126658 w 5496233"/>
              <a:gd name="connsiteY10" fmla="*/ 786027 h 2064220"/>
              <a:gd name="connsiteX11" fmla="*/ 3431458 w 5496233"/>
              <a:gd name="connsiteY11" fmla="*/ 963007 h 2064220"/>
              <a:gd name="connsiteX12" fmla="*/ 2979175 w 5496233"/>
              <a:gd name="connsiteY12" fmla="*/ 1434956 h 2064220"/>
              <a:gd name="connsiteX13" fmla="*/ 3411794 w 5496233"/>
              <a:gd name="connsiteY13" fmla="*/ 1641433 h 2064220"/>
              <a:gd name="connsiteX14" fmla="*/ 3795252 w 5496233"/>
              <a:gd name="connsiteY14" fmla="*/ 1110491 h 2064220"/>
              <a:gd name="connsiteX15" fmla="*/ 4139381 w 5496233"/>
              <a:gd name="connsiteY15" fmla="*/ 1316968 h 2064220"/>
              <a:gd name="connsiteX16" fmla="*/ 4031226 w 5496233"/>
              <a:gd name="connsiteY16" fmla="*/ 1788917 h 2064220"/>
              <a:gd name="connsiteX17" fmla="*/ 4601497 w 5496233"/>
              <a:gd name="connsiteY17" fmla="*/ 2064220 h 2064220"/>
              <a:gd name="connsiteX18" fmla="*/ 4709652 w 5496233"/>
              <a:gd name="connsiteY18" fmla="*/ 1493949 h 2064220"/>
              <a:gd name="connsiteX19" fmla="*/ 5230762 w 5496233"/>
              <a:gd name="connsiteY19" fmla="*/ 1670930 h 2064220"/>
              <a:gd name="connsiteX20" fmla="*/ 5299587 w 5496233"/>
              <a:gd name="connsiteY20" fmla="*/ 1297304 h 2064220"/>
              <a:gd name="connsiteX21" fmla="*/ 5122607 w 5496233"/>
              <a:gd name="connsiteY21" fmla="*/ 1257975 h 2064220"/>
              <a:gd name="connsiteX22" fmla="*/ 5004620 w 5496233"/>
              <a:gd name="connsiteY22" fmla="*/ 1316968 h 2064220"/>
              <a:gd name="connsiteX23" fmla="*/ 5102942 w 5496233"/>
              <a:gd name="connsiteY23" fmla="*/ 1169485 h 2064220"/>
              <a:gd name="connsiteX24" fmla="*/ 5437239 w 5496233"/>
              <a:gd name="connsiteY24" fmla="*/ 1179317 h 2064220"/>
              <a:gd name="connsiteX25" fmla="*/ 5496233 w 5496233"/>
              <a:gd name="connsiteY25" fmla="*/ 1130156 h 2064220"/>
              <a:gd name="connsiteX26" fmla="*/ 4758813 w 5496233"/>
              <a:gd name="connsiteY26" fmla="*/ 923678 h 2064220"/>
              <a:gd name="connsiteX27" fmla="*/ 4434349 w 5496233"/>
              <a:gd name="connsiteY27" fmla="*/ 992504 h 2064220"/>
              <a:gd name="connsiteX28" fmla="*/ 4267200 w 5496233"/>
              <a:gd name="connsiteY28" fmla="*/ 894181 h 2064220"/>
              <a:gd name="connsiteX29" fmla="*/ 4001729 w 5496233"/>
              <a:gd name="connsiteY29" fmla="*/ 972839 h 2064220"/>
              <a:gd name="connsiteX30" fmla="*/ 3844413 w 5496233"/>
              <a:gd name="connsiteY30" fmla="*/ 874517 h 2064220"/>
              <a:gd name="connsiteX31" fmla="*/ 4109884 w 5496233"/>
              <a:gd name="connsiteY31" fmla="*/ 795859 h 2064220"/>
              <a:gd name="connsiteX32" fmla="*/ 3834581 w 5496233"/>
              <a:gd name="connsiteY32" fmla="*/ 668039 h 2064220"/>
              <a:gd name="connsiteX33" fmla="*/ 3893575 w 5496233"/>
              <a:gd name="connsiteY33" fmla="*/ 648375 h 2064220"/>
              <a:gd name="connsiteX34" fmla="*/ 3539613 w 5496233"/>
              <a:gd name="connsiteY34" fmla="*/ 520556 h 2064220"/>
              <a:gd name="connsiteX35" fmla="*/ 3431458 w 5496233"/>
              <a:gd name="connsiteY35" fmla="*/ 579549 h 2064220"/>
              <a:gd name="connsiteX36" fmla="*/ 3224981 w 5496233"/>
              <a:gd name="connsiteY36" fmla="*/ 491059 h 2064220"/>
              <a:gd name="connsiteX37" fmla="*/ 3303639 w 5496233"/>
              <a:gd name="connsiteY37" fmla="*/ 432065 h 2064220"/>
              <a:gd name="connsiteX38" fmla="*/ 3244645 w 5496233"/>
              <a:gd name="connsiteY38" fmla="*/ 323910 h 2064220"/>
              <a:gd name="connsiteX39" fmla="*/ 3106994 w 5496233"/>
              <a:gd name="connsiteY39" fmla="*/ 323910 h 2064220"/>
              <a:gd name="connsiteX40" fmla="*/ 3067665 w 5496233"/>
              <a:gd name="connsiteY40" fmla="*/ 245252 h 2064220"/>
              <a:gd name="connsiteX41" fmla="*/ 3215149 w 5496233"/>
              <a:gd name="connsiteY41" fmla="*/ 146930 h 2064220"/>
              <a:gd name="connsiteX42" fmla="*/ 3097162 w 5496233"/>
              <a:gd name="connsiteY42" fmla="*/ 97768 h 2064220"/>
              <a:gd name="connsiteX43" fmla="*/ 2952367 w 5496233"/>
              <a:gd name="connsiteY43" fmla="*/ 105121 h 2064220"/>
              <a:gd name="connsiteX44" fmla="*/ 2871020 w 5496233"/>
              <a:gd name="connsiteY44" fmla="*/ 90932 h 2064220"/>
              <a:gd name="connsiteX45" fmla="*/ 2694039 w 5496233"/>
              <a:gd name="connsiteY45" fmla="*/ 97768 h 2064220"/>
              <a:gd name="connsiteX46" fmla="*/ 2516596 w 5496233"/>
              <a:gd name="connsiteY46" fmla="*/ 347 h 2064220"/>
              <a:gd name="connsiteX47" fmla="*/ 2448616 w 5496233"/>
              <a:gd name="connsiteY47" fmla="*/ 26024 h 2064220"/>
              <a:gd name="connsiteX48" fmla="*/ 2684207 w 5496233"/>
              <a:gd name="connsiteY48" fmla="*/ 235420 h 2064220"/>
              <a:gd name="connsiteX49" fmla="*/ 2802194 w 5496233"/>
              <a:gd name="connsiteY49" fmla="*/ 353407 h 2064220"/>
              <a:gd name="connsiteX50" fmla="*/ 2920181 w 5496233"/>
              <a:gd name="connsiteY50" fmla="*/ 471394 h 2064220"/>
              <a:gd name="connsiteX51" fmla="*/ 2576052 w 5496233"/>
              <a:gd name="connsiteY51" fmla="*/ 471394 h 2064220"/>
              <a:gd name="connsiteX52" fmla="*/ 2349910 w 5496233"/>
              <a:gd name="connsiteY52" fmla="*/ 510723 h 2064220"/>
              <a:gd name="connsiteX53" fmla="*/ 2084439 w 5496233"/>
              <a:gd name="connsiteY53" fmla="*/ 500891 h 2064220"/>
              <a:gd name="connsiteX54" fmla="*/ 1976284 w 5496233"/>
              <a:gd name="connsiteY54" fmla="*/ 471394 h 2064220"/>
              <a:gd name="connsiteX55" fmla="*/ 1946787 w 5496233"/>
              <a:gd name="connsiteY55" fmla="*/ 392736 h 2064220"/>
              <a:gd name="connsiteX56" fmla="*/ 1602658 w 5496233"/>
              <a:gd name="connsiteY56" fmla="*/ 382904 h 2064220"/>
              <a:gd name="connsiteX57" fmla="*/ 1465007 w 5496233"/>
              <a:gd name="connsiteY57" fmla="*/ 540220 h 2064220"/>
              <a:gd name="connsiteX58" fmla="*/ 1445342 w 5496233"/>
              <a:gd name="connsiteY58" fmla="*/ 569717 h 2064220"/>
              <a:gd name="connsiteX59" fmla="*/ 1474839 w 5496233"/>
              <a:gd name="connsiteY59" fmla="*/ 550052 h 2064220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215149 w 5496233"/>
              <a:gd name="connsiteY41" fmla="*/ 146583 h 2063873"/>
              <a:gd name="connsiteX42" fmla="*/ 3097162 w 5496233"/>
              <a:gd name="connsiteY42" fmla="*/ 97421 h 2063873"/>
              <a:gd name="connsiteX43" fmla="*/ 2952367 w 5496233"/>
              <a:gd name="connsiteY43" fmla="*/ 104774 h 2063873"/>
              <a:gd name="connsiteX44" fmla="*/ 2871020 w 5496233"/>
              <a:gd name="connsiteY44" fmla="*/ 90585 h 2063873"/>
              <a:gd name="connsiteX45" fmla="*/ 2694039 w 5496233"/>
              <a:gd name="connsiteY45" fmla="*/ 97421 h 2063873"/>
              <a:gd name="connsiteX46" fmla="*/ 2516596 w 5496233"/>
              <a:gd name="connsiteY46" fmla="*/ 0 h 2063873"/>
              <a:gd name="connsiteX47" fmla="*/ 2448616 w 5496233"/>
              <a:gd name="connsiteY47" fmla="*/ 25677 h 2063873"/>
              <a:gd name="connsiteX48" fmla="*/ 2684207 w 5496233"/>
              <a:gd name="connsiteY48" fmla="*/ 235073 h 2063873"/>
              <a:gd name="connsiteX49" fmla="*/ 2802194 w 5496233"/>
              <a:gd name="connsiteY49" fmla="*/ 353060 h 2063873"/>
              <a:gd name="connsiteX50" fmla="*/ 2920181 w 5496233"/>
              <a:gd name="connsiteY50" fmla="*/ 471047 h 2063873"/>
              <a:gd name="connsiteX51" fmla="*/ 2576052 w 5496233"/>
              <a:gd name="connsiteY51" fmla="*/ 471047 h 2063873"/>
              <a:gd name="connsiteX52" fmla="*/ 2349910 w 5496233"/>
              <a:gd name="connsiteY52" fmla="*/ 510376 h 2063873"/>
              <a:gd name="connsiteX53" fmla="*/ 2084439 w 5496233"/>
              <a:gd name="connsiteY53" fmla="*/ 500544 h 2063873"/>
              <a:gd name="connsiteX54" fmla="*/ 1976284 w 5496233"/>
              <a:gd name="connsiteY54" fmla="*/ 471047 h 2063873"/>
              <a:gd name="connsiteX55" fmla="*/ 1946787 w 5496233"/>
              <a:gd name="connsiteY55" fmla="*/ 392389 h 2063873"/>
              <a:gd name="connsiteX56" fmla="*/ 1602658 w 5496233"/>
              <a:gd name="connsiteY56" fmla="*/ 382557 h 2063873"/>
              <a:gd name="connsiteX57" fmla="*/ 1465007 w 5496233"/>
              <a:gd name="connsiteY57" fmla="*/ 539873 h 2063873"/>
              <a:gd name="connsiteX58" fmla="*/ 1445342 w 5496233"/>
              <a:gd name="connsiteY58" fmla="*/ 569370 h 2063873"/>
              <a:gd name="connsiteX59" fmla="*/ 1474839 w 5496233"/>
              <a:gd name="connsiteY59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215149 w 5496233"/>
              <a:gd name="connsiteY41" fmla="*/ 146583 h 2063873"/>
              <a:gd name="connsiteX42" fmla="*/ 3097162 w 5496233"/>
              <a:gd name="connsiteY42" fmla="*/ 97421 h 2063873"/>
              <a:gd name="connsiteX43" fmla="*/ 2952367 w 5496233"/>
              <a:gd name="connsiteY43" fmla="*/ 104774 h 2063873"/>
              <a:gd name="connsiteX44" fmla="*/ 2871020 w 5496233"/>
              <a:gd name="connsiteY44" fmla="*/ 90585 h 2063873"/>
              <a:gd name="connsiteX45" fmla="*/ 2694039 w 5496233"/>
              <a:gd name="connsiteY45" fmla="*/ 97421 h 2063873"/>
              <a:gd name="connsiteX46" fmla="*/ 2516596 w 5496233"/>
              <a:gd name="connsiteY46" fmla="*/ 0 h 2063873"/>
              <a:gd name="connsiteX47" fmla="*/ 2448616 w 5496233"/>
              <a:gd name="connsiteY47" fmla="*/ 25677 h 2063873"/>
              <a:gd name="connsiteX48" fmla="*/ 2684207 w 5496233"/>
              <a:gd name="connsiteY48" fmla="*/ 235073 h 2063873"/>
              <a:gd name="connsiteX49" fmla="*/ 2802194 w 5496233"/>
              <a:gd name="connsiteY49" fmla="*/ 353060 h 2063873"/>
              <a:gd name="connsiteX50" fmla="*/ 2920181 w 5496233"/>
              <a:gd name="connsiteY50" fmla="*/ 471047 h 2063873"/>
              <a:gd name="connsiteX51" fmla="*/ 2576052 w 5496233"/>
              <a:gd name="connsiteY51" fmla="*/ 471047 h 2063873"/>
              <a:gd name="connsiteX52" fmla="*/ 2349910 w 5496233"/>
              <a:gd name="connsiteY52" fmla="*/ 510376 h 2063873"/>
              <a:gd name="connsiteX53" fmla="*/ 2084439 w 5496233"/>
              <a:gd name="connsiteY53" fmla="*/ 500544 h 2063873"/>
              <a:gd name="connsiteX54" fmla="*/ 1976284 w 5496233"/>
              <a:gd name="connsiteY54" fmla="*/ 471047 h 2063873"/>
              <a:gd name="connsiteX55" fmla="*/ 1946787 w 5496233"/>
              <a:gd name="connsiteY55" fmla="*/ 392389 h 2063873"/>
              <a:gd name="connsiteX56" fmla="*/ 1602658 w 5496233"/>
              <a:gd name="connsiteY56" fmla="*/ 382557 h 2063873"/>
              <a:gd name="connsiteX57" fmla="*/ 1465007 w 5496233"/>
              <a:gd name="connsiteY57" fmla="*/ 539873 h 2063873"/>
              <a:gd name="connsiteX58" fmla="*/ 1445342 w 5496233"/>
              <a:gd name="connsiteY58" fmla="*/ 569370 h 2063873"/>
              <a:gd name="connsiteX59" fmla="*/ 1474839 w 5496233"/>
              <a:gd name="connsiteY59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215149 w 5496233"/>
              <a:gd name="connsiteY41" fmla="*/ 146583 h 2063873"/>
              <a:gd name="connsiteX42" fmla="*/ 3097162 w 5496233"/>
              <a:gd name="connsiteY42" fmla="*/ 97421 h 2063873"/>
              <a:gd name="connsiteX43" fmla="*/ 2952367 w 5496233"/>
              <a:gd name="connsiteY43" fmla="*/ 104774 h 2063873"/>
              <a:gd name="connsiteX44" fmla="*/ 2871020 w 5496233"/>
              <a:gd name="connsiteY44" fmla="*/ 90585 h 2063873"/>
              <a:gd name="connsiteX45" fmla="*/ 2694039 w 5496233"/>
              <a:gd name="connsiteY45" fmla="*/ 97421 h 2063873"/>
              <a:gd name="connsiteX46" fmla="*/ 2516596 w 5496233"/>
              <a:gd name="connsiteY46" fmla="*/ 0 h 2063873"/>
              <a:gd name="connsiteX47" fmla="*/ 2458141 w 5496233"/>
              <a:gd name="connsiteY47" fmla="*/ 32821 h 2063873"/>
              <a:gd name="connsiteX48" fmla="*/ 2684207 w 5496233"/>
              <a:gd name="connsiteY48" fmla="*/ 235073 h 2063873"/>
              <a:gd name="connsiteX49" fmla="*/ 2802194 w 5496233"/>
              <a:gd name="connsiteY49" fmla="*/ 353060 h 2063873"/>
              <a:gd name="connsiteX50" fmla="*/ 2920181 w 5496233"/>
              <a:gd name="connsiteY50" fmla="*/ 471047 h 2063873"/>
              <a:gd name="connsiteX51" fmla="*/ 2576052 w 5496233"/>
              <a:gd name="connsiteY51" fmla="*/ 471047 h 2063873"/>
              <a:gd name="connsiteX52" fmla="*/ 2349910 w 5496233"/>
              <a:gd name="connsiteY52" fmla="*/ 510376 h 2063873"/>
              <a:gd name="connsiteX53" fmla="*/ 2084439 w 5496233"/>
              <a:gd name="connsiteY53" fmla="*/ 500544 h 2063873"/>
              <a:gd name="connsiteX54" fmla="*/ 1976284 w 5496233"/>
              <a:gd name="connsiteY54" fmla="*/ 471047 h 2063873"/>
              <a:gd name="connsiteX55" fmla="*/ 1946787 w 5496233"/>
              <a:gd name="connsiteY55" fmla="*/ 392389 h 2063873"/>
              <a:gd name="connsiteX56" fmla="*/ 1602658 w 5496233"/>
              <a:gd name="connsiteY56" fmla="*/ 382557 h 2063873"/>
              <a:gd name="connsiteX57" fmla="*/ 1465007 w 5496233"/>
              <a:gd name="connsiteY57" fmla="*/ 539873 h 2063873"/>
              <a:gd name="connsiteX58" fmla="*/ 1445342 w 5496233"/>
              <a:gd name="connsiteY58" fmla="*/ 569370 h 2063873"/>
              <a:gd name="connsiteX59" fmla="*/ 1474839 w 5496233"/>
              <a:gd name="connsiteY59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215149 w 5496233"/>
              <a:gd name="connsiteY41" fmla="*/ 146583 h 2063873"/>
              <a:gd name="connsiteX42" fmla="*/ 3097162 w 5496233"/>
              <a:gd name="connsiteY42" fmla="*/ 97421 h 2063873"/>
              <a:gd name="connsiteX43" fmla="*/ 2952367 w 5496233"/>
              <a:gd name="connsiteY43" fmla="*/ 104774 h 2063873"/>
              <a:gd name="connsiteX44" fmla="*/ 2871020 w 5496233"/>
              <a:gd name="connsiteY44" fmla="*/ 90585 h 2063873"/>
              <a:gd name="connsiteX45" fmla="*/ 2694039 w 5496233"/>
              <a:gd name="connsiteY45" fmla="*/ 97421 h 2063873"/>
              <a:gd name="connsiteX46" fmla="*/ 2516596 w 5496233"/>
              <a:gd name="connsiteY46" fmla="*/ 0 h 2063873"/>
              <a:gd name="connsiteX47" fmla="*/ 2465285 w 5496233"/>
              <a:gd name="connsiteY47" fmla="*/ 37583 h 2063873"/>
              <a:gd name="connsiteX48" fmla="*/ 2684207 w 5496233"/>
              <a:gd name="connsiteY48" fmla="*/ 235073 h 2063873"/>
              <a:gd name="connsiteX49" fmla="*/ 2802194 w 5496233"/>
              <a:gd name="connsiteY49" fmla="*/ 353060 h 2063873"/>
              <a:gd name="connsiteX50" fmla="*/ 2920181 w 5496233"/>
              <a:gd name="connsiteY50" fmla="*/ 471047 h 2063873"/>
              <a:gd name="connsiteX51" fmla="*/ 2576052 w 5496233"/>
              <a:gd name="connsiteY51" fmla="*/ 471047 h 2063873"/>
              <a:gd name="connsiteX52" fmla="*/ 2349910 w 5496233"/>
              <a:gd name="connsiteY52" fmla="*/ 510376 h 2063873"/>
              <a:gd name="connsiteX53" fmla="*/ 2084439 w 5496233"/>
              <a:gd name="connsiteY53" fmla="*/ 500544 h 2063873"/>
              <a:gd name="connsiteX54" fmla="*/ 1976284 w 5496233"/>
              <a:gd name="connsiteY54" fmla="*/ 471047 h 2063873"/>
              <a:gd name="connsiteX55" fmla="*/ 1946787 w 5496233"/>
              <a:gd name="connsiteY55" fmla="*/ 392389 h 2063873"/>
              <a:gd name="connsiteX56" fmla="*/ 1602658 w 5496233"/>
              <a:gd name="connsiteY56" fmla="*/ 382557 h 2063873"/>
              <a:gd name="connsiteX57" fmla="*/ 1465007 w 5496233"/>
              <a:gd name="connsiteY57" fmla="*/ 539873 h 2063873"/>
              <a:gd name="connsiteX58" fmla="*/ 1445342 w 5496233"/>
              <a:gd name="connsiteY58" fmla="*/ 569370 h 2063873"/>
              <a:gd name="connsiteX59" fmla="*/ 1474839 w 5496233"/>
              <a:gd name="connsiteY59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215149 w 5496233"/>
              <a:gd name="connsiteY41" fmla="*/ 146583 h 2063873"/>
              <a:gd name="connsiteX42" fmla="*/ 3090018 w 5496233"/>
              <a:gd name="connsiteY42" fmla="*/ 123615 h 2063873"/>
              <a:gd name="connsiteX43" fmla="*/ 2952367 w 5496233"/>
              <a:gd name="connsiteY43" fmla="*/ 104774 h 2063873"/>
              <a:gd name="connsiteX44" fmla="*/ 2871020 w 5496233"/>
              <a:gd name="connsiteY44" fmla="*/ 90585 h 2063873"/>
              <a:gd name="connsiteX45" fmla="*/ 2694039 w 5496233"/>
              <a:gd name="connsiteY45" fmla="*/ 97421 h 2063873"/>
              <a:gd name="connsiteX46" fmla="*/ 2516596 w 5496233"/>
              <a:gd name="connsiteY46" fmla="*/ 0 h 2063873"/>
              <a:gd name="connsiteX47" fmla="*/ 2465285 w 5496233"/>
              <a:gd name="connsiteY47" fmla="*/ 37583 h 2063873"/>
              <a:gd name="connsiteX48" fmla="*/ 2684207 w 5496233"/>
              <a:gd name="connsiteY48" fmla="*/ 235073 h 2063873"/>
              <a:gd name="connsiteX49" fmla="*/ 2802194 w 5496233"/>
              <a:gd name="connsiteY49" fmla="*/ 353060 h 2063873"/>
              <a:gd name="connsiteX50" fmla="*/ 2920181 w 5496233"/>
              <a:gd name="connsiteY50" fmla="*/ 471047 h 2063873"/>
              <a:gd name="connsiteX51" fmla="*/ 2576052 w 5496233"/>
              <a:gd name="connsiteY51" fmla="*/ 471047 h 2063873"/>
              <a:gd name="connsiteX52" fmla="*/ 2349910 w 5496233"/>
              <a:gd name="connsiteY52" fmla="*/ 510376 h 2063873"/>
              <a:gd name="connsiteX53" fmla="*/ 2084439 w 5496233"/>
              <a:gd name="connsiteY53" fmla="*/ 500544 h 2063873"/>
              <a:gd name="connsiteX54" fmla="*/ 1976284 w 5496233"/>
              <a:gd name="connsiteY54" fmla="*/ 471047 h 2063873"/>
              <a:gd name="connsiteX55" fmla="*/ 1946787 w 5496233"/>
              <a:gd name="connsiteY55" fmla="*/ 392389 h 2063873"/>
              <a:gd name="connsiteX56" fmla="*/ 1602658 w 5496233"/>
              <a:gd name="connsiteY56" fmla="*/ 382557 h 2063873"/>
              <a:gd name="connsiteX57" fmla="*/ 1465007 w 5496233"/>
              <a:gd name="connsiteY57" fmla="*/ 539873 h 2063873"/>
              <a:gd name="connsiteX58" fmla="*/ 1445342 w 5496233"/>
              <a:gd name="connsiteY58" fmla="*/ 569370 h 2063873"/>
              <a:gd name="connsiteX59" fmla="*/ 1474839 w 5496233"/>
              <a:gd name="connsiteY59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215149 w 5496233"/>
              <a:gd name="connsiteY41" fmla="*/ 146583 h 2063873"/>
              <a:gd name="connsiteX42" fmla="*/ 3150010 w 5496233"/>
              <a:gd name="connsiteY42" fmla="*/ 150019 h 2063873"/>
              <a:gd name="connsiteX43" fmla="*/ 3090018 w 5496233"/>
              <a:gd name="connsiteY43" fmla="*/ 123615 h 2063873"/>
              <a:gd name="connsiteX44" fmla="*/ 2952367 w 5496233"/>
              <a:gd name="connsiteY44" fmla="*/ 104774 h 2063873"/>
              <a:gd name="connsiteX45" fmla="*/ 2871020 w 5496233"/>
              <a:gd name="connsiteY45" fmla="*/ 90585 h 2063873"/>
              <a:gd name="connsiteX46" fmla="*/ 2694039 w 5496233"/>
              <a:gd name="connsiteY46" fmla="*/ 97421 h 2063873"/>
              <a:gd name="connsiteX47" fmla="*/ 2516596 w 5496233"/>
              <a:gd name="connsiteY47" fmla="*/ 0 h 2063873"/>
              <a:gd name="connsiteX48" fmla="*/ 2465285 w 5496233"/>
              <a:gd name="connsiteY48" fmla="*/ 37583 h 2063873"/>
              <a:gd name="connsiteX49" fmla="*/ 2684207 w 5496233"/>
              <a:gd name="connsiteY49" fmla="*/ 235073 h 2063873"/>
              <a:gd name="connsiteX50" fmla="*/ 2802194 w 5496233"/>
              <a:gd name="connsiteY50" fmla="*/ 353060 h 2063873"/>
              <a:gd name="connsiteX51" fmla="*/ 2920181 w 5496233"/>
              <a:gd name="connsiteY51" fmla="*/ 471047 h 2063873"/>
              <a:gd name="connsiteX52" fmla="*/ 2576052 w 5496233"/>
              <a:gd name="connsiteY52" fmla="*/ 471047 h 2063873"/>
              <a:gd name="connsiteX53" fmla="*/ 2349910 w 5496233"/>
              <a:gd name="connsiteY53" fmla="*/ 510376 h 2063873"/>
              <a:gd name="connsiteX54" fmla="*/ 2084439 w 5496233"/>
              <a:gd name="connsiteY54" fmla="*/ 500544 h 2063873"/>
              <a:gd name="connsiteX55" fmla="*/ 1976284 w 5496233"/>
              <a:gd name="connsiteY55" fmla="*/ 471047 h 2063873"/>
              <a:gd name="connsiteX56" fmla="*/ 1946787 w 5496233"/>
              <a:gd name="connsiteY56" fmla="*/ 392389 h 2063873"/>
              <a:gd name="connsiteX57" fmla="*/ 1602658 w 5496233"/>
              <a:gd name="connsiteY57" fmla="*/ 382557 h 2063873"/>
              <a:gd name="connsiteX58" fmla="*/ 1465007 w 5496233"/>
              <a:gd name="connsiteY58" fmla="*/ 539873 h 2063873"/>
              <a:gd name="connsiteX59" fmla="*/ 1445342 w 5496233"/>
              <a:gd name="connsiteY59" fmla="*/ 569370 h 2063873"/>
              <a:gd name="connsiteX60" fmla="*/ 1474839 w 5496233"/>
              <a:gd name="connsiteY60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148474 w 5496233"/>
              <a:gd name="connsiteY41" fmla="*/ 170396 h 2063873"/>
              <a:gd name="connsiteX42" fmla="*/ 3150010 w 5496233"/>
              <a:gd name="connsiteY42" fmla="*/ 150019 h 2063873"/>
              <a:gd name="connsiteX43" fmla="*/ 3090018 w 5496233"/>
              <a:gd name="connsiteY43" fmla="*/ 123615 h 2063873"/>
              <a:gd name="connsiteX44" fmla="*/ 2952367 w 5496233"/>
              <a:gd name="connsiteY44" fmla="*/ 104774 h 2063873"/>
              <a:gd name="connsiteX45" fmla="*/ 2871020 w 5496233"/>
              <a:gd name="connsiteY45" fmla="*/ 90585 h 2063873"/>
              <a:gd name="connsiteX46" fmla="*/ 2694039 w 5496233"/>
              <a:gd name="connsiteY46" fmla="*/ 97421 h 2063873"/>
              <a:gd name="connsiteX47" fmla="*/ 2516596 w 5496233"/>
              <a:gd name="connsiteY47" fmla="*/ 0 h 2063873"/>
              <a:gd name="connsiteX48" fmla="*/ 2465285 w 5496233"/>
              <a:gd name="connsiteY48" fmla="*/ 37583 h 2063873"/>
              <a:gd name="connsiteX49" fmla="*/ 2684207 w 5496233"/>
              <a:gd name="connsiteY49" fmla="*/ 235073 h 2063873"/>
              <a:gd name="connsiteX50" fmla="*/ 2802194 w 5496233"/>
              <a:gd name="connsiteY50" fmla="*/ 353060 h 2063873"/>
              <a:gd name="connsiteX51" fmla="*/ 2920181 w 5496233"/>
              <a:gd name="connsiteY51" fmla="*/ 471047 h 2063873"/>
              <a:gd name="connsiteX52" fmla="*/ 2576052 w 5496233"/>
              <a:gd name="connsiteY52" fmla="*/ 471047 h 2063873"/>
              <a:gd name="connsiteX53" fmla="*/ 2349910 w 5496233"/>
              <a:gd name="connsiteY53" fmla="*/ 510376 h 2063873"/>
              <a:gd name="connsiteX54" fmla="*/ 2084439 w 5496233"/>
              <a:gd name="connsiteY54" fmla="*/ 500544 h 2063873"/>
              <a:gd name="connsiteX55" fmla="*/ 1976284 w 5496233"/>
              <a:gd name="connsiteY55" fmla="*/ 471047 h 2063873"/>
              <a:gd name="connsiteX56" fmla="*/ 1946787 w 5496233"/>
              <a:gd name="connsiteY56" fmla="*/ 392389 h 2063873"/>
              <a:gd name="connsiteX57" fmla="*/ 1602658 w 5496233"/>
              <a:gd name="connsiteY57" fmla="*/ 382557 h 2063873"/>
              <a:gd name="connsiteX58" fmla="*/ 1465007 w 5496233"/>
              <a:gd name="connsiteY58" fmla="*/ 539873 h 2063873"/>
              <a:gd name="connsiteX59" fmla="*/ 1445342 w 5496233"/>
              <a:gd name="connsiteY59" fmla="*/ 569370 h 2063873"/>
              <a:gd name="connsiteX60" fmla="*/ 1474839 w 5496233"/>
              <a:gd name="connsiteY60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088098 w 5496233"/>
              <a:gd name="connsiteY41" fmla="*/ 221456 h 2063873"/>
              <a:gd name="connsiteX42" fmla="*/ 3148474 w 5496233"/>
              <a:gd name="connsiteY42" fmla="*/ 170396 h 2063873"/>
              <a:gd name="connsiteX43" fmla="*/ 3150010 w 5496233"/>
              <a:gd name="connsiteY43" fmla="*/ 150019 h 2063873"/>
              <a:gd name="connsiteX44" fmla="*/ 3090018 w 5496233"/>
              <a:gd name="connsiteY44" fmla="*/ 123615 h 2063873"/>
              <a:gd name="connsiteX45" fmla="*/ 2952367 w 5496233"/>
              <a:gd name="connsiteY45" fmla="*/ 104774 h 2063873"/>
              <a:gd name="connsiteX46" fmla="*/ 2871020 w 5496233"/>
              <a:gd name="connsiteY46" fmla="*/ 90585 h 2063873"/>
              <a:gd name="connsiteX47" fmla="*/ 2694039 w 5496233"/>
              <a:gd name="connsiteY47" fmla="*/ 97421 h 2063873"/>
              <a:gd name="connsiteX48" fmla="*/ 2516596 w 5496233"/>
              <a:gd name="connsiteY48" fmla="*/ 0 h 2063873"/>
              <a:gd name="connsiteX49" fmla="*/ 2465285 w 5496233"/>
              <a:gd name="connsiteY49" fmla="*/ 37583 h 2063873"/>
              <a:gd name="connsiteX50" fmla="*/ 2684207 w 5496233"/>
              <a:gd name="connsiteY50" fmla="*/ 235073 h 2063873"/>
              <a:gd name="connsiteX51" fmla="*/ 2802194 w 5496233"/>
              <a:gd name="connsiteY51" fmla="*/ 353060 h 2063873"/>
              <a:gd name="connsiteX52" fmla="*/ 2920181 w 5496233"/>
              <a:gd name="connsiteY52" fmla="*/ 471047 h 2063873"/>
              <a:gd name="connsiteX53" fmla="*/ 2576052 w 5496233"/>
              <a:gd name="connsiteY53" fmla="*/ 471047 h 2063873"/>
              <a:gd name="connsiteX54" fmla="*/ 2349910 w 5496233"/>
              <a:gd name="connsiteY54" fmla="*/ 510376 h 2063873"/>
              <a:gd name="connsiteX55" fmla="*/ 2084439 w 5496233"/>
              <a:gd name="connsiteY55" fmla="*/ 500544 h 2063873"/>
              <a:gd name="connsiteX56" fmla="*/ 1976284 w 5496233"/>
              <a:gd name="connsiteY56" fmla="*/ 471047 h 2063873"/>
              <a:gd name="connsiteX57" fmla="*/ 1946787 w 5496233"/>
              <a:gd name="connsiteY57" fmla="*/ 392389 h 2063873"/>
              <a:gd name="connsiteX58" fmla="*/ 1602658 w 5496233"/>
              <a:gd name="connsiteY58" fmla="*/ 382557 h 2063873"/>
              <a:gd name="connsiteX59" fmla="*/ 1465007 w 5496233"/>
              <a:gd name="connsiteY59" fmla="*/ 539873 h 2063873"/>
              <a:gd name="connsiteX60" fmla="*/ 1445342 w 5496233"/>
              <a:gd name="connsiteY60" fmla="*/ 569370 h 2063873"/>
              <a:gd name="connsiteX61" fmla="*/ 1474839 w 5496233"/>
              <a:gd name="connsiteY61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44645 w 5496233"/>
              <a:gd name="connsiteY38" fmla="*/ 323563 h 2063873"/>
              <a:gd name="connsiteX39" fmla="*/ 3106994 w 5496233"/>
              <a:gd name="connsiteY39" fmla="*/ 323563 h 2063873"/>
              <a:gd name="connsiteX40" fmla="*/ 3067665 w 5496233"/>
              <a:gd name="connsiteY40" fmla="*/ 244905 h 2063873"/>
              <a:gd name="connsiteX41" fmla="*/ 3145248 w 5496233"/>
              <a:gd name="connsiteY41" fmla="*/ 211931 h 2063873"/>
              <a:gd name="connsiteX42" fmla="*/ 3148474 w 5496233"/>
              <a:gd name="connsiteY42" fmla="*/ 170396 h 2063873"/>
              <a:gd name="connsiteX43" fmla="*/ 3150010 w 5496233"/>
              <a:gd name="connsiteY43" fmla="*/ 150019 h 2063873"/>
              <a:gd name="connsiteX44" fmla="*/ 3090018 w 5496233"/>
              <a:gd name="connsiteY44" fmla="*/ 123615 h 2063873"/>
              <a:gd name="connsiteX45" fmla="*/ 2952367 w 5496233"/>
              <a:gd name="connsiteY45" fmla="*/ 104774 h 2063873"/>
              <a:gd name="connsiteX46" fmla="*/ 2871020 w 5496233"/>
              <a:gd name="connsiteY46" fmla="*/ 90585 h 2063873"/>
              <a:gd name="connsiteX47" fmla="*/ 2694039 w 5496233"/>
              <a:gd name="connsiteY47" fmla="*/ 97421 h 2063873"/>
              <a:gd name="connsiteX48" fmla="*/ 2516596 w 5496233"/>
              <a:gd name="connsiteY48" fmla="*/ 0 h 2063873"/>
              <a:gd name="connsiteX49" fmla="*/ 2465285 w 5496233"/>
              <a:gd name="connsiteY49" fmla="*/ 37583 h 2063873"/>
              <a:gd name="connsiteX50" fmla="*/ 2684207 w 5496233"/>
              <a:gd name="connsiteY50" fmla="*/ 235073 h 2063873"/>
              <a:gd name="connsiteX51" fmla="*/ 2802194 w 5496233"/>
              <a:gd name="connsiteY51" fmla="*/ 353060 h 2063873"/>
              <a:gd name="connsiteX52" fmla="*/ 2920181 w 5496233"/>
              <a:gd name="connsiteY52" fmla="*/ 471047 h 2063873"/>
              <a:gd name="connsiteX53" fmla="*/ 2576052 w 5496233"/>
              <a:gd name="connsiteY53" fmla="*/ 471047 h 2063873"/>
              <a:gd name="connsiteX54" fmla="*/ 2349910 w 5496233"/>
              <a:gd name="connsiteY54" fmla="*/ 510376 h 2063873"/>
              <a:gd name="connsiteX55" fmla="*/ 2084439 w 5496233"/>
              <a:gd name="connsiteY55" fmla="*/ 500544 h 2063873"/>
              <a:gd name="connsiteX56" fmla="*/ 1976284 w 5496233"/>
              <a:gd name="connsiteY56" fmla="*/ 471047 h 2063873"/>
              <a:gd name="connsiteX57" fmla="*/ 1946787 w 5496233"/>
              <a:gd name="connsiteY57" fmla="*/ 392389 h 2063873"/>
              <a:gd name="connsiteX58" fmla="*/ 1602658 w 5496233"/>
              <a:gd name="connsiteY58" fmla="*/ 382557 h 2063873"/>
              <a:gd name="connsiteX59" fmla="*/ 1465007 w 5496233"/>
              <a:gd name="connsiteY59" fmla="*/ 539873 h 2063873"/>
              <a:gd name="connsiteX60" fmla="*/ 1445342 w 5496233"/>
              <a:gd name="connsiteY60" fmla="*/ 569370 h 2063873"/>
              <a:gd name="connsiteX61" fmla="*/ 1474839 w 5496233"/>
              <a:gd name="connsiteY61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16685 w 5496233"/>
              <a:gd name="connsiteY38" fmla="*/ 357188 h 2063873"/>
              <a:gd name="connsiteX39" fmla="*/ 3244645 w 5496233"/>
              <a:gd name="connsiteY39" fmla="*/ 323563 h 2063873"/>
              <a:gd name="connsiteX40" fmla="*/ 3106994 w 5496233"/>
              <a:gd name="connsiteY40" fmla="*/ 323563 h 2063873"/>
              <a:gd name="connsiteX41" fmla="*/ 3067665 w 5496233"/>
              <a:gd name="connsiteY41" fmla="*/ 244905 h 2063873"/>
              <a:gd name="connsiteX42" fmla="*/ 3145248 w 5496233"/>
              <a:gd name="connsiteY42" fmla="*/ 211931 h 2063873"/>
              <a:gd name="connsiteX43" fmla="*/ 3148474 w 5496233"/>
              <a:gd name="connsiteY43" fmla="*/ 170396 h 2063873"/>
              <a:gd name="connsiteX44" fmla="*/ 3150010 w 5496233"/>
              <a:gd name="connsiteY44" fmla="*/ 150019 h 2063873"/>
              <a:gd name="connsiteX45" fmla="*/ 3090018 w 5496233"/>
              <a:gd name="connsiteY45" fmla="*/ 123615 h 2063873"/>
              <a:gd name="connsiteX46" fmla="*/ 2952367 w 5496233"/>
              <a:gd name="connsiteY46" fmla="*/ 104774 h 2063873"/>
              <a:gd name="connsiteX47" fmla="*/ 2871020 w 5496233"/>
              <a:gd name="connsiteY47" fmla="*/ 90585 h 2063873"/>
              <a:gd name="connsiteX48" fmla="*/ 2694039 w 5496233"/>
              <a:gd name="connsiteY48" fmla="*/ 97421 h 2063873"/>
              <a:gd name="connsiteX49" fmla="*/ 2516596 w 5496233"/>
              <a:gd name="connsiteY49" fmla="*/ 0 h 2063873"/>
              <a:gd name="connsiteX50" fmla="*/ 2465285 w 5496233"/>
              <a:gd name="connsiteY50" fmla="*/ 37583 h 2063873"/>
              <a:gd name="connsiteX51" fmla="*/ 2684207 w 5496233"/>
              <a:gd name="connsiteY51" fmla="*/ 235073 h 2063873"/>
              <a:gd name="connsiteX52" fmla="*/ 2802194 w 5496233"/>
              <a:gd name="connsiteY52" fmla="*/ 353060 h 2063873"/>
              <a:gd name="connsiteX53" fmla="*/ 2920181 w 5496233"/>
              <a:gd name="connsiteY53" fmla="*/ 471047 h 2063873"/>
              <a:gd name="connsiteX54" fmla="*/ 2576052 w 5496233"/>
              <a:gd name="connsiteY54" fmla="*/ 471047 h 2063873"/>
              <a:gd name="connsiteX55" fmla="*/ 2349910 w 5496233"/>
              <a:gd name="connsiteY55" fmla="*/ 510376 h 2063873"/>
              <a:gd name="connsiteX56" fmla="*/ 2084439 w 5496233"/>
              <a:gd name="connsiteY56" fmla="*/ 500544 h 2063873"/>
              <a:gd name="connsiteX57" fmla="*/ 1976284 w 5496233"/>
              <a:gd name="connsiteY57" fmla="*/ 471047 h 2063873"/>
              <a:gd name="connsiteX58" fmla="*/ 1946787 w 5496233"/>
              <a:gd name="connsiteY58" fmla="*/ 392389 h 2063873"/>
              <a:gd name="connsiteX59" fmla="*/ 1602658 w 5496233"/>
              <a:gd name="connsiteY59" fmla="*/ 382557 h 2063873"/>
              <a:gd name="connsiteX60" fmla="*/ 1465007 w 5496233"/>
              <a:gd name="connsiteY60" fmla="*/ 539873 h 2063873"/>
              <a:gd name="connsiteX61" fmla="*/ 1445342 w 5496233"/>
              <a:gd name="connsiteY61" fmla="*/ 569370 h 2063873"/>
              <a:gd name="connsiteX62" fmla="*/ 1474839 w 5496233"/>
              <a:gd name="connsiteY62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16685 w 5496233"/>
              <a:gd name="connsiteY38" fmla="*/ 357188 h 2063873"/>
              <a:gd name="connsiteX39" fmla="*/ 3208926 w 5496233"/>
              <a:gd name="connsiteY39" fmla="*/ 344994 h 2063873"/>
              <a:gd name="connsiteX40" fmla="*/ 3106994 w 5496233"/>
              <a:gd name="connsiteY40" fmla="*/ 323563 h 2063873"/>
              <a:gd name="connsiteX41" fmla="*/ 3067665 w 5496233"/>
              <a:gd name="connsiteY41" fmla="*/ 244905 h 2063873"/>
              <a:gd name="connsiteX42" fmla="*/ 3145248 w 5496233"/>
              <a:gd name="connsiteY42" fmla="*/ 211931 h 2063873"/>
              <a:gd name="connsiteX43" fmla="*/ 3148474 w 5496233"/>
              <a:gd name="connsiteY43" fmla="*/ 170396 h 2063873"/>
              <a:gd name="connsiteX44" fmla="*/ 3150010 w 5496233"/>
              <a:gd name="connsiteY44" fmla="*/ 150019 h 2063873"/>
              <a:gd name="connsiteX45" fmla="*/ 3090018 w 5496233"/>
              <a:gd name="connsiteY45" fmla="*/ 123615 h 2063873"/>
              <a:gd name="connsiteX46" fmla="*/ 2952367 w 5496233"/>
              <a:gd name="connsiteY46" fmla="*/ 104774 h 2063873"/>
              <a:gd name="connsiteX47" fmla="*/ 2871020 w 5496233"/>
              <a:gd name="connsiteY47" fmla="*/ 90585 h 2063873"/>
              <a:gd name="connsiteX48" fmla="*/ 2694039 w 5496233"/>
              <a:gd name="connsiteY48" fmla="*/ 97421 h 2063873"/>
              <a:gd name="connsiteX49" fmla="*/ 2516596 w 5496233"/>
              <a:gd name="connsiteY49" fmla="*/ 0 h 2063873"/>
              <a:gd name="connsiteX50" fmla="*/ 2465285 w 5496233"/>
              <a:gd name="connsiteY50" fmla="*/ 37583 h 2063873"/>
              <a:gd name="connsiteX51" fmla="*/ 2684207 w 5496233"/>
              <a:gd name="connsiteY51" fmla="*/ 235073 h 2063873"/>
              <a:gd name="connsiteX52" fmla="*/ 2802194 w 5496233"/>
              <a:gd name="connsiteY52" fmla="*/ 353060 h 2063873"/>
              <a:gd name="connsiteX53" fmla="*/ 2920181 w 5496233"/>
              <a:gd name="connsiteY53" fmla="*/ 471047 h 2063873"/>
              <a:gd name="connsiteX54" fmla="*/ 2576052 w 5496233"/>
              <a:gd name="connsiteY54" fmla="*/ 471047 h 2063873"/>
              <a:gd name="connsiteX55" fmla="*/ 2349910 w 5496233"/>
              <a:gd name="connsiteY55" fmla="*/ 510376 h 2063873"/>
              <a:gd name="connsiteX56" fmla="*/ 2084439 w 5496233"/>
              <a:gd name="connsiteY56" fmla="*/ 500544 h 2063873"/>
              <a:gd name="connsiteX57" fmla="*/ 1976284 w 5496233"/>
              <a:gd name="connsiteY57" fmla="*/ 471047 h 2063873"/>
              <a:gd name="connsiteX58" fmla="*/ 1946787 w 5496233"/>
              <a:gd name="connsiteY58" fmla="*/ 392389 h 2063873"/>
              <a:gd name="connsiteX59" fmla="*/ 1602658 w 5496233"/>
              <a:gd name="connsiteY59" fmla="*/ 382557 h 2063873"/>
              <a:gd name="connsiteX60" fmla="*/ 1465007 w 5496233"/>
              <a:gd name="connsiteY60" fmla="*/ 539873 h 2063873"/>
              <a:gd name="connsiteX61" fmla="*/ 1445342 w 5496233"/>
              <a:gd name="connsiteY61" fmla="*/ 569370 h 2063873"/>
              <a:gd name="connsiteX62" fmla="*/ 1474839 w 5496233"/>
              <a:gd name="connsiteY62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16685 w 5496233"/>
              <a:gd name="connsiteY38" fmla="*/ 357188 h 2063873"/>
              <a:gd name="connsiteX39" fmla="*/ 3192258 w 5496233"/>
              <a:gd name="connsiteY39" fmla="*/ 344994 h 2063873"/>
              <a:gd name="connsiteX40" fmla="*/ 3106994 w 5496233"/>
              <a:gd name="connsiteY40" fmla="*/ 323563 h 2063873"/>
              <a:gd name="connsiteX41" fmla="*/ 3067665 w 5496233"/>
              <a:gd name="connsiteY41" fmla="*/ 244905 h 2063873"/>
              <a:gd name="connsiteX42" fmla="*/ 3145248 w 5496233"/>
              <a:gd name="connsiteY42" fmla="*/ 211931 h 2063873"/>
              <a:gd name="connsiteX43" fmla="*/ 3148474 w 5496233"/>
              <a:gd name="connsiteY43" fmla="*/ 170396 h 2063873"/>
              <a:gd name="connsiteX44" fmla="*/ 3150010 w 5496233"/>
              <a:gd name="connsiteY44" fmla="*/ 150019 h 2063873"/>
              <a:gd name="connsiteX45" fmla="*/ 3090018 w 5496233"/>
              <a:gd name="connsiteY45" fmla="*/ 123615 h 2063873"/>
              <a:gd name="connsiteX46" fmla="*/ 2952367 w 5496233"/>
              <a:gd name="connsiteY46" fmla="*/ 104774 h 2063873"/>
              <a:gd name="connsiteX47" fmla="*/ 2871020 w 5496233"/>
              <a:gd name="connsiteY47" fmla="*/ 90585 h 2063873"/>
              <a:gd name="connsiteX48" fmla="*/ 2694039 w 5496233"/>
              <a:gd name="connsiteY48" fmla="*/ 97421 h 2063873"/>
              <a:gd name="connsiteX49" fmla="*/ 2516596 w 5496233"/>
              <a:gd name="connsiteY49" fmla="*/ 0 h 2063873"/>
              <a:gd name="connsiteX50" fmla="*/ 2465285 w 5496233"/>
              <a:gd name="connsiteY50" fmla="*/ 37583 h 2063873"/>
              <a:gd name="connsiteX51" fmla="*/ 2684207 w 5496233"/>
              <a:gd name="connsiteY51" fmla="*/ 235073 h 2063873"/>
              <a:gd name="connsiteX52" fmla="*/ 2802194 w 5496233"/>
              <a:gd name="connsiteY52" fmla="*/ 353060 h 2063873"/>
              <a:gd name="connsiteX53" fmla="*/ 2920181 w 5496233"/>
              <a:gd name="connsiteY53" fmla="*/ 471047 h 2063873"/>
              <a:gd name="connsiteX54" fmla="*/ 2576052 w 5496233"/>
              <a:gd name="connsiteY54" fmla="*/ 471047 h 2063873"/>
              <a:gd name="connsiteX55" fmla="*/ 2349910 w 5496233"/>
              <a:gd name="connsiteY55" fmla="*/ 510376 h 2063873"/>
              <a:gd name="connsiteX56" fmla="*/ 2084439 w 5496233"/>
              <a:gd name="connsiteY56" fmla="*/ 500544 h 2063873"/>
              <a:gd name="connsiteX57" fmla="*/ 1976284 w 5496233"/>
              <a:gd name="connsiteY57" fmla="*/ 471047 h 2063873"/>
              <a:gd name="connsiteX58" fmla="*/ 1946787 w 5496233"/>
              <a:gd name="connsiteY58" fmla="*/ 392389 h 2063873"/>
              <a:gd name="connsiteX59" fmla="*/ 1602658 w 5496233"/>
              <a:gd name="connsiteY59" fmla="*/ 382557 h 2063873"/>
              <a:gd name="connsiteX60" fmla="*/ 1465007 w 5496233"/>
              <a:gd name="connsiteY60" fmla="*/ 539873 h 2063873"/>
              <a:gd name="connsiteX61" fmla="*/ 1445342 w 5496233"/>
              <a:gd name="connsiteY61" fmla="*/ 569370 h 2063873"/>
              <a:gd name="connsiteX62" fmla="*/ 1474839 w 5496233"/>
              <a:gd name="connsiteY62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16685 w 5496233"/>
              <a:gd name="connsiteY38" fmla="*/ 357188 h 2063873"/>
              <a:gd name="connsiteX39" fmla="*/ 3192258 w 5496233"/>
              <a:gd name="connsiteY39" fmla="*/ 344994 h 2063873"/>
              <a:gd name="connsiteX40" fmla="*/ 3116519 w 5496233"/>
              <a:gd name="connsiteY40" fmla="*/ 314038 h 2063873"/>
              <a:gd name="connsiteX41" fmla="*/ 3067665 w 5496233"/>
              <a:gd name="connsiteY41" fmla="*/ 244905 h 2063873"/>
              <a:gd name="connsiteX42" fmla="*/ 3145248 w 5496233"/>
              <a:gd name="connsiteY42" fmla="*/ 211931 h 2063873"/>
              <a:gd name="connsiteX43" fmla="*/ 3148474 w 5496233"/>
              <a:gd name="connsiteY43" fmla="*/ 170396 h 2063873"/>
              <a:gd name="connsiteX44" fmla="*/ 3150010 w 5496233"/>
              <a:gd name="connsiteY44" fmla="*/ 150019 h 2063873"/>
              <a:gd name="connsiteX45" fmla="*/ 3090018 w 5496233"/>
              <a:gd name="connsiteY45" fmla="*/ 123615 h 2063873"/>
              <a:gd name="connsiteX46" fmla="*/ 2952367 w 5496233"/>
              <a:gd name="connsiteY46" fmla="*/ 104774 h 2063873"/>
              <a:gd name="connsiteX47" fmla="*/ 2871020 w 5496233"/>
              <a:gd name="connsiteY47" fmla="*/ 90585 h 2063873"/>
              <a:gd name="connsiteX48" fmla="*/ 2694039 w 5496233"/>
              <a:gd name="connsiteY48" fmla="*/ 97421 h 2063873"/>
              <a:gd name="connsiteX49" fmla="*/ 2516596 w 5496233"/>
              <a:gd name="connsiteY49" fmla="*/ 0 h 2063873"/>
              <a:gd name="connsiteX50" fmla="*/ 2465285 w 5496233"/>
              <a:gd name="connsiteY50" fmla="*/ 37583 h 2063873"/>
              <a:gd name="connsiteX51" fmla="*/ 2684207 w 5496233"/>
              <a:gd name="connsiteY51" fmla="*/ 235073 h 2063873"/>
              <a:gd name="connsiteX52" fmla="*/ 2802194 w 5496233"/>
              <a:gd name="connsiteY52" fmla="*/ 353060 h 2063873"/>
              <a:gd name="connsiteX53" fmla="*/ 2920181 w 5496233"/>
              <a:gd name="connsiteY53" fmla="*/ 471047 h 2063873"/>
              <a:gd name="connsiteX54" fmla="*/ 2576052 w 5496233"/>
              <a:gd name="connsiteY54" fmla="*/ 471047 h 2063873"/>
              <a:gd name="connsiteX55" fmla="*/ 2349910 w 5496233"/>
              <a:gd name="connsiteY55" fmla="*/ 510376 h 2063873"/>
              <a:gd name="connsiteX56" fmla="*/ 2084439 w 5496233"/>
              <a:gd name="connsiteY56" fmla="*/ 500544 h 2063873"/>
              <a:gd name="connsiteX57" fmla="*/ 1976284 w 5496233"/>
              <a:gd name="connsiteY57" fmla="*/ 471047 h 2063873"/>
              <a:gd name="connsiteX58" fmla="*/ 1946787 w 5496233"/>
              <a:gd name="connsiteY58" fmla="*/ 392389 h 2063873"/>
              <a:gd name="connsiteX59" fmla="*/ 1602658 w 5496233"/>
              <a:gd name="connsiteY59" fmla="*/ 382557 h 2063873"/>
              <a:gd name="connsiteX60" fmla="*/ 1465007 w 5496233"/>
              <a:gd name="connsiteY60" fmla="*/ 539873 h 2063873"/>
              <a:gd name="connsiteX61" fmla="*/ 1445342 w 5496233"/>
              <a:gd name="connsiteY61" fmla="*/ 569370 h 2063873"/>
              <a:gd name="connsiteX62" fmla="*/ 1474839 w 5496233"/>
              <a:gd name="connsiteY62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16685 w 5496233"/>
              <a:gd name="connsiteY38" fmla="*/ 357188 h 2063873"/>
              <a:gd name="connsiteX39" fmla="*/ 3192258 w 5496233"/>
              <a:gd name="connsiteY39" fmla="*/ 344994 h 2063873"/>
              <a:gd name="connsiteX40" fmla="*/ 3116519 w 5496233"/>
              <a:gd name="connsiteY40" fmla="*/ 314038 h 2063873"/>
              <a:gd name="connsiteX41" fmla="*/ 3084334 w 5496233"/>
              <a:gd name="connsiteY41" fmla="*/ 249667 h 2063873"/>
              <a:gd name="connsiteX42" fmla="*/ 3145248 w 5496233"/>
              <a:gd name="connsiteY42" fmla="*/ 211931 h 2063873"/>
              <a:gd name="connsiteX43" fmla="*/ 3148474 w 5496233"/>
              <a:gd name="connsiteY43" fmla="*/ 170396 h 2063873"/>
              <a:gd name="connsiteX44" fmla="*/ 3150010 w 5496233"/>
              <a:gd name="connsiteY44" fmla="*/ 150019 h 2063873"/>
              <a:gd name="connsiteX45" fmla="*/ 3090018 w 5496233"/>
              <a:gd name="connsiteY45" fmla="*/ 123615 h 2063873"/>
              <a:gd name="connsiteX46" fmla="*/ 2952367 w 5496233"/>
              <a:gd name="connsiteY46" fmla="*/ 104774 h 2063873"/>
              <a:gd name="connsiteX47" fmla="*/ 2871020 w 5496233"/>
              <a:gd name="connsiteY47" fmla="*/ 90585 h 2063873"/>
              <a:gd name="connsiteX48" fmla="*/ 2694039 w 5496233"/>
              <a:gd name="connsiteY48" fmla="*/ 97421 h 2063873"/>
              <a:gd name="connsiteX49" fmla="*/ 2516596 w 5496233"/>
              <a:gd name="connsiteY49" fmla="*/ 0 h 2063873"/>
              <a:gd name="connsiteX50" fmla="*/ 2465285 w 5496233"/>
              <a:gd name="connsiteY50" fmla="*/ 37583 h 2063873"/>
              <a:gd name="connsiteX51" fmla="*/ 2684207 w 5496233"/>
              <a:gd name="connsiteY51" fmla="*/ 235073 h 2063873"/>
              <a:gd name="connsiteX52" fmla="*/ 2802194 w 5496233"/>
              <a:gd name="connsiteY52" fmla="*/ 353060 h 2063873"/>
              <a:gd name="connsiteX53" fmla="*/ 2920181 w 5496233"/>
              <a:gd name="connsiteY53" fmla="*/ 471047 h 2063873"/>
              <a:gd name="connsiteX54" fmla="*/ 2576052 w 5496233"/>
              <a:gd name="connsiteY54" fmla="*/ 471047 h 2063873"/>
              <a:gd name="connsiteX55" fmla="*/ 2349910 w 5496233"/>
              <a:gd name="connsiteY55" fmla="*/ 510376 h 2063873"/>
              <a:gd name="connsiteX56" fmla="*/ 2084439 w 5496233"/>
              <a:gd name="connsiteY56" fmla="*/ 500544 h 2063873"/>
              <a:gd name="connsiteX57" fmla="*/ 1976284 w 5496233"/>
              <a:gd name="connsiteY57" fmla="*/ 471047 h 2063873"/>
              <a:gd name="connsiteX58" fmla="*/ 1946787 w 5496233"/>
              <a:gd name="connsiteY58" fmla="*/ 392389 h 2063873"/>
              <a:gd name="connsiteX59" fmla="*/ 1602658 w 5496233"/>
              <a:gd name="connsiteY59" fmla="*/ 382557 h 2063873"/>
              <a:gd name="connsiteX60" fmla="*/ 1465007 w 5496233"/>
              <a:gd name="connsiteY60" fmla="*/ 539873 h 2063873"/>
              <a:gd name="connsiteX61" fmla="*/ 1445342 w 5496233"/>
              <a:gd name="connsiteY61" fmla="*/ 569370 h 2063873"/>
              <a:gd name="connsiteX62" fmla="*/ 1474839 w 5496233"/>
              <a:gd name="connsiteY62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16685 w 5496233"/>
              <a:gd name="connsiteY38" fmla="*/ 357188 h 2063873"/>
              <a:gd name="connsiteX39" fmla="*/ 3192258 w 5496233"/>
              <a:gd name="connsiteY39" fmla="*/ 344994 h 2063873"/>
              <a:gd name="connsiteX40" fmla="*/ 3130806 w 5496233"/>
              <a:gd name="connsiteY40" fmla="*/ 311656 h 2063873"/>
              <a:gd name="connsiteX41" fmla="*/ 3084334 w 5496233"/>
              <a:gd name="connsiteY41" fmla="*/ 249667 h 2063873"/>
              <a:gd name="connsiteX42" fmla="*/ 3145248 w 5496233"/>
              <a:gd name="connsiteY42" fmla="*/ 211931 h 2063873"/>
              <a:gd name="connsiteX43" fmla="*/ 3148474 w 5496233"/>
              <a:gd name="connsiteY43" fmla="*/ 170396 h 2063873"/>
              <a:gd name="connsiteX44" fmla="*/ 3150010 w 5496233"/>
              <a:gd name="connsiteY44" fmla="*/ 150019 h 2063873"/>
              <a:gd name="connsiteX45" fmla="*/ 3090018 w 5496233"/>
              <a:gd name="connsiteY45" fmla="*/ 123615 h 2063873"/>
              <a:gd name="connsiteX46" fmla="*/ 2952367 w 5496233"/>
              <a:gd name="connsiteY46" fmla="*/ 104774 h 2063873"/>
              <a:gd name="connsiteX47" fmla="*/ 2871020 w 5496233"/>
              <a:gd name="connsiteY47" fmla="*/ 90585 h 2063873"/>
              <a:gd name="connsiteX48" fmla="*/ 2694039 w 5496233"/>
              <a:gd name="connsiteY48" fmla="*/ 97421 h 2063873"/>
              <a:gd name="connsiteX49" fmla="*/ 2516596 w 5496233"/>
              <a:gd name="connsiteY49" fmla="*/ 0 h 2063873"/>
              <a:gd name="connsiteX50" fmla="*/ 2465285 w 5496233"/>
              <a:gd name="connsiteY50" fmla="*/ 37583 h 2063873"/>
              <a:gd name="connsiteX51" fmla="*/ 2684207 w 5496233"/>
              <a:gd name="connsiteY51" fmla="*/ 235073 h 2063873"/>
              <a:gd name="connsiteX52" fmla="*/ 2802194 w 5496233"/>
              <a:gd name="connsiteY52" fmla="*/ 353060 h 2063873"/>
              <a:gd name="connsiteX53" fmla="*/ 2920181 w 5496233"/>
              <a:gd name="connsiteY53" fmla="*/ 471047 h 2063873"/>
              <a:gd name="connsiteX54" fmla="*/ 2576052 w 5496233"/>
              <a:gd name="connsiteY54" fmla="*/ 471047 h 2063873"/>
              <a:gd name="connsiteX55" fmla="*/ 2349910 w 5496233"/>
              <a:gd name="connsiteY55" fmla="*/ 510376 h 2063873"/>
              <a:gd name="connsiteX56" fmla="*/ 2084439 w 5496233"/>
              <a:gd name="connsiteY56" fmla="*/ 500544 h 2063873"/>
              <a:gd name="connsiteX57" fmla="*/ 1976284 w 5496233"/>
              <a:gd name="connsiteY57" fmla="*/ 471047 h 2063873"/>
              <a:gd name="connsiteX58" fmla="*/ 1946787 w 5496233"/>
              <a:gd name="connsiteY58" fmla="*/ 392389 h 2063873"/>
              <a:gd name="connsiteX59" fmla="*/ 1602658 w 5496233"/>
              <a:gd name="connsiteY59" fmla="*/ 382557 h 2063873"/>
              <a:gd name="connsiteX60" fmla="*/ 1465007 w 5496233"/>
              <a:gd name="connsiteY60" fmla="*/ 539873 h 2063873"/>
              <a:gd name="connsiteX61" fmla="*/ 1445342 w 5496233"/>
              <a:gd name="connsiteY61" fmla="*/ 569370 h 2063873"/>
              <a:gd name="connsiteX62" fmla="*/ 1474839 w 5496233"/>
              <a:gd name="connsiteY62" fmla="*/ 549705 h 2063873"/>
              <a:gd name="connsiteX0" fmla="*/ 1524000 w 5496233"/>
              <a:gd name="connsiteY0" fmla="*/ 539873 h 2063873"/>
              <a:gd name="connsiteX1" fmla="*/ 0 w 5496233"/>
              <a:gd name="connsiteY1" fmla="*/ 1021654 h 2063873"/>
              <a:gd name="connsiteX2" fmla="*/ 147484 w 5496233"/>
              <a:gd name="connsiteY2" fmla="*/ 1060983 h 2063873"/>
              <a:gd name="connsiteX3" fmla="*/ 521110 w 5496233"/>
              <a:gd name="connsiteY3" fmla="*/ 1090480 h 2063873"/>
              <a:gd name="connsiteX4" fmla="*/ 668594 w 5496233"/>
              <a:gd name="connsiteY4" fmla="*/ 1100312 h 2063873"/>
              <a:gd name="connsiteX5" fmla="*/ 747252 w 5496233"/>
              <a:gd name="connsiteY5" fmla="*/ 1139641 h 2063873"/>
              <a:gd name="connsiteX6" fmla="*/ 757084 w 5496233"/>
              <a:gd name="connsiteY6" fmla="*/ 1237963 h 2063873"/>
              <a:gd name="connsiteX7" fmla="*/ 1120878 w 5496233"/>
              <a:gd name="connsiteY7" fmla="*/ 1375615 h 2063873"/>
              <a:gd name="connsiteX8" fmla="*/ 1415845 w 5496233"/>
              <a:gd name="connsiteY8" fmla="*/ 1355951 h 2063873"/>
              <a:gd name="connsiteX9" fmla="*/ 1474839 w 5496233"/>
              <a:gd name="connsiteY9" fmla="*/ 1414944 h 2063873"/>
              <a:gd name="connsiteX10" fmla="*/ 3126658 w 5496233"/>
              <a:gd name="connsiteY10" fmla="*/ 785680 h 2063873"/>
              <a:gd name="connsiteX11" fmla="*/ 3431458 w 5496233"/>
              <a:gd name="connsiteY11" fmla="*/ 962660 h 2063873"/>
              <a:gd name="connsiteX12" fmla="*/ 2979175 w 5496233"/>
              <a:gd name="connsiteY12" fmla="*/ 1434609 h 2063873"/>
              <a:gd name="connsiteX13" fmla="*/ 3411794 w 5496233"/>
              <a:gd name="connsiteY13" fmla="*/ 1641086 h 2063873"/>
              <a:gd name="connsiteX14" fmla="*/ 3795252 w 5496233"/>
              <a:gd name="connsiteY14" fmla="*/ 1110144 h 2063873"/>
              <a:gd name="connsiteX15" fmla="*/ 4139381 w 5496233"/>
              <a:gd name="connsiteY15" fmla="*/ 1316621 h 2063873"/>
              <a:gd name="connsiteX16" fmla="*/ 4031226 w 5496233"/>
              <a:gd name="connsiteY16" fmla="*/ 1788570 h 2063873"/>
              <a:gd name="connsiteX17" fmla="*/ 4601497 w 5496233"/>
              <a:gd name="connsiteY17" fmla="*/ 2063873 h 2063873"/>
              <a:gd name="connsiteX18" fmla="*/ 4709652 w 5496233"/>
              <a:gd name="connsiteY18" fmla="*/ 1493602 h 2063873"/>
              <a:gd name="connsiteX19" fmla="*/ 5230762 w 5496233"/>
              <a:gd name="connsiteY19" fmla="*/ 1670583 h 2063873"/>
              <a:gd name="connsiteX20" fmla="*/ 5299587 w 5496233"/>
              <a:gd name="connsiteY20" fmla="*/ 1296957 h 2063873"/>
              <a:gd name="connsiteX21" fmla="*/ 5122607 w 5496233"/>
              <a:gd name="connsiteY21" fmla="*/ 1257628 h 2063873"/>
              <a:gd name="connsiteX22" fmla="*/ 5004620 w 5496233"/>
              <a:gd name="connsiteY22" fmla="*/ 1316621 h 2063873"/>
              <a:gd name="connsiteX23" fmla="*/ 5102942 w 5496233"/>
              <a:gd name="connsiteY23" fmla="*/ 1169138 h 2063873"/>
              <a:gd name="connsiteX24" fmla="*/ 5437239 w 5496233"/>
              <a:gd name="connsiteY24" fmla="*/ 1178970 h 2063873"/>
              <a:gd name="connsiteX25" fmla="*/ 5496233 w 5496233"/>
              <a:gd name="connsiteY25" fmla="*/ 1129809 h 2063873"/>
              <a:gd name="connsiteX26" fmla="*/ 4758813 w 5496233"/>
              <a:gd name="connsiteY26" fmla="*/ 923331 h 2063873"/>
              <a:gd name="connsiteX27" fmla="*/ 4434349 w 5496233"/>
              <a:gd name="connsiteY27" fmla="*/ 992157 h 2063873"/>
              <a:gd name="connsiteX28" fmla="*/ 4267200 w 5496233"/>
              <a:gd name="connsiteY28" fmla="*/ 893834 h 2063873"/>
              <a:gd name="connsiteX29" fmla="*/ 4001729 w 5496233"/>
              <a:gd name="connsiteY29" fmla="*/ 972492 h 2063873"/>
              <a:gd name="connsiteX30" fmla="*/ 3844413 w 5496233"/>
              <a:gd name="connsiteY30" fmla="*/ 874170 h 2063873"/>
              <a:gd name="connsiteX31" fmla="*/ 4109884 w 5496233"/>
              <a:gd name="connsiteY31" fmla="*/ 795512 h 2063873"/>
              <a:gd name="connsiteX32" fmla="*/ 3834581 w 5496233"/>
              <a:gd name="connsiteY32" fmla="*/ 667692 h 2063873"/>
              <a:gd name="connsiteX33" fmla="*/ 3893575 w 5496233"/>
              <a:gd name="connsiteY33" fmla="*/ 648028 h 2063873"/>
              <a:gd name="connsiteX34" fmla="*/ 3539613 w 5496233"/>
              <a:gd name="connsiteY34" fmla="*/ 520209 h 2063873"/>
              <a:gd name="connsiteX35" fmla="*/ 3431458 w 5496233"/>
              <a:gd name="connsiteY35" fmla="*/ 579202 h 2063873"/>
              <a:gd name="connsiteX36" fmla="*/ 3224981 w 5496233"/>
              <a:gd name="connsiteY36" fmla="*/ 490712 h 2063873"/>
              <a:gd name="connsiteX37" fmla="*/ 3303639 w 5496233"/>
              <a:gd name="connsiteY37" fmla="*/ 431718 h 2063873"/>
              <a:gd name="connsiteX38" fmla="*/ 3216685 w 5496233"/>
              <a:gd name="connsiteY38" fmla="*/ 357188 h 2063873"/>
              <a:gd name="connsiteX39" fmla="*/ 3192258 w 5496233"/>
              <a:gd name="connsiteY39" fmla="*/ 344994 h 2063873"/>
              <a:gd name="connsiteX40" fmla="*/ 3137950 w 5496233"/>
              <a:gd name="connsiteY40" fmla="*/ 309275 h 2063873"/>
              <a:gd name="connsiteX41" fmla="*/ 3084334 w 5496233"/>
              <a:gd name="connsiteY41" fmla="*/ 249667 h 2063873"/>
              <a:gd name="connsiteX42" fmla="*/ 3145248 w 5496233"/>
              <a:gd name="connsiteY42" fmla="*/ 211931 h 2063873"/>
              <a:gd name="connsiteX43" fmla="*/ 3148474 w 5496233"/>
              <a:gd name="connsiteY43" fmla="*/ 170396 h 2063873"/>
              <a:gd name="connsiteX44" fmla="*/ 3150010 w 5496233"/>
              <a:gd name="connsiteY44" fmla="*/ 150019 h 2063873"/>
              <a:gd name="connsiteX45" fmla="*/ 3090018 w 5496233"/>
              <a:gd name="connsiteY45" fmla="*/ 123615 h 2063873"/>
              <a:gd name="connsiteX46" fmla="*/ 2952367 w 5496233"/>
              <a:gd name="connsiteY46" fmla="*/ 104774 h 2063873"/>
              <a:gd name="connsiteX47" fmla="*/ 2871020 w 5496233"/>
              <a:gd name="connsiteY47" fmla="*/ 90585 h 2063873"/>
              <a:gd name="connsiteX48" fmla="*/ 2694039 w 5496233"/>
              <a:gd name="connsiteY48" fmla="*/ 97421 h 2063873"/>
              <a:gd name="connsiteX49" fmla="*/ 2516596 w 5496233"/>
              <a:gd name="connsiteY49" fmla="*/ 0 h 2063873"/>
              <a:gd name="connsiteX50" fmla="*/ 2465285 w 5496233"/>
              <a:gd name="connsiteY50" fmla="*/ 37583 h 2063873"/>
              <a:gd name="connsiteX51" fmla="*/ 2684207 w 5496233"/>
              <a:gd name="connsiteY51" fmla="*/ 235073 h 2063873"/>
              <a:gd name="connsiteX52" fmla="*/ 2802194 w 5496233"/>
              <a:gd name="connsiteY52" fmla="*/ 353060 h 2063873"/>
              <a:gd name="connsiteX53" fmla="*/ 2920181 w 5496233"/>
              <a:gd name="connsiteY53" fmla="*/ 471047 h 2063873"/>
              <a:gd name="connsiteX54" fmla="*/ 2576052 w 5496233"/>
              <a:gd name="connsiteY54" fmla="*/ 471047 h 2063873"/>
              <a:gd name="connsiteX55" fmla="*/ 2349910 w 5496233"/>
              <a:gd name="connsiteY55" fmla="*/ 510376 h 2063873"/>
              <a:gd name="connsiteX56" fmla="*/ 2084439 w 5496233"/>
              <a:gd name="connsiteY56" fmla="*/ 500544 h 2063873"/>
              <a:gd name="connsiteX57" fmla="*/ 1976284 w 5496233"/>
              <a:gd name="connsiteY57" fmla="*/ 471047 h 2063873"/>
              <a:gd name="connsiteX58" fmla="*/ 1946787 w 5496233"/>
              <a:gd name="connsiteY58" fmla="*/ 392389 h 2063873"/>
              <a:gd name="connsiteX59" fmla="*/ 1602658 w 5496233"/>
              <a:gd name="connsiteY59" fmla="*/ 382557 h 2063873"/>
              <a:gd name="connsiteX60" fmla="*/ 1465007 w 5496233"/>
              <a:gd name="connsiteY60" fmla="*/ 539873 h 2063873"/>
              <a:gd name="connsiteX61" fmla="*/ 1445342 w 5496233"/>
              <a:gd name="connsiteY61" fmla="*/ 569370 h 2063873"/>
              <a:gd name="connsiteX62" fmla="*/ 1474839 w 5496233"/>
              <a:gd name="connsiteY62" fmla="*/ 549705 h 206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496233" h="2063873">
                <a:moveTo>
                  <a:pt x="1524000" y="539873"/>
                </a:moveTo>
                <a:lnTo>
                  <a:pt x="0" y="1021654"/>
                </a:lnTo>
                <a:lnTo>
                  <a:pt x="147484" y="1060983"/>
                </a:lnTo>
                <a:lnTo>
                  <a:pt x="521110" y="1090480"/>
                </a:lnTo>
                <a:lnTo>
                  <a:pt x="668594" y="1100312"/>
                </a:lnTo>
                <a:lnTo>
                  <a:pt x="747252" y="1139641"/>
                </a:lnTo>
                <a:lnTo>
                  <a:pt x="757084" y="1237963"/>
                </a:lnTo>
                <a:lnTo>
                  <a:pt x="1120878" y="1375615"/>
                </a:lnTo>
                <a:lnTo>
                  <a:pt x="1415845" y="1355951"/>
                </a:lnTo>
                <a:lnTo>
                  <a:pt x="1474839" y="1414944"/>
                </a:lnTo>
                <a:lnTo>
                  <a:pt x="3126658" y="785680"/>
                </a:lnTo>
                <a:lnTo>
                  <a:pt x="3431458" y="962660"/>
                </a:lnTo>
                <a:lnTo>
                  <a:pt x="2979175" y="1434609"/>
                </a:lnTo>
                <a:lnTo>
                  <a:pt x="3411794" y="1641086"/>
                </a:lnTo>
                <a:lnTo>
                  <a:pt x="3795252" y="1110144"/>
                </a:lnTo>
                <a:lnTo>
                  <a:pt x="4139381" y="1316621"/>
                </a:lnTo>
                <a:lnTo>
                  <a:pt x="4031226" y="1788570"/>
                </a:lnTo>
                <a:lnTo>
                  <a:pt x="4601497" y="2063873"/>
                </a:lnTo>
                <a:lnTo>
                  <a:pt x="4709652" y="1493602"/>
                </a:lnTo>
                <a:lnTo>
                  <a:pt x="5230762" y="1670583"/>
                </a:lnTo>
                <a:lnTo>
                  <a:pt x="5299587" y="1296957"/>
                </a:lnTo>
                <a:lnTo>
                  <a:pt x="5122607" y="1257628"/>
                </a:lnTo>
                <a:lnTo>
                  <a:pt x="5004620" y="1316621"/>
                </a:lnTo>
                <a:lnTo>
                  <a:pt x="5102942" y="1169138"/>
                </a:lnTo>
                <a:lnTo>
                  <a:pt x="5437239" y="1178970"/>
                </a:lnTo>
                <a:lnTo>
                  <a:pt x="5496233" y="1129809"/>
                </a:lnTo>
                <a:lnTo>
                  <a:pt x="4758813" y="923331"/>
                </a:lnTo>
                <a:lnTo>
                  <a:pt x="4434349" y="992157"/>
                </a:lnTo>
                <a:lnTo>
                  <a:pt x="4267200" y="893834"/>
                </a:lnTo>
                <a:lnTo>
                  <a:pt x="4001729" y="972492"/>
                </a:lnTo>
                <a:lnTo>
                  <a:pt x="3844413" y="874170"/>
                </a:lnTo>
                <a:lnTo>
                  <a:pt x="4109884" y="795512"/>
                </a:lnTo>
                <a:lnTo>
                  <a:pt x="3834581" y="667692"/>
                </a:lnTo>
                <a:lnTo>
                  <a:pt x="3893575" y="648028"/>
                </a:lnTo>
                <a:lnTo>
                  <a:pt x="3539613" y="520209"/>
                </a:lnTo>
                <a:lnTo>
                  <a:pt x="3431458" y="579202"/>
                </a:lnTo>
                <a:lnTo>
                  <a:pt x="3224981" y="490712"/>
                </a:lnTo>
                <a:lnTo>
                  <a:pt x="3303639" y="431718"/>
                </a:lnTo>
                <a:cubicBezTo>
                  <a:pt x="3284179" y="398143"/>
                  <a:pt x="3236145" y="390763"/>
                  <a:pt x="3216685" y="357188"/>
                </a:cubicBezTo>
                <a:lnTo>
                  <a:pt x="3192258" y="344994"/>
                </a:lnTo>
                <a:lnTo>
                  <a:pt x="3137950" y="309275"/>
                </a:lnTo>
                <a:lnTo>
                  <a:pt x="3084334" y="249667"/>
                </a:lnTo>
                <a:lnTo>
                  <a:pt x="3145248" y="211931"/>
                </a:lnTo>
                <a:lnTo>
                  <a:pt x="3148474" y="170396"/>
                </a:lnTo>
                <a:cubicBezTo>
                  <a:pt x="3145017" y="167573"/>
                  <a:pt x="3153467" y="152842"/>
                  <a:pt x="3150010" y="150019"/>
                </a:cubicBezTo>
                <a:lnTo>
                  <a:pt x="3090018" y="123615"/>
                </a:lnTo>
                <a:lnTo>
                  <a:pt x="2952367" y="104774"/>
                </a:lnTo>
                <a:lnTo>
                  <a:pt x="2871020" y="90585"/>
                </a:lnTo>
                <a:cubicBezTo>
                  <a:pt x="2812026" y="92864"/>
                  <a:pt x="2753110" y="112519"/>
                  <a:pt x="2694039" y="97421"/>
                </a:cubicBezTo>
                <a:cubicBezTo>
                  <a:pt x="2634968" y="82324"/>
                  <a:pt x="2557500" y="11957"/>
                  <a:pt x="2516596" y="0"/>
                </a:cubicBezTo>
                <a:cubicBezTo>
                  <a:pt x="2509030" y="23762"/>
                  <a:pt x="2442906" y="6739"/>
                  <a:pt x="2465285" y="37583"/>
                </a:cubicBezTo>
                <a:cubicBezTo>
                  <a:pt x="2533496" y="98651"/>
                  <a:pt x="2628055" y="182493"/>
                  <a:pt x="2684207" y="235073"/>
                </a:cubicBezTo>
                <a:cubicBezTo>
                  <a:pt x="2740359" y="287653"/>
                  <a:pt x="2762865" y="313731"/>
                  <a:pt x="2802194" y="353060"/>
                </a:cubicBezTo>
                <a:lnTo>
                  <a:pt x="2920181" y="471047"/>
                </a:lnTo>
                <a:lnTo>
                  <a:pt x="2576052" y="471047"/>
                </a:lnTo>
                <a:lnTo>
                  <a:pt x="2349910" y="510376"/>
                </a:lnTo>
                <a:lnTo>
                  <a:pt x="2084439" y="500544"/>
                </a:lnTo>
                <a:lnTo>
                  <a:pt x="1976284" y="471047"/>
                </a:lnTo>
                <a:lnTo>
                  <a:pt x="1946787" y="392389"/>
                </a:lnTo>
                <a:lnTo>
                  <a:pt x="1602658" y="382557"/>
                </a:lnTo>
                <a:lnTo>
                  <a:pt x="1465007" y="539873"/>
                </a:lnTo>
                <a:lnTo>
                  <a:pt x="1445342" y="569370"/>
                </a:lnTo>
                <a:lnTo>
                  <a:pt x="1474839" y="549705"/>
                </a:lnTo>
              </a:path>
            </a:pathLst>
          </a:custGeom>
          <a:noFill/>
          <a:ln w="28575" cap="flat" cmpd="sng" algn="ctr">
            <a:solidFill>
              <a:schemeClr val="accent5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</a:pPr>
            <a:endParaRPr kumimoji="0" lang="en-GB" sz="20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cxnSp>
        <p:nvCxnSpPr>
          <p:cNvPr id="24" name="Straight Connector 11"/>
          <p:cNvCxnSpPr/>
          <p:nvPr/>
        </p:nvCxnSpPr>
        <p:spPr bwMode="auto">
          <a:xfrm flipV="1">
            <a:off x="2416425" y="2034704"/>
            <a:ext cx="1728192" cy="62686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207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/>
              <a:t>1-2/9/2016</a:t>
            </a:r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Thessaloniki Port Authority S.A.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3D162-E18D-4BAB-9D88-9F8280BCF882}" type="slidenum">
              <a:rPr lang="el-GR" smtClean="0"/>
              <a:t>9</a:t>
            </a:fld>
            <a:endParaRPr lang="el-G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1389152" y="223015"/>
            <a:ext cx="9448959" cy="32316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dirty="0">
                <a:latin typeface="+mn-lt"/>
              </a:rPr>
              <a:t>Free Zone Overview</a:t>
            </a:r>
            <a:endParaRPr lang="en-US" dirty="0">
              <a:latin typeface="+mn-lt"/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1341375" y="1961245"/>
            <a:ext cx="9165319" cy="624742"/>
            <a:chOff x="240362" y="2286848"/>
            <a:chExt cx="9165319" cy="62474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Rectangle 16"/>
            <p:cNvSpPr/>
            <p:nvPr/>
          </p:nvSpPr>
          <p:spPr bwMode="gray">
            <a:xfrm>
              <a:off x="410695" y="2365493"/>
              <a:ext cx="8994986" cy="546097"/>
            </a:xfrm>
            <a:prstGeom prst="rect">
              <a:avLst/>
            </a:prstGeom>
            <a:grp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Operates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in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accordance with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EU customs code </a:t>
              </a:r>
            </a:p>
          </p:txBody>
        </p:sp>
        <p:sp>
          <p:nvSpPr>
            <p:cNvPr id="10" name="Oval 100"/>
            <p:cNvSpPr/>
            <p:nvPr/>
          </p:nvSpPr>
          <p:spPr bwMode="gray">
            <a:xfrm>
              <a:off x="240362" y="2286848"/>
              <a:ext cx="278540" cy="31089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2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" name="Group 4"/>
          <p:cNvGrpSpPr/>
          <p:nvPr/>
        </p:nvGrpSpPr>
        <p:grpSpPr>
          <a:xfrm>
            <a:off x="1341375" y="2724975"/>
            <a:ext cx="9165327" cy="624741"/>
            <a:chOff x="240362" y="2910180"/>
            <a:chExt cx="9165327" cy="62474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2" name="Rectangle 21"/>
            <p:cNvSpPr/>
            <p:nvPr/>
          </p:nvSpPr>
          <p:spPr bwMode="gray">
            <a:xfrm>
              <a:off x="410704" y="2988824"/>
              <a:ext cx="8994985" cy="546097"/>
            </a:xfrm>
            <a:prstGeom prst="rect">
              <a:avLst/>
            </a:prstGeom>
            <a:grp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Provides same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level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of service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to all cargoes, irrespectively of origin or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destination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3" name="Oval 101"/>
            <p:cNvSpPr/>
            <p:nvPr/>
          </p:nvSpPr>
          <p:spPr bwMode="gray">
            <a:xfrm>
              <a:off x="240362" y="2910180"/>
              <a:ext cx="278540" cy="31089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3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1341375" y="1197520"/>
            <a:ext cx="9170052" cy="624737"/>
            <a:chOff x="240362" y="1663516"/>
            <a:chExt cx="9170052" cy="62473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5" name="Rectangle 5"/>
            <p:cNvSpPr/>
            <p:nvPr/>
          </p:nvSpPr>
          <p:spPr bwMode="gray">
            <a:xfrm>
              <a:off x="410705" y="1742156"/>
              <a:ext cx="8999709" cy="546097"/>
            </a:xfrm>
            <a:prstGeom prst="rect">
              <a:avLst/>
            </a:prstGeom>
            <a:grp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Legislated in 1914 and started its operation in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1925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16" name="Oval 99"/>
            <p:cNvSpPr/>
            <p:nvPr/>
          </p:nvSpPr>
          <p:spPr bwMode="gray">
            <a:xfrm>
              <a:off x="240362" y="1663516"/>
              <a:ext cx="278540" cy="31089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1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7" name="Group 6"/>
          <p:cNvGrpSpPr/>
          <p:nvPr/>
        </p:nvGrpSpPr>
        <p:grpSpPr>
          <a:xfrm>
            <a:off x="1341375" y="3488704"/>
            <a:ext cx="9165327" cy="624739"/>
            <a:chOff x="240362" y="3533512"/>
            <a:chExt cx="9165327" cy="62473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8" name="Rectangle 73"/>
            <p:cNvSpPr/>
            <p:nvPr/>
          </p:nvSpPr>
          <p:spPr bwMode="gray">
            <a:xfrm>
              <a:off x="410704" y="3612154"/>
              <a:ext cx="8994985" cy="546097"/>
            </a:xfrm>
            <a:prstGeom prst="rect">
              <a:avLst/>
            </a:prstGeom>
            <a:grp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Provides comfortable free storage period for conventional cargo in transit</a:t>
              </a:r>
            </a:p>
          </p:txBody>
        </p:sp>
        <p:sp>
          <p:nvSpPr>
            <p:cNvPr id="19" name="Oval 74"/>
            <p:cNvSpPr/>
            <p:nvPr/>
          </p:nvSpPr>
          <p:spPr bwMode="gray">
            <a:xfrm>
              <a:off x="240362" y="3533512"/>
              <a:ext cx="278540" cy="31089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4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0" name="Group 7"/>
          <p:cNvGrpSpPr/>
          <p:nvPr/>
        </p:nvGrpSpPr>
        <p:grpSpPr>
          <a:xfrm>
            <a:off x="1341375" y="4252431"/>
            <a:ext cx="9165327" cy="624737"/>
            <a:chOff x="240362" y="4780177"/>
            <a:chExt cx="9165327" cy="62473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1" name="Rectangle 79"/>
            <p:cNvSpPr/>
            <p:nvPr/>
          </p:nvSpPr>
          <p:spPr bwMode="gray">
            <a:xfrm>
              <a:off x="410704" y="4858817"/>
              <a:ext cx="8994985" cy="546097"/>
            </a:xfrm>
            <a:prstGeom prst="rect">
              <a:avLst/>
            </a:prstGeom>
            <a:grpFill/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1600" dist="50800" dir="2700000" algn="tl" rotWithShape="0">
                <a:schemeClr val="accent1">
                  <a:alpha val="40000"/>
                </a:schemeClr>
              </a:outerShdw>
            </a:effectLst>
          </p:spPr>
          <p:txBody>
            <a:bodyPr vert="horz" wrap="square" lIns="242953" tIns="48591" rIns="48591" bIns="48591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  <a:buClr>
                  <a:srgbClr val="296CB5"/>
                </a:buClr>
                <a:buSzPct val="90000"/>
              </a:pP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Maximum </a:t>
              </a:r>
              <a:r>
                <a:rPr lang="en-GB" sz="1300" b="1" dirty="0">
                  <a:solidFill>
                    <a:prstClr val="black"/>
                  </a:solidFill>
                  <a:latin typeface="Arial" pitchFamily="34" charset="0"/>
                </a:rPr>
                <a:t>safety and </a:t>
              </a:r>
              <a:r>
                <a:rPr lang="en-GB" sz="1300" b="1" dirty="0" smtClean="0">
                  <a:solidFill>
                    <a:prstClr val="black"/>
                  </a:solidFill>
                  <a:latin typeface="Arial" pitchFamily="34" charset="0"/>
                </a:rPr>
                <a:t>security</a:t>
              </a:r>
              <a:endParaRPr lang="en-GB" sz="1300" b="1" dirty="0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2" name="Oval 89"/>
            <p:cNvSpPr/>
            <p:nvPr/>
          </p:nvSpPr>
          <p:spPr bwMode="gray">
            <a:xfrm>
              <a:off x="240362" y="4780177"/>
              <a:ext cx="278540" cy="31089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296CB5"/>
                </a:buClr>
                <a:buSzPct val="90000"/>
                <a:buFont typeface="Wingdings" pitchFamily="2" charset="2"/>
                <a:buNone/>
              </a:pPr>
              <a:r>
                <a:rPr lang="en-US" sz="1200" b="1" dirty="0">
                  <a:solidFill>
                    <a:prstClr val="white"/>
                  </a:solidFill>
                  <a:latin typeface="Arial"/>
                </a:rPr>
                <a:t>5</a:t>
              </a:r>
              <a:endParaRPr lang="en-IN" sz="1200" b="1" dirty="0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86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Color 5"/>
  <p:tag name="DEVICE" val="Canon Colorpass 100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Placeholder"/>
  <p:tag name="DEVICE" val="Canon Colorpass 1000"/>
  <p:tag name="FILLFORECOLOR" val="Placeholder Fill"/>
  <p:tag name="SUBOBJECTID" val="Placeholder"/>
  <p:tag name="OBJECTID" val="Placeholder"/>
  <p:tag name="LEFT" val="226.8"/>
  <p:tag name="TOP" val="158.4"/>
  <p:tag name="HEIGHT" val="172.8"/>
  <p:tag name="LINEWEIGHT" val="0.75"/>
  <p:tag name="WIDTH" val="244.8"/>
  <p:tag name="PLACEHOLDERSIZE" val="3"/>
  <p:tag name="ANCHORPOINT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Placeholder"/>
  <p:tag name="DEVICE" val="Canon Colorpass 1000"/>
  <p:tag name="FILLFORECOLOR" val="Placeholder Fill"/>
  <p:tag name="SUBOBJECTID" val="Placeholder"/>
  <p:tag name="OBJECTID" val="Placeholder"/>
  <p:tag name="LEFT" val="226.8"/>
  <p:tag name="TOP" val="158.4"/>
  <p:tag name="HEIGHT" val="172.8"/>
  <p:tag name="LINEWEIGHT" val="0.75"/>
  <p:tag name="WIDTH" val="244.8"/>
  <p:tag name="PLACEHOLDERSIZE" val="3"/>
  <p:tag name="ANCHORPOINT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Placeholder"/>
  <p:tag name="DEVICE" val="Canon Colorpass 1000"/>
  <p:tag name="FILLFORECOLOR" val="Placeholder Fill"/>
  <p:tag name="SUBOBJECTID" val="Placeholder"/>
  <p:tag name="OBJECTID" val="Placeholder"/>
  <p:tag name="LEFT" val="226.8"/>
  <p:tag name="TOP" val="158.4"/>
  <p:tag name="HEIGHT" val="172.8"/>
  <p:tag name="LINEWEIGHT" val="0.75"/>
  <p:tag name="WIDTH" val="244.8"/>
  <p:tag name="PLACEHOLDERSIZE" val="3"/>
  <p:tag name="ANCHORPOINT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Placeholder"/>
  <p:tag name="DEVICE" val="Canon Colorpass 1000"/>
  <p:tag name="FILLFORECOLOR" val="Placeholder Fill"/>
  <p:tag name="SUBOBJECTID" val="Placeholder"/>
  <p:tag name="OBJECTID" val="Placeholder"/>
  <p:tag name="LEFT" val="226.8"/>
  <p:tag name="TOP" val="158.4"/>
  <p:tag name="HEIGHT" val="172.8"/>
  <p:tag name="LINEWEIGHT" val="0.75"/>
  <p:tag name="WIDTH" val="244.8"/>
  <p:tag name="PLACEHOLDERSIZE" val="3"/>
  <p:tag name="ANCHORPOINT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Placeholder"/>
  <p:tag name="DEVICE" val="Canon Colorpass 1000"/>
  <p:tag name="FILLFORECOLOR" val="Placeholder Fill"/>
  <p:tag name="SUBOBJECTID" val="Placeholder"/>
  <p:tag name="OBJECTID" val="Placeholder"/>
  <p:tag name="LEFT" val="226.8"/>
  <p:tag name="TOP" val="158.4"/>
  <p:tag name="HEIGHT" val="172.8"/>
  <p:tag name="LINEWEIGHT" val="0.75"/>
  <p:tag name="WIDTH" val="244.8"/>
  <p:tag name="PLACEHOLDERSIZE" val="3"/>
  <p:tag name="ANCHORPOINT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Placeholder"/>
  <p:tag name="DEVICE" val="Canon Colorpass 1000"/>
  <p:tag name="FILLFORECOLOR" val="Placeholder Fill"/>
  <p:tag name="SUBOBJECTID" val="Placeholder"/>
  <p:tag name="OBJECTID" val="Placeholder"/>
  <p:tag name="LEFT" val="226.8"/>
  <p:tag name="TOP" val="158.4"/>
  <p:tag name="HEIGHT" val="172.8"/>
  <p:tag name="LINEWEIGHT" val="0.75"/>
  <p:tag name="WIDTH" val="244.8"/>
  <p:tag name="PLACEHOLDERSIZE" val="3"/>
  <p:tag name="ANCHORPOINT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Placeholder"/>
  <p:tag name="DEVICE" val="Canon Colorpass 1000"/>
  <p:tag name="FILLFORECOLOR" val="Placeholder Fill"/>
  <p:tag name="SUBOBJECTID" val="Placeholder"/>
  <p:tag name="OBJECTID" val="Placeholder"/>
  <p:tag name="LEFT" val="226.8"/>
  <p:tag name="TOP" val="158.4"/>
  <p:tag name="HEIGHT" val="172.8"/>
  <p:tag name="LINEWEIGHT" val="0.75"/>
  <p:tag name="WIDTH" val="244.8"/>
  <p:tag name="PLACEHOLDERSIZE" val="3"/>
  <p:tag name="ANCHORPOINT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Placeholder"/>
  <p:tag name="DEVICE" val="Canon Colorpass 1000"/>
  <p:tag name="FILLFORECOLOR" val="Placeholder Fill"/>
  <p:tag name="SUBOBJECTID" val="Placeholder"/>
  <p:tag name="OBJECTID" val="Placeholder"/>
  <p:tag name="LEFT" val="226.8"/>
  <p:tag name="TOP" val="158.4"/>
  <p:tag name="HEIGHT" val="172.8"/>
  <p:tag name="LINEWEIGHT" val="0.75"/>
  <p:tag name="WIDTH" val="244.8"/>
  <p:tag name="PLACEHOLDERSIZE" val="3"/>
  <p:tag name="ANCHORPOINT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  <p:tag name="FILLFORECOLOR" val="Core_MorganStanleyWhite"/>
  <p:tag name="DEVICE" val="Canon Colorpass 100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FORECOLOR" val="NO VALUE"/>
  <p:tag name="LINECOLOR" val="R150_G150_B15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INECOLOR" val="Chart_Color06"/>
  <p:tag name="DEVICE" val="Canon Colorpass 100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LIBVERSION" val="NO VALUE"/>
  <p:tag name="DDVERSION" val="2.0"/>
  <p:tag name="FONTCOLOR" val="NO VALUE"/>
  <p:tag name="LINECOLOR" val="NO VALUE"/>
  <p:tag name="SOURCE" val="NO VALUE"/>
  <p:tag name="TYPE" val="ChartHeading"/>
  <p:tag name="DEVICE" val="Canon Colorpass 1000"/>
  <p:tag name="FILLFORECOLOR" val="Transparent"/>
  <p:tag name="SUBOBJECTID" val="ChartHeading"/>
  <p:tag name="LEFT" val="226.8"/>
  <p:tag name="TOP" val="158.4"/>
  <p:tag name="HEIGHT" val="28.8"/>
  <p:tag name="WIDTH" val="244.8"/>
  <p:tag name="CHARTTYPE" val="Clustered Bar Chart"/>
  <p:tag name="CHARTNAME" val="XLChart"/>
  <p:tag name="OBJECTID" val="XLChart"/>
  <p:tag name="ANCHORPOINT" val="2"/>
  <p:tag name="PLACEHOLDERSIZE" val="3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5613</Words>
  <Application>Microsoft Office PowerPoint</Application>
  <PresentationFormat>Ευρεία οθόνη</PresentationFormat>
  <Paragraphs>1380</Paragraphs>
  <Slides>51</Slides>
  <Notes>1</Notes>
  <HiddenSlides>5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61" baseType="lpstr">
      <vt:lpstr>Arial</vt:lpstr>
      <vt:lpstr>Calibri</vt:lpstr>
      <vt:lpstr>Calibri Light</vt:lpstr>
      <vt:lpstr>Century Gothic</vt:lpstr>
      <vt:lpstr>Courier New</vt:lpstr>
      <vt:lpstr>MS Gloriola II Std Light</vt:lpstr>
      <vt:lpstr>Times New Roman</vt:lpstr>
      <vt:lpstr>Wingdings</vt:lpstr>
      <vt:lpstr>Θέμα του Office</vt:lpstr>
      <vt:lpstr>Worksheet</vt:lpstr>
      <vt:lpstr>The Port of Thessaloniki:  a sea-gateway for cargoes to and from Southeastern Europe</vt:lpstr>
      <vt:lpstr>Agenda</vt:lpstr>
      <vt:lpstr>Agenda</vt:lpstr>
      <vt:lpstr>Milestones</vt:lpstr>
      <vt:lpstr>Key Attractions for ThPA SA</vt:lpstr>
      <vt:lpstr>Παρουσίαση του PowerPoint</vt:lpstr>
      <vt:lpstr>The Profit Centres of Our Business</vt:lpstr>
      <vt:lpstr>Overview of ThPA SA Location</vt:lpstr>
      <vt:lpstr>Free Zone Overview</vt:lpstr>
      <vt:lpstr>Road Connections to ThPA SA</vt:lpstr>
      <vt:lpstr>Railway Connections to ThPA SA</vt:lpstr>
      <vt:lpstr>Agenda</vt:lpstr>
      <vt:lpstr>Container Terminal </vt:lpstr>
      <vt:lpstr>Container Terminal (Cont’d)</vt:lpstr>
      <vt:lpstr>Container Terminal (Cont’d)</vt:lpstr>
      <vt:lpstr>Container Terminal (Cont’d)</vt:lpstr>
      <vt:lpstr>Major Container Terminal Equipment</vt:lpstr>
      <vt:lpstr>Agenda of the Day</vt:lpstr>
      <vt:lpstr>Παρουσίαση του PowerPoint</vt:lpstr>
      <vt:lpstr>Conventional Cargo (Cont’d)</vt:lpstr>
      <vt:lpstr>Conventional Cargo (Cont’d)</vt:lpstr>
      <vt:lpstr>Conventional Cargo (Cont’d)</vt:lpstr>
      <vt:lpstr>Major Cargo Terminal Equipment</vt:lpstr>
      <vt:lpstr>Agenda of the Day</vt:lpstr>
      <vt:lpstr>Passenger</vt:lpstr>
      <vt:lpstr>Passenger (Cont’d)</vt:lpstr>
      <vt:lpstr>Passenger (Cont’d)</vt:lpstr>
      <vt:lpstr>Passenger (Cont’d)</vt:lpstr>
      <vt:lpstr>Agenda</vt:lpstr>
      <vt:lpstr>Παρουσίαση του PowerPoint</vt:lpstr>
      <vt:lpstr>Exploitation of Spaces (Cont’d)</vt:lpstr>
      <vt:lpstr>Agenda</vt:lpstr>
      <vt:lpstr>P&amp;L Overview: Revenue Composition</vt:lpstr>
      <vt:lpstr>P&amp;L Overview: Personnel Expenditure</vt:lpstr>
      <vt:lpstr>Agenda</vt:lpstr>
      <vt:lpstr>Key Initiatives to Further Develop the Port</vt:lpstr>
      <vt:lpstr>Key Initiatives to Further Develop the Port (Cont’d)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Presentation</dc:title>
  <dc:creator>Παπαδόπουλος Χρήστος</dc:creator>
  <cp:lastModifiedBy>CKP</cp:lastModifiedBy>
  <cp:revision>51</cp:revision>
  <dcterms:created xsi:type="dcterms:W3CDTF">2016-08-16T07:23:37Z</dcterms:created>
  <dcterms:modified xsi:type="dcterms:W3CDTF">2016-08-30T17:21:41Z</dcterms:modified>
</cp:coreProperties>
</file>