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5951-1703-4002-83AB-592541C0DE2C}" type="datetimeFigureOut">
              <a:rPr lang="bg-BG" smtClean="0"/>
              <a:pPr/>
              <a:t>2.9.2016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D314-5EA6-4B0D-A3C0-55666BB17C2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vanov@intershipping.ne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intershipping.net/" TargetMode="External"/><Relationship Id="rId4" Type="http://schemas.openxmlformats.org/officeDocument/2006/relationships/hyperlink" Target="mailto:Itomova@intershipping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1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Cambria" pitchFamily="18" charset="0"/>
                <a:cs typeface="Aharoni" pitchFamily="2" charset="-79"/>
              </a:rPr>
              <a:t>Development Opportunities</a:t>
            </a:r>
            <a:r>
              <a:rPr lang="en-US" sz="49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900" dirty="0" smtClean="0">
                <a:latin typeface="Aharoni" pitchFamily="2" charset="-79"/>
                <a:cs typeface="Aharoni" pitchFamily="2" charset="-79"/>
              </a:rPr>
            </a:br>
            <a:endParaRPr lang="bg-BG" dirty="0"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858180" cy="2543196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>
                <a:solidFill>
                  <a:srgbClr val="717171"/>
                </a:solidFill>
                <a:latin typeface="Cambria" pitchFamily="18" charset="0"/>
                <a:cs typeface="Aharoni" pitchFamily="2" charset="-79"/>
              </a:rPr>
              <a:t>Becoming part of a</a:t>
            </a:r>
            <a:br>
              <a:rPr lang="en-US" sz="3900" b="1" dirty="0" smtClean="0">
                <a:solidFill>
                  <a:srgbClr val="717171"/>
                </a:solidFill>
                <a:latin typeface="Cambria" pitchFamily="18" charset="0"/>
                <a:cs typeface="Aharoni" pitchFamily="2" charset="-79"/>
              </a:rPr>
            </a:br>
            <a:r>
              <a:rPr lang="en-US" sz="3900" b="1" dirty="0" smtClean="0">
                <a:solidFill>
                  <a:srgbClr val="717171"/>
                </a:solidFill>
                <a:latin typeface="Cambria" pitchFamily="18" charset="0"/>
                <a:cs typeface="Aharoni" pitchFamily="2" charset="-79"/>
              </a:rPr>
              <a:t>Transport Logistics Network</a:t>
            </a:r>
            <a:endParaRPr lang="bg-BG" sz="3900" b="1" dirty="0" smtClean="0">
              <a:solidFill>
                <a:srgbClr val="717171"/>
              </a:solidFill>
              <a:latin typeface="Cambria" pitchFamily="18" charset="0"/>
              <a:cs typeface="Aharoni" pitchFamily="2" charset="-79"/>
            </a:endParaRPr>
          </a:p>
          <a:p>
            <a:endParaRPr lang="en-US" dirty="0" smtClean="0">
              <a:solidFill>
                <a:srgbClr val="717171"/>
              </a:solidFill>
            </a:endParaRPr>
          </a:p>
          <a:p>
            <a:endParaRPr lang="en-US" dirty="0" smtClean="0">
              <a:solidFill>
                <a:srgbClr val="717171"/>
              </a:solidFill>
            </a:endParaRPr>
          </a:p>
          <a:p>
            <a:r>
              <a:rPr lang="en-US" sz="1800" dirty="0" smtClean="0">
                <a:solidFill>
                  <a:srgbClr val="717171"/>
                </a:solidFill>
              </a:rPr>
              <a:t>Presented by </a:t>
            </a:r>
            <a:r>
              <a:rPr lang="en-US" sz="1800" dirty="0" err="1" smtClean="0">
                <a:solidFill>
                  <a:srgbClr val="717171"/>
                </a:solidFill>
              </a:rPr>
              <a:t>Dimitar</a:t>
            </a:r>
            <a:r>
              <a:rPr lang="en-US" sz="1800" dirty="0" smtClean="0">
                <a:solidFill>
                  <a:srgbClr val="717171"/>
                </a:solidFill>
              </a:rPr>
              <a:t> </a:t>
            </a:r>
            <a:r>
              <a:rPr lang="en-US" sz="1800" dirty="0" err="1" smtClean="0">
                <a:solidFill>
                  <a:srgbClr val="717171"/>
                </a:solidFill>
              </a:rPr>
              <a:t>Ivanov</a:t>
            </a:r>
            <a:r>
              <a:rPr lang="en-US" sz="1800" dirty="0" smtClean="0">
                <a:solidFill>
                  <a:srgbClr val="717171"/>
                </a:solidFill>
              </a:rPr>
              <a:t>, September 1-2 of 2016</a:t>
            </a:r>
          </a:p>
          <a:p>
            <a:r>
              <a:rPr lang="en-US" sz="1800" b="1" dirty="0" smtClean="0">
                <a:solidFill>
                  <a:srgbClr val="717171"/>
                </a:solidFill>
              </a:rPr>
              <a:t>International High Level Meeting SEE Co Modality 2016 in Plovdiv, BG</a:t>
            </a:r>
            <a:endParaRPr lang="bg-BG" sz="1800" b="1" dirty="0">
              <a:solidFill>
                <a:srgbClr val="717171"/>
              </a:solidFill>
            </a:endParaRPr>
          </a:p>
        </p:txBody>
      </p:sp>
      <p:pic>
        <p:nvPicPr>
          <p:cNvPr id="4" name="Picture 3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1854" y="428604"/>
            <a:ext cx="5900293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Cambria" pitchFamily="18" charset="0"/>
              </a:rPr>
              <a:t>Previous Activities and Experience</a:t>
            </a:r>
            <a:endParaRPr lang="bg-BG" sz="3800" b="1" dirty="0">
              <a:latin typeface="Cambria" pitchFamily="18" charset="0"/>
            </a:endParaRPr>
          </a:p>
        </p:txBody>
      </p:sp>
      <p:pic>
        <p:nvPicPr>
          <p:cNvPr id="4" name="Content Placeholder 3" descr="IShip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761" y="1643050"/>
            <a:ext cx="7390477" cy="3682540"/>
          </a:xfr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50070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River Transport Service:</a:t>
            </a:r>
          </a:p>
          <a:p>
            <a:r>
              <a:rPr lang="en-US" dirty="0" smtClean="0"/>
              <a:t>from 2005 to 2013</a:t>
            </a:r>
          </a:p>
          <a:p>
            <a:r>
              <a:rPr lang="en-US" dirty="0" smtClean="0"/>
              <a:t>four voyages per week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550070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Sea Transport Service:</a:t>
            </a:r>
          </a:p>
          <a:p>
            <a:pPr algn="r"/>
            <a:r>
              <a:rPr lang="en-US" dirty="0" smtClean="0"/>
              <a:t>from 1995 to 2010</a:t>
            </a:r>
          </a:p>
          <a:p>
            <a:pPr algn="r"/>
            <a:r>
              <a:rPr lang="en-US" dirty="0" smtClean="0"/>
              <a:t>one voyage per week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Cambria" pitchFamily="18" charset="0"/>
              </a:rPr>
              <a:t>Previous Activities and Experience</a:t>
            </a:r>
            <a:endParaRPr lang="bg-BG" sz="3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Content Placeholder 13" descr="HanAsparu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1643050"/>
            <a:ext cx="457203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000628" y="1643050"/>
            <a:ext cx="3194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Via Danube Project 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under the 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Marco Polo </a:t>
            </a:r>
            <a:r>
              <a:rPr lang="en-US" sz="24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Programme</a:t>
            </a:r>
            <a:endParaRPr lang="en-US" sz="24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6663" y="2373452"/>
            <a:ext cx="4008213" cy="3341564"/>
            <a:chOff x="706663" y="2373452"/>
            <a:chExt cx="4008213" cy="3341564"/>
          </a:xfrm>
        </p:grpSpPr>
        <p:pic>
          <p:nvPicPr>
            <p:cNvPr id="15" name="Picture 14" descr="P1040508.JPG"/>
            <p:cNvPicPr>
              <a:picLocks noChangeAspect="1"/>
            </p:cNvPicPr>
            <p:nvPr/>
          </p:nvPicPr>
          <p:blipFill>
            <a:blip r:embed="rId4" cstate="print"/>
            <a:srcRect r="16406" b="5208"/>
            <a:stretch>
              <a:fillRect/>
            </a:stretch>
          </p:blipFill>
          <p:spPr>
            <a:xfrm>
              <a:off x="714348" y="2373452"/>
              <a:ext cx="3929090" cy="3341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706663" y="2444890"/>
              <a:ext cx="40082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n w="900" cmpd="sng">
                    <a:solidFill>
                      <a:schemeClr val="tx1"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Warehousing and Forwarding </a:t>
              </a:r>
            </a:p>
            <a:p>
              <a:pPr algn="ctr"/>
              <a:r>
                <a:rPr lang="en-US" sz="2400" b="1" dirty="0" smtClean="0">
                  <a:ln w="900" cmpd="sng">
                    <a:solidFill>
                      <a:schemeClr val="tx1"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 windmill components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0562" y="4000504"/>
            <a:ext cx="3917184" cy="2500330"/>
            <a:chOff x="4500562" y="4000504"/>
            <a:chExt cx="3917184" cy="2500330"/>
          </a:xfrm>
        </p:grpSpPr>
        <p:pic>
          <p:nvPicPr>
            <p:cNvPr id="16" name="Picture 15" descr="HPIM0027.JPG"/>
            <p:cNvPicPr>
              <a:picLocks noChangeAspect="1"/>
            </p:cNvPicPr>
            <p:nvPr/>
          </p:nvPicPr>
          <p:blipFill>
            <a:blip r:embed="rId5" cstate="print"/>
            <a:srcRect l="7812" t="8984" r="9570" b="20703"/>
            <a:stretch>
              <a:fillRect/>
            </a:stretch>
          </p:blipFill>
          <p:spPr>
            <a:xfrm>
              <a:off x="4500562" y="4000504"/>
              <a:ext cx="3917184" cy="25003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4786314" y="4143380"/>
              <a:ext cx="346915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n w="900" cmpd="sng">
                    <a:solidFill>
                      <a:schemeClr val="tx1"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Food Deliveries to US&amp;EU</a:t>
              </a:r>
            </a:p>
            <a:p>
              <a:pPr algn="ctr"/>
              <a:r>
                <a:rPr lang="en-US" sz="2400" b="1" dirty="0" smtClean="0">
                  <a:ln w="900" cmpd="sng">
                    <a:solidFill>
                      <a:schemeClr val="tx1"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Military bases in</a:t>
              </a:r>
            </a:p>
            <a:p>
              <a:pPr algn="ctr"/>
              <a:r>
                <a:rPr lang="en-US" sz="2400" b="1" dirty="0" smtClean="0">
                  <a:ln w="900" cmpd="sng">
                    <a:solidFill>
                      <a:schemeClr val="tx1"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Afghanistan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ambria" pitchFamily="18" charset="0"/>
              </a:rPr>
              <a:t>Burgas</a:t>
            </a:r>
            <a:r>
              <a:rPr lang="en-US" sz="2800" b="1" dirty="0" smtClean="0">
                <a:latin typeface="Cambria" pitchFamily="18" charset="0"/>
              </a:rPr>
              <a:t> Property: Quick Details</a:t>
            </a:r>
            <a:endParaRPr lang="bg-BG" sz="2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shema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857364"/>
            <a:ext cx="7301588" cy="4723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034" y="1857364"/>
            <a:ext cx="4459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more than 200 000 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total area, incl.</a:t>
            </a:r>
          </a:p>
          <a:p>
            <a:r>
              <a:rPr lang="en-US" dirty="0" smtClean="0"/>
              <a:t>     20 000 m</a:t>
            </a:r>
            <a:r>
              <a:rPr lang="en-US" baseline="30000" dirty="0" smtClean="0"/>
              <a:t>2</a:t>
            </a:r>
            <a:r>
              <a:rPr lang="en-US" dirty="0" smtClean="0"/>
              <a:t> covered warehouses and offices</a:t>
            </a:r>
          </a:p>
          <a:p>
            <a:r>
              <a:rPr lang="en-US" dirty="0" smtClean="0"/>
              <a:t>   100 000 m</a:t>
            </a:r>
            <a:r>
              <a:rPr lang="en-US" baseline="30000" dirty="0" smtClean="0"/>
              <a:t>2</a:t>
            </a:r>
            <a:r>
              <a:rPr lang="en-US" dirty="0" smtClean="0"/>
              <a:t> parking space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ambria" pitchFamily="18" charset="0"/>
              </a:rPr>
              <a:t>Burgas</a:t>
            </a:r>
            <a:r>
              <a:rPr lang="en-US" sz="2800" b="1" dirty="0" smtClean="0">
                <a:latin typeface="Cambria" pitchFamily="18" charset="0"/>
              </a:rPr>
              <a:t> Property: Transport Mode Connections</a:t>
            </a:r>
            <a:endParaRPr lang="bg-BG" sz="2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78592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Burgas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Airport</a:t>
            </a:r>
            <a:endParaRPr lang="bg-BG" dirty="0"/>
          </a:p>
        </p:txBody>
      </p:sp>
      <p:pic>
        <p:nvPicPr>
          <p:cNvPr id="14" name="Content Placeholder 13" descr="bs_mod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3473" y="1600200"/>
            <a:ext cx="5297053" cy="4525962"/>
          </a:xfrm>
        </p:spPr>
      </p:pic>
      <p:sp>
        <p:nvSpPr>
          <p:cNvPr id="15" name="TextBox 14"/>
          <p:cNvSpPr txBox="1"/>
          <p:nvPr/>
        </p:nvSpPr>
        <p:spPr>
          <a:xfrm>
            <a:off x="7072330" y="192880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Railroad</a:t>
            </a:r>
          </a:p>
          <a:p>
            <a:pPr algn="ctr"/>
            <a:r>
              <a:rPr lang="en-US" b="1" dirty="0" smtClean="0"/>
              <a:t>System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485776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Road</a:t>
            </a:r>
          </a:p>
          <a:p>
            <a:pPr algn="ctr"/>
            <a:r>
              <a:rPr lang="en-US" b="1" dirty="0" smtClean="0"/>
              <a:t>Network</a:t>
            </a:r>
            <a:endParaRPr lang="bg-BG" dirty="0"/>
          </a:p>
        </p:txBody>
      </p:sp>
      <p:sp>
        <p:nvSpPr>
          <p:cNvPr id="17" name="TextBox 16"/>
          <p:cNvSpPr txBox="1"/>
          <p:nvPr/>
        </p:nvSpPr>
        <p:spPr>
          <a:xfrm>
            <a:off x="7072330" y="492919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Port</a:t>
            </a:r>
          </a:p>
          <a:p>
            <a:pPr algn="ctr"/>
            <a:r>
              <a:rPr lang="en-US" b="1" dirty="0" err="1" smtClean="0"/>
              <a:t>Burgas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ambria" pitchFamily="18" charset="0"/>
              </a:rPr>
              <a:t>Burgas</a:t>
            </a:r>
            <a:r>
              <a:rPr lang="en-US" sz="2800" b="1" dirty="0" smtClean="0">
                <a:latin typeface="Cambria" pitchFamily="18" charset="0"/>
              </a:rPr>
              <a:t> Property: Potential for Expansion</a:t>
            </a:r>
            <a:endParaRPr lang="bg-BG" sz="2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Burgas</a:t>
            </a:r>
            <a:r>
              <a:rPr lang="en-US" sz="2400" dirty="0" smtClean="0"/>
              <a:t>: one node from the Orient/East Med Core Corridor within the TEN-T</a:t>
            </a:r>
          </a:p>
          <a:p>
            <a:r>
              <a:rPr lang="en-US" sz="2400" dirty="0" smtClean="0"/>
              <a:t>Expected 3x worldwide increase of the transportation demand by 2030</a:t>
            </a:r>
            <a:r>
              <a:rPr lang="en-US" sz="1800" dirty="0" smtClean="0"/>
              <a:t>  (Figure: OECD)</a:t>
            </a:r>
            <a:endParaRPr lang="bg-BG" sz="2400" dirty="0"/>
          </a:p>
        </p:txBody>
      </p:sp>
      <p:pic>
        <p:nvPicPr>
          <p:cNvPr id="18" name="Picture 17" descr="OECD GDP+Demand Fig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64466"/>
            <a:ext cx="7215238" cy="295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Vidin Property: Quick Details</a:t>
            </a:r>
            <a:endParaRPr lang="bg-BG" sz="2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1714488"/>
            <a:ext cx="73581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River Port Terminal around 70 000 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total area, incl.</a:t>
            </a:r>
          </a:p>
          <a:p>
            <a:r>
              <a:rPr lang="en-US" sz="2000" dirty="0" smtClean="0"/>
              <a:t>       4 000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temporary customs warehouse (open)</a:t>
            </a:r>
          </a:p>
          <a:p>
            <a:r>
              <a:rPr lang="en-US" sz="2000" dirty="0" smtClean="0"/>
              <a:t>       truck weighing scale</a:t>
            </a:r>
          </a:p>
          <a:p>
            <a:r>
              <a:rPr lang="en-US" sz="2000" dirty="0" smtClean="0"/>
              <a:t>       gas station</a:t>
            </a:r>
          </a:p>
          <a:p>
            <a:r>
              <a:rPr lang="en-US" sz="2000" dirty="0" smtClean="0"/>
              <a:t>       designed to handle two </a:t>
            </a:r>
          </a:p>
          <a:p>
            <a:r>
              <a:rPr lang="en-US" sz="2000" dirty="0" smtClean="0"/>
              <a:t>       river vessels simultaneously</a:t>
            </a:r>
          </a:p>
          <a:p>
            <a:endParaRPr lang="bg-BG" dirty="0"/>
          </a:p>
        </p:txBody>
      </p:sp>
      <p:pic>
        <p:nvPicPr>
          <p:cNvPr id="11" name="Picture 10" descr="IMG_6287.jpg"/>
          <p:cNvPicPr>
            <a:picLocks noChangeAspect="1"/>
          </p:cNvPicPr>
          <p:nvPr/>
        </p:nvPicPr>
        <p:blipFill>
          <a:blip r:embed="rId3" cstate="print"/>
          <a:srcRect t="11753" r="40593" b="29599"/>
          <a:stretch>
            <a:fillRect/>
          </a:stretch>
        </p:blipFill>
        <p:spPr>
          <a:xfrm>
            <a:off x="500066" y="3929066"/>
            <a:ext cx="42862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ICT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500306"/>
            <a:ext cx="4762501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Working together for combined benefits</a:t>
            </a:r>
            <a:endParaRPr lang="bg-BG" sz="2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 descr="DSC01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643050"/>
            <a:ext cx="5857884" cy="439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Thank you for your time!</a:t>
            </a:r>
            <a:endParaRPr lang="bg-BG" sz="2800" b="1" dirty="0">
              <a:latin typeface="Cambria" pitchFamily="18" charset="0"/>
            </a:endParaRPr>
          </a:p>
        </p:txBody>
      </p:sp>
      <p:pic>
        <p:nvPicPr>
          <p:cNvPr id="7" name="Picture 6" descr="HEADER Logo Intershipping Lt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14290"/>
            <a:ext cx="2709560" cy="36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0214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SEE Co Modality 2016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643446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Contacts</a:t>
            </a:r>
          </a:p>
          <a:p>
            <a:r>
              <a:rPr lang="en-US" sz="2000" dirty="0" smtClean="0"/>
              <a:t>Mail: 	</a:t>
            </a:r>
            <a:r>
              <a:rPr lang="en-US" sz="2000" dirty="0" smtClean="0">
                <a:hlinkClick r:id="rId3"/>
              </a:rPr>
              <a:t>DIvanov@intershipping.net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smtClean="0">
                <a:hlinkClick r:id="rId4"/>
              </a:rPr>
              <a:t>ITomova@intershipping.net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Web:	</a:t>
            </a:r>
            <a:r>
              <a:rPr lang="en-US" sz="2000" dirty="0" smtClean="0">
                <a:hlinkClick r:id="rId5"/>
              </a:rPr>
              <a:t>www.intershipping.net</a:t>
            </a:r>
            <a:endParaRPr lang="en-US" sz="2000" dirty="0" smtClean="0"/>
          </a:p>
          <a:p>
            <a:endParaRPr lang="bg-BG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2071678"/>
            <a:ext cx="4671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are looking forward </a:t>
            </a:r>
          </a:p>
          <a:p>
            <a:pPr algn="ctr"/>
            <a:r>
              <a:rPr lang="en-US" sz="2400" b="1" dirty="0" smtClean="0"/>
              <a:t>to hear from you!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For further information or interest, </a:t>
            </a:r>
          </a:p>
          <a:p>
            <a:pPr algn="ctr"/>
            <a:r>
              <a:rPr lang="en-US" sz="2400" b="1" dirty="0" smtClean="0"/>
              <a:t>please don’t hesitate to contact us.</a:t>
            </a:r>
            <a:endParaRPr lang="bg-BG" sz="2400" b="1" dirty="0"/>
          </a:p>
        </p:txBody>
      </p:sp>
      <p:pic>
        <p:nvPicPr>
          <p:cNvPr id="13" name="Picture 12" descr="DSC014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52" y="1785926"/>
            <a:ext cx="3357568" cy="447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249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Development Opportunities </vt:lpstr>
      <vt:lpstr>Previous Activities and Experience</vt:lpstr>
      <vt:lpstr>Previous Activities and Experience</vt:lpstr>
      <vt:lpstr>Burgas Property: Quick Details</vt:lpstr>
      <vt:lpstr>Burgas Property: Transport Mode Connections</vt:lpstr>
      <vt:lpstr>Burgas Property: Potential for Expansion</vt:lpstr>
      <vt:lpstr>Vidin Property: Quick Details</vt:lpstr>
      <vt:lpstr>Working together for combined benefits</vt:lpstr>
      <vt:lpstr>Thank you for your time!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RDLT</dc:creator>
  <cp:lastModifiedBy>RDLT</cp:lastModifiedBy>
  <cp:revision>39</cp:revision>
  <dcterms:created xsi:type="dcterms:W3CDTF">2016-08-29T12:49:07Z</dcterms:created>
  <dcterms:modified xsi:type="dcterms:W3CDTF">2016-09-02T05:44:31Z</dcterms:modified>
</cp:coreProperties>
</file>