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image71.jpg" ContentType="image/png"/>
  <Override PartName="/ppt/notesSlides/notesSlide14.xml" ContentType="application/vnd.openxmlformats-officedocument.presentationml.notesSlide+xml"/>
  <Override PartName="/ppt/media/image92.jpg" ContentType="image/jpg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4"/>
  </p:notesMasterIdLst>
  <p:sldIdLst>
    <p:sldId id="281" r:id="rId2"/>
    <p:sldId id="273" r:id="rId3"/>
    <p:sldId id="257" r:id="rId4"/>
    <p:sldId id="275" r:id="rId5"/>
    <p:sldId id="277" r:id="rId6"/>
    <p:sldId id="276" r:id="rId7"/>
    <p:sldId id="260" r:id="rId8"/>
    <p:sldId id="262" r:id="rId9"/>
    <p:sldId id="263" r:id="rId10"/>
    <p:sldId id="261" r:id="rId11"/>
    <p:sldId id="286" r:id="rId12"/>
    <p:sldId id="287" r:id="rId13"/>
    <p:sldId id="288" r:id="rId14"/>
    <p:sldId id="282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</p:sldIdLst>
  <p:sldSz cx="10188575" cy="7200900"/>
  <p:notesSz cx="6858000" cy="9144000"/>
  <p:defaultTextStyle>
    <a:defPPr>
      <a:defRPr lang="en-US"/>
    </a:defPPr>
    <a:lvl1pPr marL="0" algn="l" defTabSz="899404" rtl="0" eaLnBrk="1" latinLnBrk="0" hangingPunct="1">
      <a:defRPr sz="1770" kern="1200">
        <a:solidFill>
          <a:schemeClr val="tx1"/>
        </a:solidFill>
        <a:latin typeface="+mn-lt"/>
        <a:ea typeface="+mn-ea"/>
        <a:cs typeface="+mn-cs"/>
      </a:defRPr>
    </a:lvl1pPr>
    <a:lvl2pPr marL="449702" algn="l" defTabSz="899404" rtl="0" eaLnBrk="1" latinLnBrk="0" hangingPunct="1">
      <a:defRPr sz="1770" kern="1200">
        <a:solidFill>
          <a:schemeClr val="tx1"/>
        </a:solidFill>
        <a:latin typeface="+mn-lt"/>
        <a:ea typeface="+mn-ea"/>
        <a:cs typeface="+mn-cs"/>
      </a:defRPr>
    </a:lvl2pPr>
    <a:lvl3pPr marL="899404" algn="l" defTabSz="899404" rtl="0" eaLnBrk="1" latinLnBrk="0" hangingPunct="1">
      <a:defRPr sz="1770" kern="1200">
        <a:solidFill>
          <a:schemeClr val="tx1"/>
        </a:solidFill>
        <a:latin typeface="+mn-lt"/>
        <a:ea typeface="+mn-ea"/>
        <a:cs typeface="+mn-cs"/>
      </a:defRPr>
    </a:lvl3pPr>
    <a:lvl4pPr marL="1349106" algn="l" defTabSz="899404" rtl="0" eaLnBrk="1" latinLnBrk="0" hangingPunct="1">
      <a:defRPr sz="1770" kern="1200">
        <a:solidFill>
          <a:schemeClr val="tx1"/>
        </a:solidFill>
        <a:latin typeface="+mn-lt"/>
        <a:ea typeface="+mn-ea"/>
        <a:cs typeface="+mn-cs"/>
      </a:defRPr>
    </a:lvl4pPr>
    <a:lvl5pPr marL="1798808" algn="l" defTabSz="899404" rtl="0" eaLnBrk="1" latinLnBrk="0" hangingPunct="1">
      <a:defRPr sz="1770" kern="1200">
        <a:solidFill>
          <a:schemeClr val="tx1"/>
        </a:solidFill>
        <a:latin typeface="+mn-lt"/>
        <a:ea typeface="+mn-ea"/>
        <a:cs typeface="+mn-cs"/>
      </a:defRPr>
    </a:lvl5pPr>
    <a:lvl6pPr marL="2248510" algn="l" defTabSz="899404" rtl="0" eaLnBrk="1" latinLnBrk="0" hangingPunct="1">
      <a:defRPr sz="1770" kern="1200">
        <a:solidFill>
          <a:schemeClr val="tx1"/>
        </a:solidFill>
        <a:latin typeface="+mn-lt"/>
        <a:ea typeface="+mn-ea"/>
        <a:cs typeface="+mn-cs"/>
      </a:defRPr>
    </a:lvl6pPr>
    <a:lvl7pPr marL="2698212" algn="l" defTabSz="899404" rtl="0" eaLnBrk="1" latinLnBrk="0" hangingPunct="1">
      <a:defRPr sz="1770" kern="1200">
        <a:solidFill>
          <a:schemeClr val="tx1"/>
        </a:solidFill>
        <a:latin typeface="+mn-lt"/>
        <a:ea typeface="+mn-ea"/>
        <a:cs typeface="+mn-cs"/>
      </a:defRPr>
    </a:lvl7pPr>
    <a:lvl8pPr marL="3147913" algn="l" defTabSz="899404" rtl="0" eaLnBrk="1" latinLnBrk="0" hangingPunct="1">
      <a:defRPr sz="1770" kern="1200">
        <a:solidFill>
          <a:schemeClr val="tx1"/>
        </a:solidFill>
        <a:latin typeface="+mn-lt"/>
        <a:ea typeface="+mn-ea"/>
        <a:cs typeface="+mn-cs"/>
      </a:defRPr>
    </a:lvl8pPr>
    <a:lvl9pPr marL="3597615" algn="l" defTabSz="899404" rtl="0" eaLnBrk="1" latinLnBrk="0" hangingPunct="1">
      <a:defRPr sz="177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E1D39"/>
    <a:srgbClr val="F1DA50"/>
    <a:srgbClr val="019E93"/>
    <a:srgbClr val="EB4E32"/>
    <a:srgbClr val="E8EFFF"/>
    <a:srgbClr val="27AF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-3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D1E413-3037-43AF-A656-00E1DC65146C}" type="datetimeFigureOut">
              <a:rPr lang="en-GB" smtClean="0"/>
              <a:t>06/04/2016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5DF0BE-C4CF-43EA-8EBF-D8FA4E9306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5376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99404" rtl="0" eaLnBrk="1" latinLnBrk="0" hangingPunct="1">
      <a:defRPr sz="1180" kern="1200">
        <a:solidFill>
          <a:schemeClr val="tx1"/>
        </a:solidFill>
        <a:latin typeface="+mn-lt"/>
        <a:ea typeface="+mn-ea"/>
        <a:cs typeface="+mn-cs"/>
      </a:defRPr>
    </a:lvl1pPr>
    <a:lvl2pPr marL="449702" algn="l" defTabSz="899404" rtl="0" eaLnBrk="1" latinLnBrk="0" hangingPunct="1">
      <a:defRPr sz="1180" kern="1200">
        <a:solidFill>
          <a:schemeClr val="tx1"/>
        </a:solidFill>
        <a:latin typeface="+mn-lt"/>
        <a:ea typeface="+mn-ea"/>
        <a:cs typeface="+mn-cs"/>
      </a:defRPr>
    </a:lvl2pPr>
    <a:lvl3pPr marL="899404" algn="l" defTabSz="899404" rtl="0" eaLnBrk="1" latinLnBrk="0" hangingPunct="1">
      <a:defRPr sz="1180" kern="1200">
        <a:solidFill>
          <a:schemeClr val="tx1"/>
        </a:solidFill>
        <a:latin typeface="+mn-lt"/>
        <a:ea typeface="+mn-ea"/>
        <a:cs typeface="+mn-cs"/>
      </a:defRPr>
    </a:lvl3pPr>
    <a:lvl4pPr marL="1349106" algn="l" defTabSz="899404" rtl="0" eaLnBrk="1" latinLnBrk="0" hangingPunct="1">
      <a:defRPr sz="1180" kern="1200">
        <a:solidFill>
          <a:schemeClr val="tx1"/>
        </a:solidFill>
        <a:latin typeface="+mn-lt"/>
        <a:ea typeface="+mn-ea"/>
        <a:cs typeface="+mn-cs"/>
      </a:defRPr>
    </a:lvl4pPr>
    <a:lvl5pPr marL="1798808" algn="l" defTabSz="899404" rtl="0" eaLnBrk="1" latinLnBrk="0" hangingPunct="1">
      <a:defRPr sz="1180" kern="1200">
        <a:solidFill>
          <a:schemeClr val="tx1"/>
        </a:solidFill>
        <a:latin typeface="+mn-lt"/>
        <a:ea typeface="+mn-ea"/>
        <a:cs typeface="+mn-cs"/>
      </a:defRPr>
    </a:lvl5pPr>
    <a:lvl6pPr marL="2248510" algn="l" defTabSz="899404" rtl="0" eaLnBrk="1" latinLnBrk="0" hangingPunct="1">
      <a:defRPr sz="1180" kern="1200">
        <a:solidFill>
          <a:schemeClr val="tx1"/>
        </a:solidFill>
        <a:latin typeface="+mn-lt"/>
        <a:ea typeface="+mn-ea"/>
        <a:cs typeface="+mn-cs"/>
      </a:defRPr>
    </a:lvl6pPr>
    <a:lvl7pPr marL="2698212" algn="l" defTabSz="899404" rtl="0" eaLnBrk="1" latinLnBrk="0" hangingPunct="1">
      <a:defRPr sz="1180" kern="1200">
        <a:solidFill>
          <a:schemeClr val="tx1"/>
        </a:solidFill>
        <a:latin typeface="+mn-lt"/>
        <a:ea typeface="+mn-ea"/>
        <a:cs typeface="+mn-cs"/>
      </a:defRPr>
    </a:lvl7pPr>
    <a:lvl8pPr marL="3147913" algn="l" defTabSz="899404" rtl="0" eaLnBrk="1" latinLnBrk="0" hangingPunct="1">
      <a:defRPr sz="1180" kern="1200">
        <a:solidFill>
          <a:schemeClr val="tx1"/>
        </a:solidFill>
        <a:latin typeface="+mn-lt"/>
        <a:ea typeface="+mn-ea"/>
        <a:cs typeface="+mn-cs"/>
      </a:defRPr>
    </a:lvl8pPr>
    <a:lvl9pPr marL="3597615" algn="l" defTabSz="899404" rtl="0" eaLnBrk="1" latinLnBrk="0" hangingPunct="1">
      <a:defRPr sz="118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5DF0BE-C4CF-43EA-8EBF-D8FA4E93061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59062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5DF0BE-C4CF-43EA-8EBF-D8FA4E93061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64721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5DF0BE-C4CF-43EA-8EBF-D8FA4E93061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5126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5DF0BE-C4CF-43EA-8EBF-D8FA4E93061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35257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5DF0BE-C4CF-43EA-8EBF-D8FA4E930610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03198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5DF0BE-C4CF-43EA-8EBF-D8FA4E930610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08908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5DF0BE-C4CF-43EA-8EBF-D8FA4E930610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40940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5DF0BE-C4CF-43EA-8EBF-D8FA4E930610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50682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5DF0BE-C4CF-43EA-8EBF-D8FA4E930610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59415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5DF0BE-C4CF-43EA-8EBF-D8FA4E930610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86481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5DF0BE-C4CF-43EA-8EBF-D8FA4E930610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4276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5DF0BE-C4CF-43EA-8EBF-D8FA4E93061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49259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5DF0BE-C4CF-43EA-8EBF-D8FA4E930610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46783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5DF0BE-C4CF-43EA-8EBF-D8FA4E930610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09524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5DF0BE-C4CF-43EA-8EBF-D8FA4E930610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4817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5DF0BE-C4CF-43EA-8EBF-D8FA4E93061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5918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5DF0BE-C4CF-43EA-8EBF-D8FA4E93061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94602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5DF0BE-C4CF-43EA-8EBF-D8FA4E93061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29259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5DF0BE-C4CF-43EA-8EBF-D8FA4E93061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591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5DF0BE-C4CF-43EA-8EBF-D8FA4E93061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49916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5DF0BE-C4CF-43EA-8EBF-D8FA4E93061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56374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5DF0BE-C4CF-43EA-8EBF-D8FA4E93061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7228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4143" y="1178481"/>
            <a:ext cx="8660289" cy="2506980"/>
          </a:xfrm>
        </p:spPr>
        <p:txBody>
          <a:bodyPr anchor="b"/>
          <a:lstStyle>
            <a:lvl1pPr algn="ctr">
              <a:defRPr sz="63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3572" y="3782140"/>
            <a:ext cx="7641431" cy="1738550"/>
          </a:xfrm>
        </p:spPr>
        <p:txBody>
          <a:bodyPr/>
          <a:lstStyle>
            <a:lvl1pPr marL="0" indent="0" algn="ctr">
              <a:buNone/>
              <a:defRPr sz="2520"/>
            </a:lvl1pPr>
            <a:lvl2pPr marL="480060" indent="0" algn="ctr">
              <a:buNone/>
              <a:defRPr sz="2100"/>
            </a:lvl2pPr>
            <a:lvl3pPr marL="960120" indent="0" algn="ctr">
              <a:buNone/>
              <a:defRPr sz="1890"/>
            </a:lvl3pPr>
            <a:lvl4pPr marL="1440180" indent="0" algn="ctr">
              <a:buNone/>
              <a:defRPr sz="1680"/>
            </a:lvl4pPr>
            <a:lvl5pPr marL="1920240" indent="0" algn="ctr">
              <a:buNone/>
              <a:defRPr sz="1680"/>
            </a:lvl5pPr>
            <a:lvl6pPr marL="2400300" indent="0" algn="ctr">
              <a:buNone/>
              <a:defRPr sz="1680"/>
            </a:lvl6pPr>
            <a:lvl7pPr marL="2880360" indent="0" algn="ctr">
              <a:buNone/>
              <a:defRPr sz="1680"/>
            </a:lvl7pPr>
            <a:lvl8pPr marL="3360420" indent="0" algn="ctr">
              <a:buNone/>
              <a:defRPr sz="1680"/>
            </a:lvl8pPr>
            <a:lvl9pPr marL="3840480" indent="0" algn="ctr">
              <a:buNone/>
              <a:defRPr sz="168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FCC6-80BC-4472-A808-77DD777E4D26}" type="datetimeFigureOut">
              <a:rPr lang="en-GB" smtClean="0"/>
              <a:t>06/04/2016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74337-1974-4038-9699-D155D0BD04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4498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FCC6-80BC-4472-A808-77DD777E4D26}" type="datetimeFigureOut">
              <a:rPr lang="en-GB" smtClean="0"/>
              <a:t>06/04/2016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74337-1974-4038-9699-D155D0BD04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9635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1200" y="383381"/>
            <a:ext cx="2196911" cy="610243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0465" y="383381"/>
            <a:ext cx="6463377" cy="610243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FCC6-80BC-4472-A808-77DD777E4D26}" type="datetimeFigureOut">
              <a:rPr lang="en-GB" smtClean="0"/>
              <a:t>06/04/2016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74337-1974-4038-9699-D155D0BD04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1879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FCC6-80BC-4472-A808-77DD777E4D26}" type="datetimeFigureOut">
              <a:rPr lang="en-GB" smtClean="0"/>
              <a:t>06/04/2016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74337-1974-4038-9699-D155D0BD04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402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159" y="1795226"/>
            <a:ext cx="8787646" cy="2995374"/>
          </a:xfrm>
        </p:spPr>
        <p:txBody>
          <a:bodyPr anchor="b"/>
          <a:lstStyle>
            <a:lvl1pPr>
              <a:defRPr sz="63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5159" y="4818938"/>
            <a:ext cx="8787646" cy="1575196"/>
          </a:xfrm>
        </p:spPr>
        <p:txBody>
          <a:bodyPr/>
          <a:lstStyle>
            <a:lvl1pPr marL="0" indent="0">
              <a:buNone/>
              <a:defRPr sz="2520">
                <a:solidFill>
                  <a:schemeClr val="tx1"/>
                </a:solidFill>
              </a:defRPr>
            </a:lvl1pPr>
            <a:lvl2pPr marL="48006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6012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3pPr>
            <a:lvl4pPr marL="14401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19202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4003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28803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3604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FCC6-80BC-4472-A808-77DD777E4D26}" type="datetimeFigureOut">
              <a:rPr lang="en-GB" smtClean="0"/>
              <a:t>06/04/2016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74337-1974-4038-9699-D155D0BD04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7429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0465" y="1916906"/>
            <a:ext cx="4330144" cy="456890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7966" y="1916906"/>
            <a:ext cx="4330144" cy="456890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FCC6-80BC-4472-A808-77DD777E4D26}" type="datetimeFigureOut">
              <a:rPr lang="en-GB" smtClean="0"/>
              <a:t>06/04/2016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74337-1974-4038-9699-D155D0BD04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802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792" y="383383"/>
            <a:ext cx="8787646" cy="139184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1793" y="1765221"/>
            <a:ext cx="4310244" cy="865108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1793" y="2630329"/>
            <a:ext cx="4310244" cy="386881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57967" y="1765221"/>
            <a:ext cx="4331471" cy="865108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57967" y="2630329"/>
            <a:ext cx="4331471" cy="386881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FCC6-80BC-4472-A808-77DD777E4D26}" type="datetimeFigureOut">
              <a:rPr lang="en-GB" smtClean="0"/>
              <a:t>06/04/2016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74337-1974-4038-9699-D155D0BD04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8975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FCC6-80BC-4472-A808-77DD777E4D26}" type="datetimeFigureOut">
              <a:rPr lang="en-GB" smtClean="0"/>
              <a:t>06/04/2016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74337-1974-4038-9699-D155D0BD04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6815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FCC6-80BC-4472-A808-77DD777E4D26}" type="datetimeFigureOut">
              <a:rPr lang="en-GB" smtClean="0"/>
              <a:t>06/04/2016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74337-1974-4038-9699-D155D0BD04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4199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791" y="480060"/>
            <a:ext cx="3286081" cy="1680210"/>
          </a:xfrm>
        </p:spPr>
        <p:txBody>
          <a:bodyPr anchor="b"/>
          <a:lstStyle>
            <a:lvl1pPr>
              <a:defRPr sz="336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1471" y="1036798"/>
            <a:ext cx="5157966" cy="5117306"/>
          </a:xfrm>
        </p:spPr>
        <p:txBody>
          <a:bodyPr/>
          <a:lstStyle>
            <a:lvl1pPr>
              <a:defRPr sz="3360"/>
            </a:lvl1pPr>
            <a:lvl2pPr>
              <a:defRPr sz="2940"/>
            </a:lvl2pPr>
            <a:lvl3pPr>
              <a:defRPr sz="252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1791" y="2160270"/>
            <a:ext cx="3286081" cy="4002167"/>
          </a:xfrm>
        </p:spPr>
        <p:txBody>
          <a:bodyPr/>
          <a:lstStyle>
            <a:lvl1pPr marL="0" indent="0">
              <a:buNone/>
              <a:defRPr sz="1680"/>
            </a:lvl1pPr>
            <a:lvl2pPr marL="480060" indent="0">
              <a:buNone/>
              <a:defRPr sz="1470"/>
            </a:lvl2pPr>
            <a:lvl3pPr marL="960120" indent="0">
              <a:buNone/>
              <a:defRPr sz="1260"/>
            </a:lvl3pPr>
            <a:lvl4pPr marL="1440180" indent="0">
              <a:buNone/>
              <a:defRPr sz="1050"/>
            </a:lvl4pPr>
            <a:lvl5pPr marL="1920240" indent="0">
              <a:buNone/>
              <a:defRPr sz="1050"/>
            </a:lvl5pPr>
            <a:lvl6pPr marL="2400300" indent="0">
              <a:buNone/>
              <a:defRPr sz="1050"/>
            </a:lvl6pPr>
            <a:lvl7pPr marL="2880360" indent="0">
              <a:buNone/>
              <a:defRPr sz="1050"/>
            </a:lvl7pPr>
            <a:lvl8pPr marL="3360420" indent="0">
              <a:buNone/>
              <a:defRPr sz="1050"/>
            </a:lvl8pPr>
            <a:lvl9pPr marL="384048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FCC6-80BC-4472-A808-77DD777E4D26}" type="datetimeFigureOut">
              <a:rPr lang="en-GB" smtClean="0"/>
              <a:t>06/04/2016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74337-1974-4038-9699-D155D0BD04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4282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791" y="480060"/>
            <a:ext cx="3286081" cy="1680210"/>
          </a:xfrm>
        </p:spPr>
        <p:txBody>
          <a:bodyPr anchor="b"/>
          <a:lstStyle>
            <a:lvl1pPr>
              <a:defRPr sz="336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31471" y="1036798"/>
            <a:ext cx="5157966" cy="5117306"/>
          </a:xfrm>
        </p:spPr>
        <p:txBody>
          <a:bodyPr anchor="t"/>
          <a:lstStyle>
            <a:lvl1pPr marL="0" indent="0">
              <a:buNone/>
              <a:defRPr sz="3360"/>
            </a:lvl1pPr>
            <a:lvl2pPr marL="480060" indent="0">
              <a:buNone/>
              <a:defRPr sz="2940"/>
            </a:lvl2pPr>
            <a:lvl3pPr marL="960120" indent="0">
              <a:buNone/>
              <a:defRPr sz="2520"/>
            </a:lvl3pPr>
            <a:lvl4pPr marL="1440180" indent="0">
              <a:buNone/>
              <a:defRPr sz="2100"/>
            </a:lvl4pPr>
            <a:lvl5pPr marL="1920240" indent="0">
              <a:buNone/>
              <a:defRPr sz="2100"/>
            </a:lvl5pPr>
            <a:lvl6pPr marL="2400300" indent="0">
              <a:buNone/>
              <a:defRPr sz="2100"/>
            </a:lvl6pPr>
            <a:lvl7pPr marL="2880360" indent="0">
              <a:buNone/>
              <a:defRPr sz="2100"/>
            </a:lvl7pPr>
            <a:lvl8pPr marL="3360420" indent="0">
              <a:buNone/>
              <a:defRPr sz="2100"/>
            </a:lvl8pPr>
            <a:lvl9pPr marL="3840480" indent="0">
              <a:buNone/>
              <a:defRPr sz="21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1791" y="2160270"/>
            <a:ext cx="3286081" cy="4002167"/>
          </a:xfrm>
        </p:spPr>
        <p:txBody>
          <a:bodyPr/>
          <a:lstStyle>
            <a:lvl1pPr marL="0" indent="0">
              <a:buNone/>
              <a:defRPr sz="1680"/>
            </a:lvl1pPr>
            <a:lvl2pPr marL="480060" indent="0">
              <a:buNone/>
              <a:defRPr sz="1470"/>
            </a:lvl2pPr>
            <a:lvl3pPr marL="960120" indent="0">
              <a:buNone/>
              <a:defRPr sz="1260"/>
            </a:lvl3pPr>
            <a:lvl4pPr marL="1440180" indent="0">
              <a:buNone/>
              <a:defRPr sz="1050"/>
            </a:lvl4pPr>
            <a:lvl5pPr marL="1920240" indent="0">
              <a:buNone/>
              <a:defRPr sz="1050"/>
            </a:lvl5pPr>
            <a:lvl6pPr marL="2400300" indent="0">
              <a:buNone/>
              <a:defRPr sz="1050"/>
            </a:lvl6pPr>
            <a:lvl7pPr marL="2880360" indent="0">
              <a:buNone/>
              <a:defRPr sz="1050"/>
            </a:lvl7pPr>
            <a:lvl8pPr marL="3360420" indent="0">
              <a:buNone/>
              <a:defRPr sz="1050"/>
            </a:lvl8pPr>
            <a:lvl9pPr marL="384048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FCC6-80BC-4472-A808-77DD777E4D26}" type="datetimeFigureOut">
              <a:rPr lang="en-GB" smtClean="0"/>
              <a:t>06/04/2016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74337-1974-4038-9699-D155D0BD04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5211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0465" y="383383"/>
            <a:ext cx="8787646" cy="13918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0465" y="1916906"/>
            <a:ext cx="8787646" cy="45689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0465" y="6674169"/>
            <a:ext cx="2292429" cy="383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9FCC6-80BC-4472-A808-77DD777E4D26}" type="datetimeFigureOut">
              <a:rPr lang="en-GB" smtClean="0"/>
              <a:t>06/04/2016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74966" y="6674169"/>
            <a:ext cx="3438644" cy="383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95681" y="6674169"/>
            <a:ext cx="2292429" cy="383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E74337-1974-4038-9699-D155D0BD04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284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60120" rtl="0" eaLnBrk="1" latinLnBrk="0" hangingPunct="1">
        <a:lnSpc>
          <a:spcPct val="90000"/>
        </a:lnSpc>
        <a:spcBef>
          <a:spcPct val="0"/>
        </a:spcBef>
        <a:buNone/>
        <a:defRPr sz="46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0030" indent="-240030" algn="l" defTabSz="960120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2940" kern="1200">
          <a:solidFill>
            <a:schemeClr val="tx1"/>
          </a:solidFill>
          <a:latin typeface="+mn-lt"/>
          <a:ea typeface="+mn-ea"/>
          <a:cs typeface="+mn-cs"/>
        </a:defRPr>
      </a:lvl1pPr>
      <a:lvl2pPr marL="7200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802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216027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64033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31203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40805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2024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40030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803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604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404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5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4" Type="http://schemas.openxmlformats.org/officeDocument/2006/relationships/image" Target="../media/image26.jpeg"/><Relationship Id="rId9" Type="http://schemas.openxmlformats.org/officeDocument/2006/relationships/hyperlink" Target="http://www.tez.bg/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13" Type="http://schemas.openxmlformats.org/officeDocument/2006/relationships/image" Target="../media/image35.jpeg"/><Relationship Id="rId18" Type="http://schemas.openxmlformats.org/officeDocument/2006/relationships/image" Target="../media/image40.jpeg"/><Relationship Id="rId3" Type="http://schemas.openxmlformats.org/officeDocument/2006/relationships/image" Target="../media/image4.jpeg"/><Relationship Id="rId21" Type="http://schemas.openxmlformats.org/officeDocument/2006/relationships/image" Target="../media/image43.jpg"/><Relationship Id="rId7" Type="http://schemas.openxmlformats.org/officeDocument/2006/relationships/image" Target="../media/image29.jpeg"/><Relationship Id="rId12" Type="http://schemas.openxmlformats.org/officeDocument/2006/relationships/image" Target="../media/image34.gif"/><Relationship Id="rId17" Type="http://schemas.openxmlformats.org/officeDocument/2006/relationships/image" Target="../media/image39.png"/><Relationship Id="rId25" Type="http://schemas.openxmlformats.org/officeDocument/2006/relationships/image" Target="../media/image47.jp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8.jpeg"/><Relationship Id="rId20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11" Type="http://schemas.openxmlformats.org/officeDocument/2006/relationships/image" Target="../media/image33.jpg"/><Relationship Id="rId24" Type="http://schemas.openxmlformats.org/officeDocument/2006/relationships/image" Target="../media/image46.jpg"/><Relationship Id="rId5" Type="http://schemas.openxmlformats.org/officeDocument/2006/relationships/image" Target="../media/image8.png"/><Relationship Id="rId15" Type="http://schemas.openxmlformats.org/officeDocument/2006/relationships/image" Target="../media/image37.jpeg"/><Relationship Id="rId23" Type="http://schemas.openxmlformats.org/officeDocument/2006/relationships/image" Target="../media/image45.jpeg"/><Relationship Id="rId10" Type="http://schemas.openxmlformats.org/officeDocument/2006/relationships/image" Target="../media/image32.jpeg"/><Relationship Id="rId19" Type="http://schemas.openxmlformats.org/officeDocument/2006/relationships/image" Target="../media/image41.jpeg"/><Relationship Id="rId4" Type="http://schemas.openxmlformats.org/officeDocument/2006/relationships/hyperlink" Target="http://www.tez.bg/" TargetMode="External"/><Relationship Id="rId9" Type="http://schemas.openxmlformats.org/officeDocument/2006/relationships/image" Target="../media/image31.png"/><Relationship Id="rId14" Type="http://schemas.openxmlformats.org/officeDocument/2006/relationships/image" Target="../media/image36.png"/><Relationship Id="rId22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13" Type="http://schemas.openxmlformats.org/officeDocument/2006/relationships/image" Target="../media/image55.gif"/><Relationship Id="rId18" Type="http://schemas.openxmlformats.org/officeDocument/2006/relationships/image" Target="../media/image60.png"/><Relationship Id="rId3" Type="http://schemas.openxmlformats.org/officeDocument/2006/relationships/image" Target="../media/image4.jpeg"/><Relationship Id="rId21" Type="http://schemas.openxmlformats.org/officeDocument/2006/relationships/image" Target="../media/image63.jpg"/><Relationship Id="rId7" Type="http://schemas.openxmlformats.org/officeDocument/2006/relationships/image" Target="../media/image49.png"/><Relationship Id="rId12" Type="http://schemas.openxmlformats.org/officeDocument/2006/relationships/image" Target="../media/image54.gif"/><Relationship Id="rId17" Type="http://schemas.openxmlformats.org/officeDocument/2006/relationships/image" Target="../media/image59.png"/><Relationship Id="rId25" Type="http://schemas.openxmlformats.org/officeDocument/2006/relationships/image" Target="../media/image67.gif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58.png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11" Type="http://schemas.openxmlformats.org/officeDocument/2006/relationships/image" Target="../media/image53.jpg"/><Relationship Id="rId24" Type="http://schemas.openxmlformats.org/officeDocument/2006/relationships/image" Target="../media/image66.png"/><Relationship Id="rId5" Type="http://schemas.openxmlformats.org/officeDocument/2006/relationships/image" Target="../media/image8.png"/><Relationship Id="rId15" Type="http://schemas.openxmlformats.org/officeDocument/2006/relationships/image" Target="../media/image57.jpg"/><Relationship Id="rId23" Type="http://schemas.openxmlformats.org/officeDocument/2006/relationships/image" Target="../media/image65.jpg"/><Relationship Id="rId10" Type="http://schemas.openxmlformats.org/officeDocument/2006/relationships/image" Target="../media/image52.jpg"/><Relationship Id="rId19" Type="http://schemas.openxmlformats.org/officeDocument/2006/relationships/image" Target="../media/image61.jpeg"/><Relationship Id="rId4" Type="http://schemas.openxmlformats.org/officeDocument/2006/relationships/hyperlink" Target="http://www.tez.bg/" TargetMode="External"/><Relationship Id="rId9" Type="http://schemas.openxmlformats.org/officeDocument/2006/relationships/image" Target="../media/image51.jpeg"/><Relationship Id="rId14" Type="http://schemas.openxmlformats.org/officeDocument/2006/relationships/image" Target="../media/image56.jpeg"/><Relationship Id="rId22" Type="http://schemas.openxmlformats.org/officeDocument/2006/relationships/image" Target="../media/image64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13" Type="http://schemas.openxmlformats.org/officeDocument/2006/relationships/image" Target="../media/image75.jpg"/><Relationship Id="rId18" Type="http://schemas.openxmlformats.org/officeDocument/2006/relationships/image" Target="../media/image80.gif"/><Relationship Id="rId3" Type="http://schemas.openxmlformats.org/officeDocument/2006/relationships/image" Target="../media/image4.jpeg"/><Relationship Id="rId21" Type="http://schemas.openxmlformats.org/officeDocument/2006/relationships/image" Target="../media/image83.jpg"/><Relationship Id="rId7" Type="http://schemas.openxmlformats.org/officeDocument/2006/relationships/image" Target="../media/image69.jpg"/><Relationship Id="rId12" Type="http://schemas.openxmlformats.org/officeDocument/2006/relationships/image" Target="../media/image74.png"/><Relationship Id="rId17" Type="http://schemas.openxmlformats.org/officeDocument/2006/relationships/image" Target="../media/image79.jpeg"/><Relationship Id="rId25" Type="http://schemas.openxmlformats.org/officeDocument/2006/relationships/image" Target="../media/image87.jp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78.jpg"/><Relationship Id="rId20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73.gif"/><Relationship Id="rId24" Type="http://schemas.openxmlformats.org/officeDocument/2006/relationships/image" Target="../media/image86.jpeg"/><Relationship Id="rId5" Type="http://schemas.openxmlformats.org/officeDocument/2006/relationships/image" Target="../media/image8.png"/><Relationship Id="rId15" Type="http://schemas.openxmlformats.org/officeDocument/2006/relationships/image" Target="../media/image77.jpeg"/><Relationship Id="rId23" Type="http://schemas.openxmlformats.org/officeDocument/2006/relationships/image" Target="../media/image85.jpeg"/><Relationship Id="rId10" Type="http://schemas.openxmlformats.org/officeDocument/2006/relationships/image" Target="../media/image72.gif"/><Relationship Id="rId19" Type="http://schemas.openxmlformats.org/officeDocument/2006/relationships/image" Target="../media/image81.jpg"/><Relationship Id="rId4" Type="http://schemas.openxmlformats.org/officeDocument/2006/relationships/hyperlink" Target="http://www.tez.bg/" TargetMode="External"/><Relationship Id="rId9" Type="http://schemas.openxmlformats.org/officeDocument/2006/relationships/image" Target="../media/image71.jpg"/><Relationship Id="rId14" Type="http://schemas.openxmlformats.org/officeDocument/2006/relationships/image" Target="../media/image76.jpg"/><Relationship Id="rId22" Type="http://schemas.openxmlformats.org/officeDocument/2006/relationships/image" Target="../media/image84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png"/><Relationship Id="rId3" Type="http://schemas.openxmlformats.org/officeDocument/2006/relationships/image" Target="../media/image4.jpeg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8.png"/><Relationship Id="rId10" Type="http://schemas.openxmlformats.org/officeDocument/2006/relationships/image" Target="../media/image92.jpg"/><Relationship Id="rId4" Type="http://schemas.openxmlformats.org/officeDocument/2006/relationships/hyperlink" Target="http://www.tez.bg/" TargetMode="External"/><Relationship Id="rId9" Type="http://schemas.openxmlformats.org/officeDocument/2006/relationships/image" Target="../media/image91.png"/><Relationship Id="rId14" Type="http://schemas.openxmlformats.org/officeDocument/2006/relationships/image" Target="../media/image9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emf"/><Relationship Id="rId3" Type="http://schemas.openxmlformats.org/officeDocument/2006/relationships/image" Target="../media/image97.jpg"/><Relationship Id="rId7" Type="http://schemas.openxmlformats.org/officeDocument/2006/relationships/image" Target="../media/image100.emf"/><Relationship Id="rId12" Type="http://schemas.openxmlformats.org/officeDocument/2006/relationships/image" Target="../media/image10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emf"/><Relationship Id="rId11" Type="http://schemas.openxmlformats.org/officeDocument/2006/relationships/hyperlink" Target="http://www.tez.bg/" TargetMode="External"/><Relationship Id="rId5" Type="http://schemas.openxmlformats.org/officeDocument/2006/relationships/image" Target="../media/image98.emf"/><Relationship Id="rId10" Type="http://schemas.openxmlformats.org/officeDocument/2006/relationships/image" Target="../media/image8.png"/><Relationship Id="rId4" Type="http://schemas.openxmlformats.org/officeDocument/2006/relationships/image" Target="../media/image4.jpeg"/><Relationship Id="rId9" Type="http://schemas.openxmlformats.org/officeDocument/2006/relationships/image" Target="../media/image10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tez.bg/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tez.bg/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tez.bg/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0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hyperlink" Target="http://www.tez.bg/" TargetMode="Externa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jpeg"/><Relationship Id="rId7" Type="http://schemas.openxmlformats.org/officeDocument/2006/relationships/hyperlink" Target="http://www.tez.bg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tez.bg/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emf"/><Relationship Id="rId13" Type="http://schemas.openxmlformats.org/officeDocument/2006/relationships/image" Target="../media/image119.emf"/><Relationship Id="rId18" Type="http://schemas.openxmlformats.org/officeDocument/2006/relationships/image" Target="../media/image124.jpeg"/><Relationship Id="rId3" Type="http://schemas.openxmlformats.org/officeDocument/2006/relationships/image" Target="../media/image4.jpeg"/><Relationship Id="rId21" Type="http://schemas.openxmlformats.org/officeDocument/2006/relationships/hyperlink" Target="http://www.tez.bg/" TargetMode="External"/><Relationship Id="rId7" Type="http://schemas.openxmlformats.org/officeDocument/2006/relationships/image" Target="../media/image113.emf"/><Relationship Id="rId12" Type="http://schemas.openxmlformats.org/officeDocument/2006/relationships/image" Target="../media/image118.emf"/><Relationship Id="rId17" Type="http://schemas.openxmlformats.org/officeDocument/2006/relationships/image" Target="../media/image123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22.jp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emf"/><Relationship Id="rId11" Type="http://schemas.openxmlformats.org/officeDocument/2006/relationships/image" Target="../media/image117.emf"/><Relationship Id="rId5" Type="http://schemas.openxmlformats.org/officeDocument/2006/relationships/image" Target="../media/image111.emf"/><Relationship Id="rId15" Type="http://schemas.openxmlformats.org/officeDocument/2006/relationships/image" Target="../media/image121.png"/><Relationship Id="rId10" Type="http://schemas.openxmlformats.org/officeDocument/2006/relationships/image" Target="../media/image116.emf"/><Relationship Id="rId19" Type="http://schemas.openxmlformats.org/officeDocument/2006/relationships/image" Target="../media/image125.png"/><Relationship Id="rId4" Type="http://schemas.openxmlformats.org/officeDocument/2006/relationships/image" Target="../media/image110.emf"/><Relationship Id="rId9" Type="http://schemas.openxmlformats.org/officeDocument/2006/relationships/image" Target="../media/image115.emf"/><Relationship Id="rId14" Type="http://schemas.openxmlformats.org/officeDocument/2006/relationships/image" Target="../media/image12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mailto:info@tez.bg" TargetMode="External"/><Relationship Id="rId3" Type="http://schemas.openxmlformats.org/officeDocument/2006/relationships/image" Target="../media/image4.jpeg"/><Relationship Id="rId7" Type="http://schemas.openxmlformats.org/officeDocument/2006/relationships/hyperlink" Target="http://www.tez.bg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4.jpeg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10" Type="http://schemas.openxmlformats.org/officeDocument/2006/relationships/image" Target="../media/image8.png"/><Relationship Id="rId4" Type="http://schemas.openxmlformats.org/officeDocument/2006/relationships/image" Target="../media/image9.emf"/><Relationship Id="rId9" Type="http://schemas.openxmlformats.org/officeDocument/2006/relationships/hyperlink" Target="http://www.tez.bg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ez.bg/" TargetMode="External"/><Relationship Id="rId3" Type="http://schemas.openxmlformats.org/officeDocument/2006/relationships/image" Target="../media/image4.jpeg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gif"/><Relationship Id="rId5" Type="http://schemas.openxmlformats.org/officeDocument/2006/relationships/image" Target="../media/image8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ez.bg/" TargetMode="External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hyperlink" Target="http://www.tez.bg/" TargetMode="Externa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tez.bg/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tez.bg/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tez.bg/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8" t="2019" r="5686" b="-827"/>
          <a:stretch/>
        </p:blipFill>
        <p:spPr>
          <a:xfrm>
            <a:off x="298174" y="1295400"/>
            <a:ext cx="3670576" cy="4548809"/>
          </a:xfrm>
          <a:prstGeom prst="rect">
            <a:avLst/>
          </a:prstGeom>
          <a:effectLst>
            <a:outerShdw blurRad="50800" dist="38100" dir="4800000" sx="101000" sy="101000" algn="tl" rotWithShape="0">
              <a:schemeClr val="tx1">
                <a:alpha val="40000"/>
              </a:scheme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4266925" y="1295398"/>
            <a:ext cx="5634537" cy="14343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278296" y="234420"/>
            <a:ext cx="9623164" cy="687499"/>
          </a:xfrm>
          <a:prstGeom prst="rect">
            <a:avLst/>
          </a:prstGeom>
          <a:solidFill>
            <a:srgbClr val="27AFDF"/>
          </a:solidFill>
          <a:ln>
            <a:noFill/>
          </a:ln>
          <a:effectLst>
            <a:outerShdw blurRad="50800" dist="38100" dir="4800000" sx="101000" sy="101000" algn="t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297346" y="6168870"/>
            <a:ext cx="9623164" cy="687499"/>
          </a:xfrm>
          <a:prstGeom prst="rect">
            <a:avLst/>
          </a:prstGeom>
          <a:solidFill>
            <a:srgbClr val="F1DA50"/>
          </a:solidFill>
          <a:ln>
            <a:noFill/>
          </a:ln>
          <a:effectLst>
            <a:outerShdw blurRad="50800" dist="38100" dir="4800000" sx="101000" sy="101000" algn="t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26" b="6912"/>
          <a:stretch/>
        </p:blipFill>
        <p:spPr>
          <a:xfrm>
            <a:off x="4266925" y="2909892"/>
            <a:ext cx="5634535" cy="29397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4207661" y="1295398"/>
            <a:ext cx="5693869" cy="1569660"/>
            <a:chOff x="4332241" y="1397446"/>
            <a:chExt cx="5693869" cy="1569660"/>
          </a:xfrm>
        </p:grpSpPr>
        <p:pic>
          <p:nvPicPr>
            <p:cNvPr id="1026" name="Picture 2" descr="http://tez.cluster.bg/assets/img/public/tez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2241" y="2462215"/>
              <a:ext cx="5634535" cy="2887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4400275" y="1397446"/>
              <a:ext cx="5625835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b="1" i="1" dirty="0" smtClean="0">
                  <a:solidFill>
                    <a:srgbClr val="00AF9D"/>
                  </a:solidFill>
                  <a:latin typeface="Arial-BoldItalicMT"/>
                </a:rPr>
                <a:t>Trakia Economic Zone</a:t>
              </a:r>
              <a:endParaRPr lang="en-US" sz="600" b="1" i="1" dirty="0" smtClean="0">
                <a:solidFill>
                  <a:srgbClr val="01635C"/>
                </a:solidFill>
                <a:latin typeface="Arial-BoldItalicMT"/>
              </a:endParaRPr>
            </a:p>
            <a:p>
              <a:pPr algn="ctr"/>
              <a:r>
                <a:rPr lang="en-US" sz="2000" b="1" dirty="0" smtClean="0">
                  <a:solidFill>
                    <a:srgbClr val="01635C"/>
                  </a:solidFill>
                  <a:latin typeface="Arial-BoldItalicMT"/>
                </a:rPr>
                <a:t>Public private partnership</a:t>
              </a:r>
              <a:endParaRPr lang="bg-BG" sz="3600" b="1" dirty="0" smtClean="0">
                <a:solidFill>
                  <a:srgbClr val="01635C"/>
                </a:solidFill>
                <a:latin typeface="Arial-BoldItalicMT"/>
              </a:endParaRPr>
            </a:p>
            <a:p>
              <a:endParaRPr lang="en-GB" sz="36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1745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http://www.tftconstruction.com/wp-content/uploads/2013/05/blueprn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685" y="1517702"/>
            <a:ext cx="2934000" cy="220118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industrialpropertiesleeds.co.uk/images/industrial-properties-leeds-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81"/>
          <a:stretch/>
        </p:blipFill>
        <p:spPr bwMode="auto">
          <a:xfrm>
            <a:off x="3574945" y="1517702"/>
            <a:ext cx="2934000" cy="156547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rotechonline.com/img/lan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175"/>
          <a:stretch/>
        </p:blipFill>
        <p:spPr bwMode="auto">
          <a:xfrm>
            <a:off x="268677" y="1517702"/>
            <a:ext cx="2934484" cy="182287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268677" y="82206"/>
            <a:ext cx="9566910" cy="908394"/>
            <a:chOff x="281940" y="89826"/>
            <a:chExt cx="9566910" cy="879056"/>
          </a:xfrm>
        </p:grpSpPr>
        <p:sp>
          <p:nvSpPr>
            <p:cNvPr id="5" name="Rectangle 4"/>
            <p:cNvSpPr/>
            <p:nvPr/>
          </p:nvSpPr>
          <p:spPr>
            <a:xfrm>
              <a:off x="1257300" y="90482"/>
              <a:ext cx="8591550" cy="878400"/>
            </a:xfrm>
            <a:prstGeom prst="rect">
              <a:avLst/>
            </a:prstGeom>
            <a:solidFill>
              <a:srgbClr val="27AFDF"/>
            </a:solidFill>
            <a:ln>
              <a:noFill/>
            </a:ln>
            <a:effectLst>
              <a:outerShdw blurRad="50800" dist="38100" dir="4800000" sx="101000" sy="101000" algn="tl" rotWithShape="0">
                <a:schemeClr val="tx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 dirty="0" smtClean="0"/>
                <a:t>WHAT WE OFFER</a:t>
              </a:r>
              <a:endParaRPr lang="en-GB" sz="3200" b="1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4" t="3799" r="5686" b="5726"/>
            <a:stretch/>
          </p:blipFill>
          <p:spPr>
            <a:xfrm>
              <a:off x="471488" y="89826"/>
              <a:ext cx="785812" cy="879056"/>
            </a:xfrm>
            <a:prstGeom prst="rect">
              <a:avLst/>
            </a:prstGeom>
            <a:effectLst>
              <a:outerShdw blurRad="50800" dist="38100" dir="4800000" sx="101000" sy="101000" algn="tl" rotWithShape="0">
                <a:schemeClr val="tx1">
                  <a:alpha val="40000"/>
                </a:schemeClr>
              </a:outerShdw>
            </a:effectLst>
          </p:spPr>
        </p:pic>
        <p:sp>
          <p:nvSpPr>
            <p:cNvPr id="7" name="Rectangle 6"/>
            <p:cNvSpPr/>
            <p:nvPr/>
          </p:nvSpPr>
          <p:spPr>
            <a:xfrm>
              <a:off x="281940" y="90482"/>
              <a:ext cx="189548" cy="878400"/>
            </a:xfrm>
            <a:prstGeom prst="rect">
              <a:avLst/>
            </a:prstGeom>
            <a:solidFill>
              <a:srgbClr val="F1DA50"/>
            </a:solidFill>
            <a:ln>
              <a:noFill/>
            </a:ln>
            <a:effectLst>
              <a:outerShdw blurRad="50800" dist="38100" dir="4800000" sx="101000" sy="101000" algn="tl" rotWithShape="0">
                <a:schemeClr val="tx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7112000" y="6614631"/>
            <a:ext cx="2774387" cy="317154"/>
          </a:xfrm>
          <a:prstGeom prst="rect">
            <a:avLst/>
          </a:prstGeom>
          <a:solidFill>
            <a:srgbClr val="F1DA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Slide </a:t>
            </a:r>
            <a:fld id="{9DC40E64-3361-4061-BF07-E8A105AC732D}" type="slidenum">
              <a:rPr lang="en-US" sz="1400" b="1" smtClean="0">
                <a:solidFill>
                  <a:schemeClr val="tx1"/>
                </a:solidFill>
              </a:rPr>
              <a:t>10</a:t>
            </a:fld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68677" y="2799282"/>
            <a:ext cx="2941200" cy="3190785"/>
          </a:xfrm>
          <a:prstGeom prst="rect">
            <a:avLst/>
          </a:prstGeom>
          <a:solidFill>
            <a:srgbClr val="019E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SALE of land for investment projects</a:t>
            </a:r>
            <a:r>
              <a:rPr lang="bg-BG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endParaRPr lang="en-US" sz="14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/>
            <a:endParaRPr lang="en-GB" sz="14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Suitable for industrial</a:t>
            </a:r>
            <a:r>
              <a:rPr lang="bg-BG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commercial, logistic and office projects</a:t>
            </a:r>
            <a:r>
              <a:rPr lang="bg-BG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endParaRPr lang="en-GB" sz="14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Strategic geographic location</a:t>
            </a:r>
            <a:endParaRPr lang="en-GB" sz="14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Secured modern infrastructure </a:t>
            </a:r>
            <a:r>
              <a:rPr lang="bg-BG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</a:t>
            </a:r>
            <a:r>
              <a:rPr lang="en-US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road infrastructure</a:t>
            </a:r>
            <a:r>
              <a:rPr lang="bg-BG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electricity</a:t>
            </a:r>
            <a:r>
              <a:rPr lang="bg-BG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gas</a:t>
            </a:r>
            <a:r>
              <a:rPr lang="bg-BG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water</a:t>
            </a:r>
            <a:r>
              <a:rPr lang="bg-BG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sewerage</a:t>
            </a:r>
            <a:r>
              <a:rPr lang="bg-BG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telecommunication</a:t>
            </a:r>
            <a:endParaRPr lang="en-GB" sz="1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886989" y="2799282"/>
            <a:ext cx="2941200" cy="3190785"/>
          </a:xfrm>
          <a:prstGeom prst="rect">
            <a:avLst/>
          </a:prstGeom>
          <a:solidFill>
            <a:srgbClr val="019E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CONSTRUCTION of </a:t>
            </a:r>
            <a:r>
              <a:rPr lang="en-GB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sites by the request of the </a:t>
            </a:r>
            <a:r>
              <a:rPr lang="en-GB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investor</a:t>
            </a:r>
          </a:p>
          <a:p>
            <a:endParaRPr lang="en-GB" sz="1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Short </a:t>
            </a:r>
            <a:r>
              <a:rPr lang="en-GB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deadlines for project implementation, </a:t>
            </a:r>
            <a:r>
              <a:rPr lang="en-GB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e.g. </a:t>
            </a:r>
            <a:r>
              <a:rPr lang="en-GB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enterprise of  10 000 m² production area is ready in 6 </a:t>
            </a:r>
            <a:r>
              <a:rPr lang="en-GB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month</a:t>
            </a:r>
            <a:endParaRPr lang="bg-BG" sz="14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bg-BG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bg-BG" sz="1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bg-BG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bg-BG" sz="1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577833" y="2799282"/>
            <a:ext cx="2941200" cy="3190785"/>
          </a:xfrm>
          <a:prstGeom prst="rect">
            <a:avLst/>
          </a:prstGeom>
          <a:solidFill>
            <a:srgbClr val="019E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SALE of </a:t>
            </a:r>
            <a:r>
              <a:rPr lang="en-GB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ready production, logistic, commercial and office </a:t>
            </a:r>
            <a:r>
              <a:rPr lang="en-GB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space</a:t>
            </a:r>
          </a:p>
          <a:p>
            <a:pPr algn="ctr"/>
            <a:endParaRPr lang="en-US" sz="14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</a:t>
            </a:r>
          </a:p>
          <a:p>
            <a:endParaRPr lang="en-US" sz="1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RENTAL </a:t>
            </a:r>
            <a:r>
              <a:rPr lang="en-GB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ready production, logistic, commercial and office </a:t>
            </a:r>
            <a:r>
              <a:rPr lang="en-GB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space</a:t>
            </a:r>
          </a:p>
          <a:p>
            <a:endParaRPr lang="en-US" sz="1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bg-BG" sz="1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GB" sz="14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4540" y="6429375"/>
            <a:ext cx="3539494" cy="64796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68677" y="6614631"/>
            <a:ext cx="2766623" cy="317154"/>
          </a:xfrm>
          <a:prstGeom prst="rect">
            <a:avLst/>
          </a:prstGeom>
          <a:solidFill>
            <a:srgbClr val="F1DA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hlinkClick r:id="rId9" tooltip="www.tez.bg"/>
              </a:rPr>
              <a:t>www.tez.bg</a:t>
            </a:r>
            <a:endParaRPr lang="en-GB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52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68677" y="82206"/>
            <a:ext cx="9566910" cy="908394"/>
            <a:chOff x="281940" y="89826"/>
            <a:chExt cx="9566910" cy="879056"/>
          </a:xfrm>
        </p:grpSpPr>
        <p:sp>
          <p:nvSpPr>
            <p:cNvPr id="5" name="Rectangle 4"/>
            <p:cNvSpPr/>
            <p:nvPr/>
          </p:nvSpPr>
          <p:spPr>
            <a:xfrm>
              <a:off x="1257300" y="90482"/>
              <a:ext cx="8591550" cy="878400"/>
            </a:xfrm>
            <a:prstGeom prst="rect">
              <a:avLst/>
            </a:prstGeom>
            <a:solidFill>
              <a:srgbClr val="27AFDF"/>
            </a:solidFill>
            <a:ln>
              <a:noFill/>
            </a:ln>
            <a:effectLst>
              <a:outerShdw blurRad="50800" dist="38100" dir="4800000" sx="101000" sy="101000" algn="tl" rotWithShape="0">
                <a:schemeClr val="tx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 dirty="0" smtClean="0"/>
                <a:t>MAJOR INVESTOR IN TEZ</a:t>
              </a:r>
              <a:r>
                <a:rPr lang="bg-BG" sz="3200" b="1" dirty="0" smtClean="0"/>
                <a:t> </a:t>
              </a:r>
              <a:r>
                <a:rPr lang="en-GB" sz="3200" b="1" dirty="0" smtClean="0"/>
                <a:t>(1)</a:t>
              </a:r>
              <a:endParaRPr lang="en-GB" sz="3200" b="1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4" t="3799" r="5686" b="5726"/>
            <a:stretch/>
          </p:blipFill>
          <p:spPr>
            <a:xfrm>
              <a:off x="471488" y="89826"/>
              <a:ext cx="785812" cy="879056"/>
            </a:xfrm>
            <a:prstGeom prst="rect">
              <a:avLst/>
            </a:prstGeom>
            <a:effectLst>
              <a:outerShdw blurRad="50800" dist="38100" dir="4800000" sx="101000" sy="101000" algn="tl" rotWithShape="0">
                <a:schemeClr val="tx1">
                  <a:alpha val="40000"/>
                </a:schemeClr>
              </a:outerShdw>
            </a:effectLst>
          </p:spPr>
        </p:pic>
        <p:sp>
          <p:nvSpPr>
            <p:cNvPr id="7" name="Rectangle 6"/>
            <p:cNvSpPr/>
            <p:nvPr/>
          </p:nvSpPr>
          <p:spPr>
            <a:xfrm>
              <a:off x="281940" y="90482"/>
              <a:ext cx="189548" cy="878400"/>
            </a:xfrm>
            <a:prstGeom prst="rect">
              <a:avLst/>
            </a:prstGeom>
            <a:solidFill>
              <a:srgbClr val="F1DA50"/>
            </a:solidFill>
            <a:ln>
              <a:noFill/>
            </a:ln>
            <a:effectLst>
              <a:outerShdw blurRad="50800" dist="38100" dir="4800000" sx="101000" sy="101000" algn="tl" rotWithShape="0">
                <a:schemeClr val="tx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68677" y="6614631"/>
            <a:ext cx="9617710" cy="317154"/>
            <a:chOff x="268677" y="6614631"/>
            <a:chExt cx="9617710" cy="317154"/>
          </a:xfrm>
        </p:grpSpPr>
        <p:sp>
          <p:nvSpPr>
            <p:cNvPr id="13" name="Rectangle 12"/>
            <p:cNvSpPr/>
            <p:nvPr/>
          </p:nvSpPr>
          <p:spPr>
            <a:xfrm>
              <a:off x="268677" y="6614631"/>
              <a:ext cx="2766623" cy="317154"/>
            </a:xfrm>
            <a:prstGeom prst="rect">
              <a:avLst/>
            </a:prstGeom>
            <a:solidFill>
              <a:srgbClr val="F1DA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  <a:hlinkClick r:id="rId4" tooltip="www.tez.bg"/>
                </a:rPr>
                <a:t>www.tez.bg</a:t>
              </a:r>
              <a:endParaRPr lang="en-GB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112000" y="6614631"/>
              <a:ext cx="2774387" cy="317154"/>
            </a:xfrm>
            <a:prstGeom prst="rect">
              <a:avLst/>
            </a:prstGeom>
            <a:solidFill>
              <a:srgbClr val="F1DA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chemeClr val="tx1"/>
                  </a:solidFill>
                </a:rPr>
                <a:t>Slide </a:t>
              </a:r>
              <a:fld id="{9DC40E64-3361-4061-BF07-E8A105AC732D}" type="slidenum">
                <a:rPr lang="en-US" sz="1400" b="1" smtClean="0">
                  <a:solidFill>
                    <a:schemeClr val="tx1"/>
                  </a:solidFill>
                </a:rPr>
                <a:t>11</a:t>
              </a:fld>
              <a:endParaRPr lang="en-GB" sz="1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91" name="Picture 9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4540" y="6429375"/>
            <a:ext cx="3539494" cy="6479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67" y="1406388"/>
            <a:ext cx="2046808" cy="8518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872" y="1765370"/>
            <a:ext cx="1533298" cy="2668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56" y="1725675"/>
            <a:ext cx="1563848" cy="3675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625" y="1759275"/>
            <a:ext cx="1481148" cy="2602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130" y="1694219"/>
            <a:ext cx="1692145" cy="6176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8" t="15491" r="25658"/>
          <a:stretch/>
        </p:blipFill>
        <p:spPr>
          <a:xfrm>
            <a:off x="102640" y="2314574"/>
            <a:ext cx="2227658" cy="12078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614" y="2601441"/>
            <a:ext cx="1558565" cy="56675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35" y="2194011"/>
            <a:ext cx="1524000" cy="1524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025" y="2691883"/>
            <a:ext cx="1405743" cy="55270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662" y="2805189"/>
            <a:ext cx="1509925" cy="23655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66" y="3799859"/>
            <a:ext cx="1686198" cy="63564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657" y="3567830"/>
            <a:ext cx="1282666" cy="123739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719" y="4061653"/>
            <a:ext cx="1825546" cy="33530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102" y="3670663"/>
            <a:ext cx="1388456" cy="89313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279" y="3979880"/>
            <a:ext cx="1852060" cy="62343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37" y="5300439"/>
            <a:ext cx="1765870" cy="26488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508" y="4990961"/>
            <a:ext cx="1723336" cy="83280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814" y="4616835"/>
            <a:ext cx="1933938" cy="154715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781" y="4687465"/>
            <a:ext cx="2105025" cy="142875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914" y="4966030"/>
            <a:ext cx="1827563" cy="63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03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68677" y="82206"/>
            <a:ext cx="9566910" cy="908394"/>
            <a:chOff x="281940" y="89826"/>
            <a:chExt cx="9566910" cy="879056"/>
          </a:xfrm>
        </p:grpSpPr>
        <p:sp>
          <p:nvSpPr>
            <p:cNvPr id="5" name="Rectangle 4"/>
            <p:cNvSpPr/>
            <p:nvPr/>
          </p:nvSpPr>
          <p:spPr>
            <a:xfrm>
              <a:off x="1257300" y="90482"/>
              <a:ext cx="8591550" cy="878400"/>
            </a:xfrm>
            <a:prstGeom prst="rect">
              <a:avLst/>
            </a:prstGeom>
            <a:solidFill>
              <a:srgbClr val="27AFDF"/>
            </a:solidFill>
            <a:ln>
              <a:noFill/>
            </a:ln>
            <a:effectLst>
              <a:outerShdw blurRad="50800" dist="38100" dir="4800000" sx="101000" sy="101000" algn="tl" rotWithShape="0">
                <a:schemeClr val="tx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 dirty="0" smtClean="0"/>
                <a:t>MAJOR INVESTOR IN TEZ</a:t>
              </a:r>
              <a:r>
                <a:rPr lang="bg-BG" sz="3200" b="1" dirty="0" smtClean="0"/>
                <a:t> </a:t>
              </a:r>
              <a:r>
                <a:rPr lang="en-GB" sz="3200" b="1" dirty="0" smtClean="0"/>
                <a:t>(2)</a:t>
              </a:r>
              <a:endParaRPr lang="en-GB" sz="3200" b="1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4" t="3799" r="5686" b="5726"/>
            <a:stretch/>
          </p:blipFill>
          <p:spPr>
            <a:xfrm>
              <a:off x="471488" y="89826"/>
              <a:ext cx="785812" cy="879056"/>
            </a:xfrm>
            <a:prstGeom prst="rect">
              <a:avLst/>
            </a:prstGeom>
            <a:effectLst>
              <a:outerShdw blurRad="50800" dist="38100" dir="4800000" sx="101000" sy="101000" algn="tl" rotWithShape="0">
                <a:schemeClr val="tx1">
                  <a:alpha val="40000"/>
                </a:schemeClr>
              </a:outerShdw>
            </a:effectLst>
          </p:spPr>
        </p:pic>
        <p:sp>
          <p:nvSpPr>
            <p:cNvPr id="7" name="Rectangle 6"/>
            <p:cNvSpPr/>
            <p:nvPr/>
          </p:nvSpPr>
          <p:spPr>
            <a:xfrm>
              <a:off x="281940" y="90482"/>
              <a:ext cx="189548" cy="878400"/>
            </a:xfrm>
            <a:prstGeom prst="rect">
              <a:avLst/>
            </a:prstGeom>
            <a:solidFill>
              <a:srgbClr val="F1DA50"/>
            </a:solidFill>
            <a:ln>
              <a:noFill/>
            </a:ln>
            <a:effectLst>
              <a:outerShdw blurRad="50800" dist="38100" dir="4800000" sx="101000" sy="101000" algn="tl" rotWithShape="0">
                <a:schemeClr val="tx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68677" y="6614631"/>
            <a:ext cx="9617710" cy="317154"/>
            <a:chOff x="268677" y="6614631"/>
            <a:chExt cx="9617710" cy="317154"/>
          </a:xfrm>
        </p:grpSpPr>
        <p:sp>
          <p:nvSpPr>
            <p:cNvPr id="13" name="Rectangle 12"/>
            <p:cNvSpPr/>
            <p:nvPr/>
          </p:nvSpPr>
          <p:spPr>
            <a:xfrm>
              <a:off x="268677" y="6614631"/>
              <a:ext cx="2766623" cy="317154"/>
            </a:xfrm>
            <a:prstGeom prst="rect">
              <a:avLst/>
            </a:prstGeom>
            <a:solidFill>
              <a:srgbClr val="F1DA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  <a:hlinkClick r:id="rId4" tooltip="www.tez.bg"/>
                </a:rPr>
                <a:t>www.tez.bg</a:t>
              </a:r>
              <a:endParaRPr lang="en-GB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112000" y="6614631"/>
              <a:ext cx="2774387" cy="317154"/>
            </a:xfrm>
            <a:prstGeom prst="rect">
              <a:avLst/>
            </a:prstGeom>
            <a:solidFill>
              <a:srgbClr val="F1DA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chemeClr val="tx1"/>
                  </a:solidFill>
                </a:rPr>
                <a:t>Slide </a:t>
              </a:r>
              <a:fld id="{9DC40E64-3361-4061-BF07-E8A105AC732D}" type="slidenum">
                <a:rPr lang="en-US" sz="1400" b="1" smtClean="0">
                  <a:solidFill>
                    <a:schemeClr val="tx1"/>
                  </a:solidFill>
                </a:rPr>
                <a:t>12</a:t>
              </a:fld>
              <a:endParaRPr lang="en-GB" sz="1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93" name="Picture 9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4540" y="6429375"/>
            <a:ext cx="3539494" cy="6479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65" y="1671556"/>
            <a:ext cx="1580057" cy="4415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702" y="1359605"/>
            <a:ext cx="2112444" cy="10562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104" y="1529570"/>
            <a:ext cx="1779044" cy="8210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53" y="1631943"/>
            <a:ext cx="1927987" cy="65188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7"/>
          <a:stretch/>
        </p:blipFill>
        <p:spPr>
          <a:xfrm>
            <a:off x="8090451" y="1106515"/>
            <a:ext cx="1701349" cy="180298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24" y="2676461"/>
            <a:ext cx="1390509" cy="79457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592" y="2760654"/>
            <a:ext cx="1669402" cy="71038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173" y="2818187"/>
            <a:ext cx="1503482" cy="5928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493" y="2749646"/>
            <a:ext cx="1843294" cy="63599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451" y="2895993"/>
            <a:ext cx="1602744" cy="39151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99" y="3882434"/>
            <a:ext cx="1485282" cy="69313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382" y="4041238"/>
            <a:ext cx="1491260" cy="63159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104" y="4055544"/>
            <a:ext cx="1973336" cy="74822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157" y="4151683"/>
            <a:ext cx="1547456" cy="44213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902" y="3875928"/>
            <a:ext cx="1707294" cy="883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65" y="5251692"/>
            <a:ext cx="1856028" cy="81059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508" y="5196802"/>
            <a:ext cx="1899826" cy="77180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17" b="21941"/>
          <a:stretch/>
        </p:blipFill>
        <p:spPr>
          <a:xfrm>
            <a:off x="4019280" y="5029200"/>
            <a:ext cx="2032680" cy="113306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067" y="4739901"/>
            <a:ext cx="1809750" cy="180975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860" y="5109731"/>
            <a:ext cx="1097254" cy="110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89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68677" y="82206"/>
            <a:ext cx="9566910" cy="908394"/>
            <a:chOff x="281940" y="89826"/>
            <a:chExt cx="9566910" cy="879056"/>
          </a:xfrm>
        </p:grpSpPr>
        <p:sp>
          <p:nvSpPr>
            <p:cNvPr id="5" name="Rectangle 4"/>
            <p:cNvSpPr/>
            <p:nvPr/>
          </p:nvSpPr>
          <p:spPr>
            <a:xfrm>
              <a:off x="1257300" y="90482"/>
              <a:ext cx="8591550" cy="878400"/>
            </a:xfrm>
            <a:prstGeom prst="rect">
              <a:avLst/>
            </a:prstGeom>
            <a:solidFill>
              <a:srgbClr val="27AFDF"/>
            </a:solidFill>
            <a:ln>
              <a:noFill/>
            </a:ln>
            <a:effectLst>
              <a:outerShdw blurRad="50800" dist="38100" dir="4800000" sx="101000" sy="101000" algn="tl" rotWithShape="0">
                <a:schemeClr val="tx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 dirty="0" smtClean="0"/>
                <a:t>MAJOR INVESTOR IN TEZ</a:t>
              </a:r>
              <a:r>
                <a:rPr lang="bg-BG" sz="3200" b="1" dirty="0" smtClean="0"/>
                <a:t> </a:t>
              </a:r>
              <a:r>
                <a:rPr lang="en-GB" sz="3200" b="1" dirty="0" smtClean="0"/>
                <a:t>(3)</a:t>
              </a:r>
              <a:endParaRPr lang="en-GB" sz="3200" b="1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4" t="3799" r="5686" b="5726"/>
            <a:stretch/>
          </p:blipFill>
          <p:spPr>
            <a:xfrm>
              <a:off x="471488" y="89826"/>
              <a:ext cx="785812" cy="879056"/>
            </a:xfrm>
            <a:prstGeom prst="rect">
              <a:avLst/>
            </a:prstGeom>
            <a:effectLst>
              <a:outerShdw blurRad="50800" dist="38100" dir="4800000" sx="101000" sy="101000" algn="tl" rotWithShape="0">
                <a:schemeClr val="tx1">
                  <a:alpha val="40000"/>
                </a:schemeClr>
              </a:outerShdw>
            </a:effectLst>
          </p:spPr>
        </p:pic>
        <p:sp>
          <p:nvSpPr>
            <p:cNvPr id="7" name="Rectangle 6"/>
            <p:cNvSpPr/>
            <p:nvPr/>
          </p:nvSpPr>
          <p:spPr>
            <a:xfrm>
              <a:off x="281940" y="90482"/>
              <a:ext cx="189548" cy="878400"/>
            </a:xfrm>
            <a:prstGeom prst="rect">
              <a:avLst/>
            </a:prstGeom>
            <a:solidFill>
              <a:srgbClr val="F1DA50"/>
            </a:solidFill>
            <a:ln>
              <a:noFill/>
            </a:ln>
            <a:effectLst>
              <a:outerShdw blurRad="50800" dist="38100" dir="4800000" sx="101000" sy="101000" algn="tl" rotWithShape="0">
                <a:schemeClr val="tx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68677" y="6614631"/>
            <a:ext cx="9617710" cy="317154"/>
            <a:chOff x="268677" y="6614631"/>
            <a:chExt cx="9617710" cy="317154"/>
          </a:xfrm>
        </p:grpSpPr>
        <p:sp>
          <p:nvSpPr>
            <p:cNvPr id="13" name="Rectangle 12"/>
            <p:cNvSpPr/>
            <p:nvPr/>
          </p:nvSpPr>
          <p:spPr>
            <a:xfrm>
              <a:off x="268677" y="6614631"/>
              <a:ext cx="2766623" cy="317154"/>
            </a:xfrm>
            <a:prstGeom prst="rect">
              <a:avLst/>
            </a:prstGeom>
            <a:solidFill>
              <a:srgbClr val="F1DA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  <a:hlinkClick r:id="rId4" tooltip="www.tez.bg"/>
                </a:rPr>
                <a:t>www.tez.bg</a:t>
              </a:r>
              <a:endParaRPr lang="en-GB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112000" y="6614631"/>
              <a:ext cx="2774387" cy="317154"/>
            </a:xfrm>
            <a:prstGeom prst="rect">
              <a:avLst/>
            </a:prstGeom>
            <a:solidFill>
              <a:srgbClr val="F1DA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chemeClr val="tx1"/>
                  </a:solidFill>
                </a:rPr>
                <a:t>Slide </a:t>
              </a:r>
              <a:fld id="{9DC40E64-3361-4061-BF07-E8A105AC732D}" type="slidenum">
                <a:rPr lang="en-US" sz="1400" b="1" smtClean="0">
                  <a:solidFill>
                    <a:schemeClr val="tx1"/>
                  </a:solidFill>
                </a:rPr>
                <a:t>13</a:t>
              </a:fld>
              <a:endParaRPr lang="en-GB" sz="1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69" name="Picture 6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4540" y="6429375"/>
            <a:ext cx="3539494" cy="6479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42" y="1797036"/>
            <a:ext cx="1479058" cy="4398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56" y="2731585"/>
            <a:ext cx="1567820" cy="9125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874" y="1378921"/>
            <a:ext cx="2194334" cy="12995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408" y="2787935"/>
            <a:ext cx="1539150" cy="71037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969" y="1295409"/>
            <a:ext cx="1436176" cy="143617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645" y="1731937"/>
            <a:ext cx="1736248" cy="6677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803" y="1831860"/>
            <a:ext cx="1497271" cy="38530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799" b="30878"/>
          <a:stretch/>
        </p:blipFill>
        <p:spPr>
          <a:xfrm>
            <a:off x="4408854" y="2684885"/>
            <a:ext cx="1589408" cy="117965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232" y="2739925"/>
            <a:ext cx="1592662" cy="71161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611" y="2928029"/>
            <a:ext cx="1521653" cy="36832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44" y="4154663"/>
            <a:ext cx="1693332" cy="47446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415" y="4129337"/>
            <a:ext cx="1646488" cy="43345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84" b="22084"/>
          <a:stretch/>
        </p:blipFill>
        <p:spPr>
          <a:xfrm>
            <a:off x="6091806" y="3816626"/>
            <a:ext cx="1852524" cy="103431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010" y="3925843"/>
            <a:ext cx="1465436" cy="96025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734" y="3980851"/>
            <a:ext cx="1690853" cy="71309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91" y="5258007"/>
            <a:ext cx="1610785" cy="46281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451" y="5046508"/>
            <a:ext cx="1498089" cy="73406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934" y="5322414"/>
            <a:ext cx="1928658" cy="41037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193" y="4666921"/>
            <a:ext cx="1292508" cy="153754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803" y="5156125"/>
            <a:ext cx="1714500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11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68677" y="82206"/>
            <a:ext cx="9566910" cy="908394"/>
            <a:chOff x="281940" y="89826"/>
            <a:chExt cx="9566910" cy="879056"/>
          </a:xfrm>
        </p:grpSpPr>
        <p:sp>
          <p:nvSpPr>
            <p:cNvPr id="5" name="Rectangle 4"/>
            <p:cNvSpPr/>
            <p:nvPr/>
          </p:nvSpPr>
          <p:spPr>
            <a:xfrm>
              <a:off x="1257300" y="90482"/>
              <a:ext cx="8591550" cy="878400"/>
            </a:xfrm>
            <a:prstGeom prst="rect">
              <a:avLst/>
            </a:prstGeom>
            <a:solidFill>
              <a:srgbClr val="27AFDF"/>
            </a:solidFill>
            <a:ln>
              <a:noFill/>
            </a:ln>
            <a:effectLst>
              <a:outerShdw blurRad="50800" dist="38100" dir="4800000" sx="101000" sy="101000" algn="tl" rotWithShape="0">
                <a:schemeClr val="tx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g-BG" sz="3200" b="1" dirty="0" smtClean="0"/>
                <a:t>2015 </a:t>
              </a:r>
              <a:r>
                <a:rPr lang="en-US" sz="3200" b="1" dirty="0" smtClean="0"/>
                <a:t>– NEW INVESTMENTS IN TEZ</a:t>
              </a:r>
              <a:endParaRPr lang="en-GB" sz="3200" b="1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4" t="3799" r="5686" b="5726"/>
            <a:stretch/>
          </p:blipFill>
          <p:spPr>
            <a:xfrm>
              <a:off x="471488" y="89826"/>
              <a:ext cx="785812" cy="879056"/>
            </a:xfrm>
            <a:prstGeom prst="rect">
              <a:avLst/>
            </a:prstGeom>
            <a:effectLst>
              <a:outerShdw blurRad="50800" dist="38100" dir="4800000" sx="101000" sy="101000" algn="tl" rotWithShape="0">
                <a:schemeClr val="tx1">
                  <a:alpha val="40000"/>
                </a:schemeClr>
              </a:outerShdw>
            </a:effectLst>
          </p:spPr>
        </p:pic>
        <p:sp>
          <p:nvSpPr>
            <p:cNvPr id="7" name="Rectangle 6"/>
            <p:cNvSpPr/>
            <p:nvPr/>
          </p:nvSpPr>
          <p:spPr>
            <a:xfrm>
              <a:off x="281940" y="90482"/>
              <a:ext cx="189548" cy="878400"/>
            </a:xfrm>
            <a:prstGeom prst="rect">
              <a:avLst/>
            </a:prstGeom>
            <a:solidFill>
              <a:srgbClr val="F1DA50"/>
            </a:solidFill>
            <a:ln>
              <a:noFill/>
            </a:ln>
            <a:effectLst>
              <a:outerShdw blurRad="50800" dist="38100" dir="4800000" sx="101000" sy="101000" algn="tl" rotWithShape="0">
                <a:schemeClr val="tx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68677" y="6614631"/>
            <a:ext cx="9617710" cy="317154"/>
            <a:chOff x="268677" y="6614631"/>
            <a:chExt cx="9617710" cy="317154"/>
          </a:xfrm>
        </p:grpSpPr>
        <p:sp>
          <p:nvSpPr>
            <p:cNvPr id="13" name="Rectangle 12"/>
            <p:cNvSpPr/>
            <p:nvPr/>
          </p:nvSpPr>
          <p:spPr>
            <a:xfrm>
              <a:off x="268677" y="6614631"/>
              <a:ext cx="2766623" cy="317154"/>
            </a:xfrm>
            <a:prstGeom prst="rect">
              <a:avLst/>
            </a:prstGeom>
            <a:solidFill>
              <a:srgbClr val="F1DA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  <a:hlinkClick r:id="rId4" tooltip="www.tez.bg"/>
                </a:rPr>
                <a:t>www.tez.bg</a:t>
              </a:r>
              <a:endParaRPr lang="en-GB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112000" y="6614631"/>
              <a:ext cx="2774387" cy="317154"/>
            </a:xfrm>
            <a:prstGeom prst="rect">
              <a:avLst/>
            </a:prstGeom>
            <a:solidFill>
              <a:srgbClr val="F1DA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chemeClr val="tx1"/>
                  </a:solidFill>
                </a:rPr>
                <a:t>Slide </a:t>
              </a:r>
              <a:fld id="{9DC40E64-3361-4061-BF07-E8A105AC732D}" type="slidenum">
                <a:rPr lang="en-US" sz="1400" b="1" smtClean="0">
                  <a:solidFill>
                    <a:schemeClr val="tx1"/>
                  </a:solidFill>
                </a:rPr>
                <a:t>14</a:t>
              </a:fld>
              <a:endParaRPr lang="en-GB" sz="1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69" name="Picture 6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4540" y="6429375"/>
            <a:ext cx="3539494" cy="64796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69E0E8"/>
              </a:clrFrom>
              <a:clrTo>
                <a:srgbClr val="69E0E8">
                  <a:alpha val="0"/>
                </a:srgbClr>
              </a:clrTo>
            </a:clrChange>
          </a:blip>
          <a:srcRect l="18627" t="15310" r="16491" b="21074"/>
          <a:stretch/>
        </p:blipFill>
        <p:spPr>
          <a:xfrm>
            <a:off x="1538573" y="1744461"/>
            <a:ext cx="7507456" cy="4138540"/>
          </a:xfrm>
          <a:prstGeom prst="rect">
            <a:avLst/>
          </a:prstGeom>
        </p:spPr>
      </p:pic>
      <p:grpSp>
        <p:nvGrpSpPr>
          <p:cNvPr id="55" name="Group 54"/>
          <p:cNvGrpSpPr/>
          <p:nvPr/>
        </p:nvGrpSpPr>
        <p:grpSpPr>
          <a:xfrm>
            <a:off x="7917219" y="3598079"/>
            <a:ext cx="2251190" cy="1224643"/>
            <a:chOff x="718457" y="3167742"/>
            <a:chExt cx="2251190" cy="1224643"/>
          </a:xfrm>
        </p:grpSpPr>
        <p:sp>
          <p:nvSpPr>
            <p:cNvPr id="58" name="Rectangle 57"/>
            <p:cNvSpPr/>
            <p:nvPr/>
          </p:nvSpPr>
          <p:spPr>
            <a:xfrm>
              <a:off x="1894823" y="3349726"/>
              <a:ext cx="975360" cy="216264"/>
            </a:xfrm>
            <a:prstGeom prst="rect">
              <a:avLst/>
            </a:prstGeom>
            <a:solidFill>
              <a:srgbClr val="019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59" name="Group 58"/>
            <p:cNvGrpSpPr/>
            <p:nvPr/>
          </p:nvGrpSpPr>
          <p:grpSpPr>
            <a:xfrm>
              <a:off x="718457" y="3167742"/>
              <a:ext cx="2251190" cy="1224643"/>
              <a:chOff x="718457" y="3167742"/>
              <a:chExt cx="2251190" cy="1224643"/>
            </a:xfrm>
          </p:grpSpPr>
          <p:sp>
            <p:nvSpPr>
              <p:cNvPr id="62" name="Rectangular Callout 61"/>
              <p:cNvSpPr/>
              <p:nvPr/>
            </p:nvSpPr>
            <p:spPr>
              <a:xfrm>
                <a:off x="718457" y="3167742"/>
                <a:ext cx="1518557" cy="1224643"/>
              </a:xfrm>
              <a:prstGeom prst="wedgeRectCallout">
                <a:avLst>
                  <a:gd name="adj1" fmla="val -85747"/>
                  <a:gd name="adj2" fmla="val -23975"/>
                </a:avLst>
              </a:prstGeom>
              <a:solidFill>
                <a:schemeClr val="bg1"/>
              </a:solidFill>
              <a:ln w="38100">
                <a:solidFill>
                  <a:srgbClr val="019E93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 b="1" dirty="0" smtClean="0">
                  <a:solidFill>
                    <a:schemeClr val="tx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algn="ctr"/>
                <a:endParaRPr lang="en-US" sz="900" b="1" dirty="0">
                  <a:solidFill>
                    <a:schemeClr val="tx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algn="ctr"/>
                <a:endParaRPr lang="en-US" sz="900" b="1" dirty="0" smtClean="0">
                  <a:solidFill>
                    <a:schemeClr val="tx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algn="ctr"/>
                <a:endParaRPr lang="en-US" sz="900" b="1" dirty="0">
                  <a:solidFill>
                    <a:schemeClr val="tx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algn="ctr"/>
                <a:endParaRPr lang="en-US" sz="900" b="1" dirty="0" smtClean="0">
                  <a:solidFill>
                    <a:schemeClr val="tx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2274335" y="3319358"/>
                <a:ext cx="69531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JAPAN</a:t>
                </a:r>
                <a:endParaRPr lang="en-GB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1357809" y="3700266"/>
                <a:ext cx="944922" cy="6001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bg-BG" sz="1100" b="1" dirty="0" smtClean="0"/>
                  <a:t>180 000 м</a:t>
                </a:r>
                <a:r>
                  <a:rPr lang="bg-BG" sz="1100" b="1" baseline="30000" dirty="0" smtClean="0"/>
                  <a:t>2 </a:t>
                </a:r>
                <a:r>
                  <a:rPr lang="en-US" sz="1100" b="1" dirty="0" smtClean="0"/>
                  <a:t>land</a:t>
                </a:r>
              </a:p>
              <a:p>
                <a:pPr algn="ctr"/>
                <a:r>
                  <a:rPr lang="en-US" sz="1100" b="1" dirty="0" smtClean="0"/>
                  <a:t> bought</a:t>
                </a:r>
                <a:endParaRPr lang="en-GB" sz="1100" b="1" dirty="0"/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853808" y="3739707"/>
                <a:ext cx="563335" cy="550668"/>
              </a:xfrm>
              <a:prstGeom prst="ellipse">
                <a:avLst/>
              </a:prstGeom>
              <a:solidFill>
                <a:srgbClr val="CBA5B2"/>
              </a:solidFill>
              <a:ln w="19050">
                <a:solidFill>
                  <a:srgbClr val="98527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7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1" name="Rectangle 60"/>
            <p:cNvSpPr/>
            <p:nvPr/>
          </p:nvSpPr>
          <p:spPr>
            <a:xfrm>
              <a:off x="788091" y="3822975"/>
              <a:ext cx="69476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900" b="1" dirty="0"/>
                <a:t>Zone “Maritza”</a:t>
              </a:r>
              <a:endParaRPr lang="bg-BG" sz="900" b="1" dirty="0"/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2550" y="3648494"/>
            <a:ext cx="1205487" cy="431102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294214" y="3167742"/>
            <a:ext cx="2005311" cy="1224643"/>
            <a:chOff x="294214" y="3167742"/>
            <a:chExt cx="2005311" cy="1224643"/>
          </a:xfrm>
        </p:grpSpPr>
        <p:grpSp>
          <p:nvGrpSpPr>
            <p:cNvPr id="19" name="Group 18"/>
            <p:cNvGrpSpPr/>
            <p:nvPr/>
          </p:nvGrpSpPr>
          <p:grpSpPr>
            <a:xfrm>
              <a:off x="294214" y="3167742"/>
              <a:ext cx="2005311" cy="1224643"/>
              <a:chOff x="294214" y="3167742"/>
              <a:chExt cx="2005311" cy="1224643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309454" y="3320491"/>
                <a:ext cx="975360" cy="216264"/>
              </a:xfrm>
              <a:prstGeom prst="rect">
                <a:avLst/>
              </a:prstGeom>
              <a:solidFill>
                <a:srgbClr val="019E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8" name="Group 17"/>
              <p:cNvGrpSpPr/>
              <p:nvPr/>
            </p:nvGrpSpPr>
            <p:grpSpPr>
              <a:xfrm>
                <a:off x="294214" y="3167742"/>
                <a:ext cx="2005311" cy="1224643"/>
                <a:chOff x="294214" y="3167742"/>
                <a:chExt cx="2005311" cy="1224643"/>
              </a:xfrm>
            </p:grpSpPr>
            <p:sp>
              <p:nvSpPr>
                <p:cNvPr id="3" name="Rectangular Callout 2"/>
                <p:cNvSpPr/>
                <p:nvPr/>
              </p:nvSpPr>
              <p:spPr>
                <a:xfrm>
                  <a:off x="718457" y="3167742"/>
                  <a:ext cx="1518557" cy="1224643"/>
                </a:xfrm>
                <a:prstGeom prst="wedgeRectCallout">
                  <a:avLst>
                    <a:gd name="adj1" fmla="val 94898"/>
                    <a:gd name="adj2" fmla="val 5062"/>
                  </a:avLst>
                </a:prstGeom>
                <a:solidFill>
                  <a:schemeClr val="bg1"/>
                </a:solidFill>
                <a:ln w="38100">
                  <a:solidFill>
                    <a:srgbClr val="019E93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00" b="1" dirty="0" smtClean="0">
                    <a:solidFill>
                      <a:schemeClr val="tx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endParaRPr>
                </a:p>
                <a:p>
                  <a:pPr algn="ctr"/>
                  <a:endParaRPr lang="en-US" sz="900" b="1" dirty="0">
                    <a:solidFill>
                      <a:schemeClr val="tx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endParaRPr>
                </a:p>
                <a:p>
                  <a:pPr algn="ctr"/>
                  <a:endParaRPr lang="en-US" sz="900" b="1" dirty="0" smtClean="0">
                    <a:solidFill>
                      <a:schemeClr val="tx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endParaRPr>
                </a:p>
                <a:p>
                  <a:pPr algn="ctr"/>
                  <a:endParaRPr lang="en-US" sz="900" b="1" dirty="0">
                    <a:solidFill>
                      <a:schemeClr val="tx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endParaRPr>
                </a:p>
                <a:p>
                  <a:pPr algn="ctr"/>
                  <a:endParaRPr lang="en-US" sz="900" b="1" dirty="0" smtClean="0">
                    <a:solidFill>
                      <a:schemeClr val="tx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endParaRPr>
                </a:p>
              </p:txBody>
            </p:sp>
            <p:sp>
              <p:nvSpPr>
                <p:cNvPr id="43" name="object 41"/>
                <p:cNvSpPr/>
                <p:nvPr/>
              </p:nvSpPr>
              <p:spPr>
                <a:xfrm>
                  <a:off x="748301" y="3199564"/>
                  <a:ext cx="896484" cy="575471"/>
                </a:xfrm>
                <a:prstGeom prst="rect">
                  <a:avLst/>
                </a:prstGeom>
                <a:blipFill>
                  <a:blip r:embed="rId8" cstate="print"/>
                  <a:srcRect/>
                  <a:stretch>
                    <a:fillRect l="-3432" t="-22065" b="-19661"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8" name="TextBox 7"/>
                <p:cNvSpPr txBox="1"/>
                <p:nvPr/>
              </p:nvSpPr>
              <p:spPr>
                <a:xfrm>
                  <a:off x="294214" y="3290011"/>
                  <a:ext cx="451332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 smtClean="0">
                      <a:solidFill>
                        <a:schemeClr val="bg1"/>
                      </a:solidFill>
                    </a:rPr>
                    <a:t>USA</a:t>
                  </a:r>
                  <a:endParaRPr lang="en-GB" sz="12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" name="Rectangle 10"/>
                <p:cNvSpPr/>
                <p:nvPr/>
              </p:nvSpPr>
              <p:spPr>
                <a:xfrm>
                  <a:off x="1232054" y="3611606"/>
                  <a:ext cx="1067471" cy="76944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100" b="1" dirty="0" smtClean="0"/>
                    <a:t>I stage of factory -</a:t>
                  </a:r>
                  <a:endParaRPr lang="bg-BG" sz="1100" b="1" dirty="0" smtClean="0"/>
                </a:p>
                <a:p>
                  <a:pPr algn="ctr"/>
                  <a:r>
                    <a:rPr lang="bg-BG" sz="1100" b="1" dirty="0" smtClean="0"/>
                    <a:t>1500 </a:t>
                  </a:r>
                  <a:r>
                    <a:rPr lang="en-US" sz="1100" b="1" dirty="0" smtClean="0"/>
                    <a:t>new working places</a:t>
                  </a:r>
                  <a:endParaRPr lang="en-GB" sz="1100" b="1" dirty="0"/>
                </a:p>
              </p:txBody>
            </p:sp>
          </p:grpSp>
        </p:grpSp>
        <p:sp>
          <p:nvSpPr>
            <p:cNvPr id="68" name="Oval 67"/>
            <p:cNvSpPr/>
            <p:nvPr/>
          </p:nvSpPr>
          <p:spPr>
            <a:xfrm>
              <a:off x="769943" y="3786757"/>
              <a:ext cx="563335" cy="550668"/>
            </a:xfrm>
            <a:prstGeom prst="ellipse">
              <a:avLst/>
            </a:prstGeom>
            <a:solidFill>
              <a:srgbClr val="CBA5B2"/>
            </a:solidFill>
            <a:ln w="19050">
              <a:solidFill>
                <a:srgbClr val="98527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700" dirty="0">
                <a:solidFill>
                  <a:schemeClr val="tx1"/>
                </a:solidFill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704226" y="3870025"/>
              <a:ext cx="69476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900" b="1" dirty="0" smtClean="0"/>
                <a:t>Zone “Maritza”</a:t>
              </a:r>
              <a:endParaRPr lang="bg-BG" sz="900" b="1" dirty="0"/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5231148" y="4693158"/>
            <a:ext cx="2322312" cy="1224643"/>
            <a:chOff x="718457" y="3167742"/>
            <a:chExt cx="2322312" cy="1224643"/>
          </a:xfrm>
        </p:grpSpPr>
        <p:sp>
          <p:nvSpPr>
            <p:cNvPr id="72" name="Rectangle 71"/>
            <p:cNvSpPr/>
            <p:nvPr/>
          </p:nvSpPr>
          <p:spPr>
            <a:xfrm>
              <a:off x="1894823" y="3349725"/>
              <a:ext cx="1135218" cy="251064"/>
            </a:xfrm>
            <a:prstGeom prst="rect">
              <a:avLst/>
            </a:prstGeom>
            <a:solidFill>
              <a:srgbClr val="019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73" name="Group 72"/>
            <p:cNvGrpSpPr/>
            <p:nvPr/>
          </p:nvGrpSpPr>
          <p:grpSpPr>
            <a:xfrm>
              <a:off x="718457" y="3167742"/>
              <a:ext cx="2322312" cy="1224643"/>
              <a:chOff x="718457" y="3167742"/>
              <a:chExt cx="2322312" cy="1224643"/>
            </a:xfrm>
          </p:grpSpPr>
          <p:sp>
            <p:nvSpPr>
              <p:cNvPr id="75" name="Rectangular Callout 74"/>
              <p:cNvSpPr/>
              <p:nvPr/>
            </p:nvSpPr>
            <p:spPr>
              <a:xfrm>
                <a:off x="718457" y="3167742"/>
                <a:ext cx="1518557" cy="1224643"/>
              </a:xfrm>
              <a:prstGeom prst="wedgeRectCallout">
                <a:avLst>
                  <a:gd name="adj1" fmla="val -38435"/>
                  <a:gd name="adj2" fmla="val -109308"/>
                </a:avLst>
              </a:prstGeom>
              <a:solidFill>
                <a:schemeClr val="bg1"/>
              </a:solidFill>
              <a:ln w="38100">
                <a:solidFill>
                  <a:srgbClr val="019E93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 b="1" dirty="0" smtClean="0">
                  <a:solidFill>
                    <a:schemeClr val="tx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algn="ctr"/>
                <a:endParaRPr lang="en-US" sz="900" b="1" dirty="0">
                  <a:solidFill>
                    <a:schemeClr val="tx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algn="ctr"/>
                <a:endParaRPr lang="en-US" sz="900" b="1" dirty="0" smtClean="0">
                  <a:solidFill>
                    <a:schemeClr val="tx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algn="ctr"/>
                <a:endParaRPr lang="en-US" sz="900" b="1" dirty="0">
                  <a:solidFill>
                    <a:schemeClr val="tx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algn="ctr"/>
                <a:endParaRPr lang="en-US" sz="900" b="1" dirty="0" smtClean="0">
                  <a:solidFill>
                    <a:schemeClr val="tx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2197053" y="3334137"/>
                <a:ext cx="84371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BULGARIA</a:t>
                </a:r>
                <a:endParaRPr lang="en-GB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1428822" y="3777530"/>
                <a:ext cx="790180" cy="6001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100" b="1" dirty="0" smtClean="0"/>
                  <a:t>New modern factory</a:t>
                </a:r>
                <a:endParaRPr lang="en-GB" sz="1100" b="1" dirty="0"/>
              </a:p>
            </p:txBody>
          </p:sp>
          <p:sp>
            <p:nvSpPr>
              <p:cNvPr id="78" name="Oval 77"/>
              <p:cNvSpPr/>
              <p:nvPr/>
            </p:nvSpPr>
            <p:spPr>
              <a:xfrm>
                <a:off x="853808" y="3739707"/>
                <a:ext cx="563335" cy="550668"/>
              </a:xfrm>
              <a:prstGeom prst="ellipse">
                <a:avLst/>
              </a:prstGeom>
              <a:solidFill>
                <a:srgbClr val="CBA5B2"/>
              </a:solidFill>
              <a:ln w="19050">
                <a:solidFill>
                  <a:srgbClr val="98527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7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74" name="Rectangle 73"/>
            <p:cNvSpPr/>
            <p:nvPr/>
          </p:nvSpPr>
          <p:spPr>
            <a:xfrm>
              <a:off x="788091" y="3822975"/>
              <a:ext cx="69476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900" b="1" dirty="0"/>
                <a:t>Zone “Maritza”</a:t>
              </a:r>
              <a:endParaRPr lang="bg-BG" sz="900" b="1" dirty="0"/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1776" y="4727288"/>
            <a:ext cx="1130439" cy="541528"/>
          </a:xfrm>
          <a:prstGeom prst="rect">
            <a:avLst/>
          </a:prstGeom>
        </p:spPr>
      </p:pic>
      <p:grpSp>
        <p:nvGrpSpPr>
          <p:cNvPr id="90" name="Group 89"/>
          <p:cNvGrpSpPr/>
          <p:nvPr/>
        </p:nvGrpSpPr>
        <p:grpSpPr>
          <a:xfrm>
            <a:off x="5493717" y="1802520"/>
            <a:ext cx="3889958" cy="1224643"/>
            <a:chOff x="659499" y="3167742"/>
            <a:chExt cx="3889958" cy="1224643"/>
          </a:xfrm>
        </p:grpSpPr>
        <p:sp>
          <p:nvSpPr>
            <p:cNvPr id="91" name="Rectangle 90"/>
            <p:cNvSpPr/>
            <p:nvPr/>
          </p:nvSpPr>
          <p:spPr>
            <a:xfrm>
              <a:off x="3521997" y="3337473"/>
              <a:ext cx="839244" cy="231030"/>
            </a:xfrm>
            <a:prstGeom prst="rect">
              <a:avLst/>
            </a:prstGeom>
            <a:solidFill>
              <a:srgbClr val="019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92" name="Group 91"/>
            <p:cNvGrpSpPr/>
            <p:nvPr/>
          </p:nvGrpSpPr>
          <p:grpSpPr>
            <a:xfrm>
              <a:off x="659499" y="3167742"/>
              <a:ext cx="3889958" cy="1224643"/>
              <a:chOff x="659499" y="3167742"/>
              <a:chExt cx="3889958" cy="1224643"/>
            </a:xfrm>
          </p:grpSpPr>
          <p:sp>
            <p:nvSpPr>
              <p:cNvPr id="94" name="Rectangular Callout 93"/>
              <p:cNvSpPr/>
              <p:nvPr/>
            </p:nvSpPr>
            <p:spPr>
              <a:xfrm>
                <a:off x="718457" y="3167742"/>
                <a:ext cx="2827938" cy="1224643"/>
              </a:xfrm>
              <a:prstGeom prst="wedgeRectCallout">
                <a:avLst>
                  <a:gd name="adj1" fmla="val -58513"/>
                  <a:gd name="adj2" fmla="val 86581"/>
                </a:avLst>
              </a:prstGeom>
              <a:solidFill>
                <a:schemeClr val="bg1"/>
              </a:solidFill>
              <a:ln w="38100">
                <a:solidFill>
                  <a:srgbClr val="019E93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 b="1" dirty="0" smtClean="0">
                  <a:solidFill>
                    <a:schemeClr val="tx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algn="ctr"/>
                <a:endParaRPr lang="en-US" sz="900" b="1" dirty="0">
                  <a:solidFill>
                    <a:schemeClr val="tx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algn="ctr"/>
                <a:endParaRPr lang="en-US" sz="900" b="1" dirty="0" smtClean="0">
                  <a:solidFill>
                    <a:schemeClr val="tx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algn="ctr"/>
                <a:endParaRPr lang="en-US" sz="900" b="1" dirty="0">
                  <a:solidFill>
                    <a:schemeClr val="tx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algn="ctr"/>
                <a:endParaRPr lang="en-US" sz="900" b="1" dirty="0" smtClean="0">
                  <a:solidFill>
                    <a:schemeClr val="tx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95" name="TextBox 94"/>
              <p:cNvSpPr txBox="1"/>
              <p:nvPr/>
            </p:nvSpPr>
            <p:spPr>
              <a:xfrm>
                <a:off x="3541654" y="3308483"/>
                <a:ext cx="100780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GERMANY</a:t>
                </a:r>
                <a:endParaRPr lang="en-GB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6" name="Rectangle 95"/>
              <p:cNvSpPr/>
              <p:nvPr/>
            </p:nvSpPr>
            <p:spPr>
              <a:xfrm>
                <a:off x="659499" y="3536441"/>
                <a:ext cx="1216028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100" b="1" dirty="0" smtClean="0"/>
                  <a:t>New logistics area and</a:t>
                </a:r>
                <a:r>
                  <a:rPr lang="bg-BG" sz="1100" b="1" dirty="0" smtClean="0"/>
                  <a:t> </a:t>
                </a:r>
                <a:r>
                  <a:rPr lang="en-US" sz="1100" b="1" dirty="0" smtClean="0"/>
                  <a:t>expansion of the production area</a:t>
                </a:r>
                <a:endParaRPr lang="en-GB" sz="1100" b="1" dirty="0"/>
              </a:p>
            </p:txBody>
          </p:sp>
        </p:grpSp>
      </p:grpSp>
      <p:sp>
        <p:nvSpPr>
          <p:cNvPr id="98" name="object 21"/>
          <p:cNvSpPr/>
          <p:nvPr/>
        </p:nvSpPr>
        <p:spPr>
          <a:xfrm>
            <a:off x="5600812" y="1886970"/>
            <a:ext cx="1268091" cy="22069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37"/>
          <p:cNvSpPr/>
          <p:nvPr/>
        </p:nvSpPr>
        <p:spPr>
          <a:xfrm>
            <a:off x="6982170" y="1882516"/>
            <a:ext cx="1344279" cy="23615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Rectangle 101"/>
          <p:cNvSpPr/>
          <p:nvPr/>
        </p:nvSpPr>
        <p:spPr>
          <a:xfrm>
            <a:off x="7323135" y="2337775"/>
            <a:ext cx="100564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b="1" dirty="0" smtClean="0"/>
              <a:t>Business activity expansion</a:t>
            </a:r>
            <a:endParaRPr lang="en-GB" sz="1100" b="1" dirty="0"/>
          </a:p>
        </p:txBody>
      </p:sp>
      <p:grpSp>
        <p:nvGrpSpPr>
          <p:cNvPr id="103" name="Group 102"/>
          <p:cNvGrpSpPr/>
          <p:nvPr/>
        </p:nvGrpSpPr>
        <p:grpSpPr>
          <a:xfrm>
            <a:off x="2017155" y="4743249"/>
            <a:ext cx="2392649" cy="1224643"/>
            <a:chOff x="212621" y="3167742"/>
            <a:chExt cx="2392649" cy="1224643"/>
          </a:xfrm>
        </p:grpSpPr>
        <p:sp>
          <p:nvSpPr>
            <p:cNvPr id="104" name="Rectangle 103"/>
            <p:cNvSpPr/>
            <p:nvPr/>
          </p:nvSpPr>
          <p:spPr>
            <a:xfrm>
              <a:off x="212621" y="3775679"/>
              <a:ext cx="630511" cy="274905"/>
            </a:xfrm>
            <a:prstGeom prst="rect">
              <a:avLst/>
            </a:prstGeom>
            <a:solidFill>
              <a:srgbClr val="019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05" name="Group 104"/>
            <p:cNvGrpSpPr/>
            <p:nvPr/>
          </p:nvGrpSpPr>
          <p:grpSpPr>
            <a:xfrm>
              <a:off x="237209" y="3167742"/>
              <a:ext cx="2368061" cy="1224643"/>
              <a:chOff x="237209" y="3167742"/>
              <a:chExt cx="2368061" cy="1224643"/>
            </a:xfrm>
          </p:grpSpPr>
          <p:sp>
            <p:nvSpPr>
              <p:cNvPr id="106" name="Rectangular Callout 105"/>
              <p:cNvSpPr/>
              <p:nvPr/>
            </p:nvSpPr>
            <p:spPr>
              <a:xfrm>
                <a:off x="718457" y="3167742"/>
                <a:ext cx="1886813" cy="1224643"/>
              </a:xfrm>
              <a:prstGeom prst="wedgeRectCallout">
                <a:avLst>
                  <a:gd name="adj1" fmla="val 74418"/>
                  <a:gd name="adj2" fmla="val -117271"/>
                </a:avLst>
              </a:prstGeom>
              <a:solidFill>
                <a:schemeClr val="bg1"/>
              </a:solidFill>
              <a:ln w="38100">
                <a:solidFill>
                  <a:srgbClr val="019E93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 b="1" dirty="0" smtClean="0">
                  <a:solidFill>
                    <a:schemeClr val="tx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algn="ctr"/>
                <a:endParaRPr lang="en-US" sz="900" b="1" dirty="0">
                  <a:solidFill>
                    <a:schemeClr val="tx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algn="ctr"/>
                <a:endParaRPr lang="en-US" sz="900" b="1" dirty="0" smtClean="0">
                  <a:solidFill>
                    <a:schemeClr val="tx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algn="ctr"/>
                <a:endParaRPr lang="en-US" sz="900" b="1" dirty="0">
                  <a:solidFill>
                    <a:schemeClr val="tx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algn="ctr"/>
                <a:endParaRPr lang="en-US" sz="900" b="1" dirty="0" smtClean="0">
                  <a:solidFill>
                    <a:schemeClr val="tx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107" name="TextBox 106"/>
              <p:cNvSpPr txBox="1"/>
              <p:nvPr/>
            </p:nvSpPr>
            <p:spPr>
              <a:xfrm>
                <a:off x="237209" y="3792178"/>
                <a:ext cx="66192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ITALY</a:t>
                </a:r>
                <a:endParaRPr lang="en-GB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8" name="Rectangle 107"/>
              <p:cNvSpPr/>
              <p:nvPr/>
            </p:nvSpPr>
            <p:spPr>
              <a:xfrm>
                <a:off x="1468985" y="3757006"/>
                <a:ext cx="1117439" cy="6001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100" b="1" dirty="0" smtClean="0"/>
                  <a:t>New production plant</a:t>
                </a:r>
                <a:endParaRPr lang="en-GB" sz="1100" b="1" dirty="0"/>
              </a:p>
            </p:txBody>
          </p:sp>
        </p:grp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62295" y="4883649"/>
            <a:ext cx="847818" cy="798905"/>
          </a:xfrm>
          <a:prstGeom prst="rect">
            <a:avLst/>
          </a:prstGeom>
        </p:spPr>
      </p:pic>
      <p:sp>
        <p:nvSpPr>
          <p:cNvPr id="109" name="Oval 108"/>
          <p:cNvSpPr/>
          <p:nvPr/>
        </p:nvSpPr>
        <p:spPr>
          <a:xfrm>
            <a:off x="3584828" y="4858688"/>
            <a:ext cx="494822" cy="483694"/>
          </a:xfrm>
          <a:prstGeom prst="ellipse">
            <a:avLst/>
          </a:prstGeom>
          <a:solidFill>
            <a:srgbClr val="CBA5B2"/>
          </a:solidFill>
          <a:ln w="12700">
            <a:solidFill>
              <a:srgbClr val="98527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00" dirty="0">
              <a:solidFill>
                <a:schemeClr val="tx1"/>
              </a:solidFill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3435398" y="4880154"/>
            <a:ext cx="7936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b="1" dirty="0"/>
              <a:t>Zone “</a:t>
            </a:r>
            <a:r>
              <a:rPr lang="en-US" sz="900" b="1" dirty="0" err="1"/>
              <a:t>Rakovski</a:t>
            </a:r>
            <a:r>
              <a:rPr lang="en-US" sz="900" b="1" dirty="0"/>
              <a:t>”</a:t>
            </a:r>
            <a:endParaRPr lang="bg-BG" sz="900" b="1" dirty="0"/>
          </a:p>
        </p:txBody>
      </p:sp>
      <p:grpSp>
        <p:nvGrpSpPr>
          <p:cNvPr id="29" name="Group 28"/>
          <p:cNvGrpSpPr/>
          <p:nvPr/>
        </p:nvGrpSpPr>
        <p:grpSpPr>
          <a:xfrm>
            <a:off x="1502028" y="1349203"/>
            <a:ext cx="3230932" cy="1224643"/>
            <a:chOff x="1502028" y="1349203"/>
            <a:chExt cx="3230932" cy="1224643"/>
          </a:xfrm>
        </p:grpSpPr>
        <p:grpSp>
          <p:nvGrpSpPr>
            <p:cNvPr id="79" name="Group 78"/>
            <p:cNvGrpSpPr/>
            <p:nvPr/>
          </p:nvGrpSpPr>
          <p:grpSpPr>
            <a:xfrm>
              <a:off x="1502028" y="1349203"/>
              <a:ext cx="3215319" cy="1224643"/>
              <a:chOff x="331076" y="3167742"/>
              <a:chExt cx="3215319" cy="1224643"/>
            </a:xfrm>
          </p:grpSpPr>
          <p:sp>
            <p:nvSpPr>
              <p:cNvPr id="80" name="Rectangle 79"/>
              <p:cNvSpPr/>
              <p:nvPr/>
            </p:nvSpPr>
            <p:spPr>
              <a:xfrm>
                <a:off x="348101" y="3267981"/>
                <a:ext cx="597340" cy="271647"/>
              </a:xfrm>
              <a:prstGeom prst="rect">
                <a:avLst/>
              </a:prstGeom>
              <a:solidFill>
                <a:srgbClr val="019E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81" name="Group 80"/>
              <p:cNvGrpSpPr/>
              <p:nvPr/>
            </p:nvGrpSpPr>
            <p:grpSpPr>
              <a:xfrm>
                <a:off x="331076" y="3167742"/>
                <a:ext cx="3215319" cy="1224643"/>
                <a:chOff x="331076" y="3167742"/>
                <a:chExt cx="3215319" cy="1224643"/>
              </a:xfrm>
            </p:grpSpPr>
            <p:sp>
              <p:nvSpPr>
                <p:cNvPr id="83" name="Rectangular Callout 82"/>
                <p:cNvSpPr/>
                <p:nvPr/>
              </p:nvSpPr>
              <p:spPr>
                <a:xfrm>
                  <a:off x="718457" y="3167742"/>
                  <a:ext cx="2827938" cy="1224643"/>
                </a:xfrm>
                <a:prstGeom prst="wedgeRectCallout">
                  <a:avLst>
                    <a:gd name="adj1" fmla="val 50615"/>
                    <a:gd name="adj2" fmla="val 110692"/>
                  </a:avLst>
                </a:prstGeom>
                <a:solidFill>
                  <a:schemeClr val="bg1"/>
                </a:solidFill>
                <a:ln w="38100">
                  <a:solidFill>
                    <a:srgbClr val="019E93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00" b="1" dirty="0" smtClean="0">
                    <a:solidFill>
                      <a:schemeClr val="tx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endParaRPr>
                </a:p>
                <a:p>
                  <a:pPr algn="ctr"/>
                  <a:endParaRPr lang="en-US" sz="900" b="1" dirty="0">
                    <a:solidFill>
                      <a:schemeClr val="tx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endParaRPr>
                </a:p>
                <a:p>
                  <a:pPr algn="ctr"/>
                  <a:endParaRPr lang="en-US" sz="900" b="1" dirty="0" smtClean="0">
                    <a:solidFill>
                      <a:schemeClr val="tx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endParaRPr>
                </a:p>
                <a:p>
                  <a:pPr algn="ctr"/>
                  <a:endParaRPr lang="en-US" sz="900" b="1" dirty="0">
                    <a:solidFill>
                      <a:schemeClr val="tx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endParaRPr>
                </a:p>
                <a:p>
                  <a:pPr algn="ctr"/>
                  <a:endParaRPr lang="en-US" sz="900" b="1" dirty="0" smtClean="0">
                    <a:solidFill>
                      <a:schemeClr val="tx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endParaRPr>
                </a:p>
              </p:txBody>
            </p:sp>
            <p:sp>
              <p:nvSpPr>
                <p:cNvPr id="84" name="TextBox 83"/>
                <p:cNvSpPr txBox="1"/>
                <p:nvPr/>
              </p:nvSpPr>
              <p:spPr>
                <a:xfrm>
                  <a:off x="331076" y="3267982"/>
                  <a:ext cx="843716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 smtClean="0">
                      <a:solidFill>
                        <a:schemeClr val="bg1"/>
                      </a:solidFill>
                    </a:rPr>
                    <a:t>UK</a:t>
                  </a:r>
                  <a:endParaRPr lang="en-GB" sz="12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728595" y="3756966"/>
                  <a:ext cx="1274313" cy="43088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100" b="1" dirty="0" smtClean="0"/>
                    <a:t>IV Business expansion</a:t>
                  </a:r>
                  <a:endParaRPr lang="en-GB" sz="1100" b="1" dirty="0"/>
                </a:p>
              </p:txBody>
            </p:sp>
          </p:grpSp>
        </p:grpSp>
        <p:sp>
          <p:nvSpPr>
            <p:cNvPr id="88" name="object 22"/>
            <p:cNvSpPr/>
            <p:nvPr/>
          </p:nvSpPr>
          <p:spPr>
            <a:xfrm>
              <a:off x="3365257" y="1404013"/>
              <a:ext cx="1305803" cy="503989"/>
            </a:xfrm>
            <a:prstGeom prst="rect">
              <a:avLst/>
            </a:prstGeom>
            <a:blipFill>
              <a:blip r:embed="rId13" cstate="print"/>
              <a:srcRect/>
              <a:stretch>
                <a:fillRect t="-17166" r="-3545"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3554444" y="1853788"/>
              <a:ext cx="1178516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100" b="1" dirty="0" smtClean="0"/>
                <a:t>New</a:t>
              </a:r>
            </a:p>
            <a:p>
              <a:pPr algn="ctr"/>
              <a:r>
                <a:rPr lang="en-US" sz="1100" b="1" dirty="0" smtClean="0"/>
                <a:t> production</a:t>
              </a:r>
            </a:p>
            <a:p>
              <a:pPr algn="ctr"/>
              <a:r>
                <a:rPr lang="en-US" sz="1100" b="1" dirty="0" smtClean="0"/>
                <a:t> area</a:t>
              </a:r>
              <a:endParaRPr lang="en-GB" sz="1100" b="1" dirty="0"/>
            </a:p>
          </p:txBody>
        </p:sp>
        <p:sp>
          <p:nvSpPr>
            <p:cNvPr id="87" name="object 57"/>
            <p:cNvSpPr/>
            <p:nvPr/>
          </p:nvSpPr>
          <p:spPr>
            <a:xfrm>
              <a:off x="1978659" y="1392799"/>
              <a:ext cx="1291493" cy="454530"/>
            </a:xfrm>
            <a:prstGeom prst="rect">
              <a:avLst/>
            </a:prstGeom>
            <a:blipFill>
              <a:blip r:embed="rId14" cstate="print"/>
              <a:srcRect/>
              <a:stretch>
                <a:fillRect l="-3430" r="-1"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cxnSp>
        <p:nvCxnSpPr>
          <p:cNvPr id="15" name="Straight Connector 14"/>
          <p:cNvCxnSpPr>
            <a:stCxn id="83" idx="0"/>
            <a:endCxn id="83" idx="2"/>
          </p:cNvCxnSpPr>
          <p:nvPr/>
        </p:nvCxnSpPr>
        <p:spPr>
          <a:xfrm>
            <a:off x="3303378" y="1349203"/>
            <a:ext cx="0" cy="1224643"/>
          </a:xfrm>
          <a:prstGeom prst="line">
            <a:avLst/>
          </a:prstGeom>
          <a:ln w="12700">
            <a:solidFill>
              <a:srgbClr val="01635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Oval 92"/>
          <p:cNvSpPr/>
          <p:nvPr/>
        </p:nvSpPr>
        <p:spPr>
          <a:xfrm>
            <a:off x="3060197" y="1897005"/>
            <a:ext cx="494822" cy="483694"/>
          </a:xfrm>
          <a:prstGeom prst="ellipse">
            <a:avLst/>
          </a:prstGeom>
          <a:solidFill>
            <a:srgbClr val="CBA5B2"/>
          </a:solidFill>
          <a:ln w="12700">
            <a:solidFill>
              <a:srgbClr val="98527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00" dirty="0">
              <a:solidFill>
                <a:schemeClr val="tx1"/>
              </a:solidFill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2910767" y="1918471"/>
            <a:ext cx="7936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b="1" dirty="0" smtClean="0"/>
              <a:t>Zone “</a:t>
            </a:r>
            <a:r>
              <a:rPr lang="en-US" sz="900" b="1" dirty="0" err="1" smtClean="0"/>
              <a:t>Rakovski</a:t>
            </a:r>
            <a:r>
              <a:rPr lang="en-US" sz="900" b="1" dirty="0" smtClean="0"/>
              <a:t>”</a:t>
            </a:r>
            <a:endParaRPr lang="bg-BG" sz="900" b="1" dirty="0"/>
          </a:p>
        </p:txBody>
      </p:sp>
      <p:cxnSp>
        <p:nvCxnSpPr>
          <p:cNvPr id="111" name="Straight Connector 110"/>
          <p:cNvCxnSpPr/>
          <p:nvPr/>
        </p:nvCxnSpPr>
        <p:spPr>
          <a:xfrm>
            <a:off x="6898432" y="1802520"/>
            <a:ext cx="0" cy="1224643"/>
          </a:xfrm>
          <a:prstGeom prst="line">
            <a:avLst/>
          </a:prstGeom>
          <a:ln w="12700">
            <a:solidFill>
              <a:srgbClr val="01635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Oval 111"/>
          <p:cNvSpPr/>
          <p:nvPr/>
        </p:nvSpPr>
        <p:spPr>
          <a:xfrm>
            <a:off x="6610370" y="2253920"/>
            <a:ext cx="563335" cy="550668"/>
          </a:xfrm>
          <a:prstGeom prst="ellipse">
            <a:avLst/>
          </a:prstGeom>
          <a:solidFill>
            <a:srgbClr val="CBA5B2"/>
          </a:solidFill>
          <a:ln w="19050">
            <a:solidFill>
              <a:srgbClr val="98527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00" dirty="0">
              <a:solidFill>
                <a:schemeClr val="tx1"/>
              </a:solidFill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6544653" y="2337188"/>
            <a:ext cx="694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b="1" dirty="0"/>
              <a:t>Zone “Maritza”</a:t>
            </a:r>
            <a:endParaRPr lang="bg-BG" sz="900" b="1" dirty="0"/>
          </a:p>
        </p:txBody>
      </p:sp>
    </p:spTree>
    <p:extLst>
      <p:ext uri="{BB962C8B-B14F-4D97-AF65-F5344CB8AC3E}">
        <p14:creationId xmlns:p14="http://schemas.microsoft.com/office/powerpoint/2010/main" val="2758892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46" t="30159" r="41746" b="38360"/>
          <a:stretch/>
        </p:blipFill>
        <p:spPr>
          <a:xfrm>
            <a:off x="4253948" y="2171700"/>
            <a:ext cx="1680678" cy="226695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68677" y="82206"/>
            <a:ext cx="9566910" cy="908394"/>
            <a:chOff x="281940" y="89826"/>
            <a:chExt cx="9566910" cy="879056"/>
          </a:xfrm>
        </p:grpSpPr>
        <p:sp>
          <p:nvSpPr>
            <p:cNvPr id="4" name="Rectangle 3"/>
            <p:cNvSpPr/>
            <p:nvPr/>
          </p:nvSpPr>
          <p:spPr>
            <a:xfrm>
              <a:off x="1257300" y="90482"/>
              <a:ext cx="8591550" cy="878400"/>
            </a:xfrm>
            <a:prstGeom prst="rect">
              <a:avLst/>
            </a:prstGeom>
            <a:solidFill>
              <a:srgbClr val="27AFDF"/>
            </a:solidFill>
            <a:ln>
              <a:noFill/>
            </a:ln>
            <a:effectLst>
              <a:outerShdw blurRad="50800" dist="38100" dir="4800000" sx="101000" sy="101000" algn="tl" rotWithShape="0">
                <a:schemeClr val="tx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 dirty="0" smtClean="0"/>
                <a:t>SCOPE OF TEZ</a:t>
              </a:r>
              <a:endParaRPr lang="en-GB" sz="3200" b="1" dirty="0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4" t="3799" r="5686" b="5726"/>
            <a:stretch/>
          </p:blipFill>
          <p:spPr>
            <a:xfrm>
              <a:off x="471488" y="89826"/>
              <a:ext cx="785812" cy="879056"/>
            </a:xfrm>
            <a:prstGeom prst="rect">
              <a:avLst/>
            </a:prstGeom>
            <a:effectLst>
              <a:outerShdw blurRad="50800" dist="38100" dir="4800000" sx="101000" sy="101000" algn="tl" rotWithShape="0">
                <a:schemeClr val="tx1">
                  <a:alpha val="40000"/>
                </a:schemeClr>
              </a:outerShdw>
            </a:effectLst>
          </p:spPr>
        </p:pic>
        <p:sp>
          <p:nvSpPr>
            <p:cNvPr id="6" name="Rectangle 5"/>
            <p:cNvSpPr/>
            <p:nvPr/>
          </p:nvSpPr>
          <p:spPr>
            <a:xfrm>
              <a:off x="281940" y="90482"/>
              <a:ext cx="189548" cy="878400"/>
            </a:xfrm>
            <a:prstGeom prst="rect">
              <a:avLst/>
            </a:prstGeom>
            <a:solidFill>
              <a:srgbClr val="F1DA50"/>
            </a:solidFill>
            <a:ln>
              <a:noFill/>
            </a:ln>
            <a:effectLst>
              <a:outerShdw blurRad="50800" dist="38100" dir="4800000" sx="101000" sy="101000" algn="tl" rotWithShape="0">
                <a:schemeClr val="tx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7112000" y="6614631"/>
            <a:ext cx="2774387" cy="317154"/>
          </a:xfrm>
          <a:prstGeom prst="rect">
            <a:avLst/>
          </a:prstGeom>
          <a:solidFill>
            <a:srgbClr val="F1DA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Slide </a:t>
            </a:r>
            <a:fld id="{235EE311-2014-45A5-BADD-C12ABC59571D}" type="slidenum">
              <a:rPr lang="en-US" sz="1400" b="1" smtClean="0">
                <a:solidFill>
                  <a:schemeClr val="tx1"/>
                </a:solidFill>
              </a:rPr>
              <a:t>15</a:t>
            </a:fld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99157" y="2377440"/>
            <a:ext cx="2766623" cy="902474"/>
          </a:xfrm>
          <a:prstGeom prst="rect">
            <a:avLst/>
          </a:prstGeom>
          <a:solidFill>
            <a:srgbClr val="019E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Industrial Zones</a:t>
            </a:r>
            <a:endParaRPr lang="en-GB" sz="1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65780" y="2377440"/>
            <a:ext cx="1040094" cy="90247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4995" y="2421039"/>
            <a:ext cx="737405" cy="85887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299157" y="3801219"/>
            <a:ext cx="2766623" cy="902474"/>
          </a:xfrm>
          <a:prstGeom prst="rect">
            <a:avLst/>
          </a:prstGeom>
          <a:solidFill>
            <a:srgbClr val="019E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Agriculture</a:t>
            </a:r>
            <a:endParaRPr lang="en-GB" sz="1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065780" y="3801219"/>
            <a:ext cx="1040094" cy="90247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2814" y="3925867"/>
            <a:ext cx="1013060" cy="701438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7119764" y="2377440"/>
            <a:ext cx="2766623" cy="902474"/>
          </a:xfrm>
          <a:prstGeom prst="rect">
            <a:avLst/>
          </a:prstGeom>
          <a:solidFill>
            <a:srgbClr val="019E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Education</a:t>
            </a:r>
            <a:endParaRPr lang="en-GB" sz="1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071906" y="2377440"/>
            <a:ext cx="1040094" cy="90247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02700" y="2435737"/>
            <a:ext cx="1017064" cy="844177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7119764" y="3801219"/>
            <a:ext cx="2766623" cy="902474"/>
          </a:xfrm>
          <a:prstGeom prst="rect">
            <a:avLst/>
          </a:prstGeom>
          <a:solidFill>
            <a:srgbClr val="019E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Environment</a:t>
            </a:r>
            <a:endParaRPr lang="en-GB" sz="1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071906" y="3801219"/>
            <a:ext cx="1040094" cy="90247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13383" y="3834007"/>
            <a:ext cx="998617" cy="820412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3691925" y="5330963"/>
            <a:ext cx="2766623" cy="902474"/>
          </a:xfrm>
          <a:prstGeom prst="rect">
            <a:avLst/>
          </a:prstGeom>
          <a:solidFill>
            <a:srgbClr val="019E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Commerce</a:t>
            </a:r>
            <a:endParaRPr lang="en-GB" sz="1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625921" y="4487295"/>
            <a:ext cx="1040094" cy="84836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58512" y="4508029"/>
            <a:ext cx="1107504" cy="73710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24540" y="6429375"/>
            <a:ext cx="3539494" cy="647962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268677" y="6614631"/>
            <a:ext cx="2766623" cy="317154"/>
          </a:xfrm>
          <a:prstGeom prst="rect">
            <a:avLst/>
          </a:prstGeom>
          <a:solidFill>
            <a:srgbClr val="F1DA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hlinkClick r:id="rId11" tooltip="www.tez.bg"/>
              </a:rPr>
              <a:t>www.tez.bg</a:t>
            </a:r>
            <a:endParaRPr lang="en-GB" sz="1400" b="1" dirty="0">
              <a:solidFill>
                <a:schemeClr val="tx1"/>
              </a:solidFill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92965" y="1087847"/>
            <a:ext cx="5906006" cy="108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72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30"/>
          <a:stretch/>
        </p:blipFill>
        <p:spPr>
          <a:xfrm>
            <a:off x="543" y="0"/>
            <a:ext cx="10187489" cy="657225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68677" y="82206"/>
            <a:ext cx="9566910" cy="908394"/>
            <a:chOff x="281940" y="89826"/>
            <a:chExt cx="9566910" cy="879056"/>
          </a:xfrm>
        </p:grpSpPr>
        <p:sp>
          <p:nvSpPr>
            <p:cNvPr id="4" name="Rectangle 3"/>
            <p:cNvSpPr/>
            <p:nvPr/>
          </p:nvSpPr>
          <p:spPr>
            <a:xfrm>
              <a:off x="1257300" y="90482"/>
              <a:ext cx="8591550" cy="878400"/>
            </a:xfrm>
            <a:prstGeom prst="rect">
              <a:avLst/>
            </a:prstGeom>
            <a:solidFill>
              <a:srgbClr val="27AFDF"/>
            </a:solidFill>
            <a:ln>
              <a:noFill/>
            </a:ln>
            <a:effectLst>
              <a:outerShdw blurRad="50800" dist="38100" dir="4800000" sx="101000" sy="101000" algn="tl" rotWithShape="0">
                <a:schemeClr val="tx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 dirty="0" smtClean="0"/>
                <a:t>COMMERCIAL AND INDUSTRIAL ZONE "MARITZA"</a:t>
              </a:r>
              <a:endParaRPr lang="en-GB" sz="2800" b="1" dirty="0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4" t="3799" r="5686" b="5726"/>
            <a:stretch/>
          </p:blipFill>
          <p:spPr>
            <a:xfrm>
              <a:off x="471488" y="89826"/>
              <a:ext cx="785812" cy="879056"/>
            </a:xfrm>
            <a:prstGeom prst="rect">
              <a:avLst/>
            </a:prstGeom>
            <a:effectLst>
              <a:outerShdw blurRad="50800" dist="38100" dir="4800000" sx="101000" sy="101000" algn="tl" rotWithShape="0">
                <a:schemeClr val="tx1">
                  <a:alpha val="40000"/>
                </a:schemeClr>
              </a:outerShdw>
            </a:effectLst>
          </p:spPr>
        </p:pic>
        <p:sp>
          <p:nvSpPr>
            <p:cNvPr id="6" name="Rectangle 5"/>
            <p:cNvSpPr/>
            <p:nvPr/>
          </p:nvSpPr>
          <p:spPr>
            <a:xfrm>
              <a:off x="281940" y="90482"/>
              <a:ext cx="189548" cy="878400"/>
            </a:xfrm>
            <a:prstGeom prst="rect">
              <a:avLst/>
            </a:prstGeom>
            <a:solidFill>
              <a:srgbClr val="F1DA50"/>
            </a:solidFill>
            <a:ln>
              <a:noFill/>
            </a:ln>
            <a:effectLst>
              <a:outerShdw blurRad="50800" dist="38100" dir="4800000" sx="101000" sy="101000" algn="tl" rotWithShape="0">
                <a:schemeClr val="tx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7112000" y="6614631"/>
            <a:ext cx="2774387" cy="317154"/>
          </a:xfrm>
          <a:prstGeom prst="rect">
            <a:avLst/>
          </a:prstGeom>
          <a:solidFill>
            <a:srgbClr val="F1DA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Slide </a:t>
            </a:r>
            <a:fld id="{22702E5A-AD2B-443B-AC35-2E7C31EEB792}" type="slidenum">
              <a:rPr lang="en-US" sz="1400" b="1" smtClean="0">
                <a:solidFill>
                  <a:schemeClr val="tx1"/>
                </a:solidFill>
              </a:rPr>
              <a:t>16</a:t>
            </a:fld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7871" y="1146430"/>
            <a:ext cx="4694654" cy="1735918"/>
          </a:xfrm>
          <a:prstGeom prst="rect">
            <a:avLst/>
          </a:prstGeom>
          <a:solidFill>
            <a:srgbClr val="019E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bg-BG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</a:t>
            </a:r>
            <a:r>
              <a:rPr lang="en-GB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Area - 5 000 000 m2 </a:t>
            </a:r>
            <a:endParaRPr lang="bg-BG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"Maritza" is the first industrial zone in</a:t>
            </a:r>
          </a:p>
          <a:p>
            <a:pPr>
              <a:lnSpc>
                <a:spcPct val="150000"/>
              </a:lnSpc>
            </a:pPr>
            <a:r>
              <a:rPr lang="en-GB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Bulgaria which started in 1995</a:t>
            </a:r>
          </a:p>
          <a:p>
            <a:pPr>
              <a:lnSpc>
                <a:spcPct val="150000"/>
              </a:lnSpc>
            </a:pPr>
            <a:r>
              <a:rPr lang="en-GB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Industries: engineering, electronics, food,</a:t>
            </a:r>
          </a:p>
          <a:p>
            <a:pPr>
              <a:lnSpc>
                <a:spcPct val="150000"/>
              </a:lnSpc>
            </a:pPr>
            <a:r>
              <a:rPr lang="en-GB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logistics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4540" y="6429375"/>
            <a:ext cx="3539494" cy="64796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68677" y="6614631"/>
            <a:ext cx="2766623" cy="317154"/>
          </a:xfrm>
          <a:prstGeom prst="rect">
            <a:avLst/>
          </a:prstGeom>
          <a:solidFill>
            <a:srgbClr val="F1DA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hlinkClick r:id="rId6" tooltip="www.tez.bg"/>
              </a:rPr>
              <a:t>www.tez.bg</a:t>
            </a:r>
            <a:endParaRPr lang="en-GB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77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30"/>
          <a:stretch/>
        </p:blipFill>
        <p:spPr>
          <a:xfrm>
            <a:off x="543" y="0"/>
            <a:ext cx="10187489" cy="657225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68677" y="82206"/>
            <a:ext cx="9566910" cy="908394"/>
            <a:chOff x="281940" y="89826"/>
            <a:chExt cx="9566910" cy="879056"/>
          </a:xfrm>
        </p:grpSpPr>
        <p:sp>
          <p:nvSpPr>
            <p:cNvPr id="4" name="Rectangle 3"/>
            <p:cNvSpPr/>
            <p:nvPr/>
          </p:nvSpPr>
          <p:spPr>
            <a:xfrm>
              <a:off x="1257300" y="90482"/>
              <a:ext cx="8591550" cy="878400"/>
            </a:xfrm>
            <a:prstGeom prst="rect">
              <a:avLst/>
            </a:prstGeom>
            <a:solidFill>
              <a:srgbClr val="27AFDF"/>
            </a:solidFill>
            <a:ln>
              <a:noFill/>
            </a:ln>
            <a:effectLst>
              <a:outerShdw blurRad="50800" dist="38100" dir="4800000" sx="101000" sy="101000" algn="tl" rotWithShape="0">
                <a:schemeClr val="tx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 dirty="0" smtClean="0"/>
                <a:t>INDUSTRIAL ZONE "RAKOVSKI"</a:t>
              </a:r>
              <a:endParaRPr lang="en-GB" sz="2800" b="1" dirty="0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4" t="3799" r="5686" b="5726"/>
            <a:stretch/>
          </p:blipFill>
          <p:spPr>
            <a:xfrm>
              <a:off x="471488" y="89826"/>
              <a:ext cx="785812" cy="879056"/>
            </a:xfrm>
            <a:prstGeom prst="rect">
              <a:avLst/>
            </a:prstGeom>
            <a:effectLst>
              <a:outerShdw blurRad="50800" dist="38100" dir="4800000" sx="101000" sy="101000" algn="tl" rotWithShape="0">
                <a:schemeClr val="tx1">
                  <a:alpha val="40000"/>
                </a:schemeClr>
              </a:outerShdw>
            </a:effectLst>
          </p:spPr>
        </p:pic>
        <p:sp>
          <p:nvSpPr>
            <p:cNvPr id="6" name="Rectangle 5"/>
            <p:cNvSpPr/>
            <p:nvPr/>
          </p:nvSpPr>
          <p:spPr>
            <a:xfrm>
              <a:off x="281940" y="90482"/>
              <a:ext cx="189548" cy="878400"/>
            </a:xfrm>
            <a:prstGeom prst="rect">
              <a:avLst/>
            </a:prstGeom>
            <a:solidFill>
              <a:srgbClr val="F1DA50"/>
            </a:solidFill>
            <a:ln>
              <a:noFill/>
            </a:ln>
            <a:effectLst>
              <a:outerShdw blurRad="50800" dist="38100" dir="4800000" sx="101000" sy="101000" algn="tl" rotWithShape="0">
                <a:schemeClr val="tx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7112000" y="6614631"/>
            <a:ext cx="2774387" cy="317154"/>
          </a:xfrm>
          <a:prstGeom prst="rect">
            <a:avLst/>
          </a:prstGeom>
          <a:solidFill>
            <a:srgbClr val="F1DA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Slide </a:t>
            </a:r>
            <a:fld id="{18A40C65-CFD8-41A5-BB82-F03994728277}" type="slidenum">
              <a:rPr lang="en-US" sz="1400" b="1" smtClean="0">
                <a:solidFill>
                  <a:schemeClr val="tx1"/>
                </a:solidFill>
              </a:rPr>
              <a:t>17</a:t>
            </a:fld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8677" y="1072806"/>
            <a:ext cx="4779572" cy="1651344"/>
          </a:xfrm>
          <a:prstGeom prst="rect">
            <a:avLst/>
          </a:prstGeom>
          <a:solidFill>
            <a:srgbClr val="019E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bg-BG" sz="16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</a:t>
            </a:r>
            <a:r>
              <a:rPr lang="en-GB" sz="16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Area - 1 000 000 m2</a:t>
            </a:r>
            <a:endParaRPr lang="bg-BG" sz="16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6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Industries: automotive, chemistry, textile,</a:t>
            </a:r>
            <a:r>
              <a:rPr lang="bg-BG" sz="16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6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logistics, food, energy equipment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4540" y="6429375"/>
            <a:ext cx="3539494" cy="64796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68677" y="6614631"/>
            <a:ext cx="2766623" cy="317154"/>
          </a:xfrm>
          <a:prstGeom prst="rect">
            <a:avLst/>
          </a:prstGeom>
          <a:solidFill>
            <a:srgbClr val="F1DA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hlinkClick r:id="rId6" tooltip="www.tez.bg"/>
              </a:rPr>
              <a:t>www.tez.bg</a:t>
            </a:r>
            <a:endParaRPr lang="en-GB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422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01"/>
          <a:stretch/>
        </p:blipFill>
        <p:spPr>
          <a:xfrm>
            <a:off x="543" y="0"/>
            <a:ext cx="10187489" cy="661035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68677" y="82206"/>
            <a:ext cx="9566910" cy="908394"/>
            <a:chOff x="281940" y="89826"/>
            <a:chExt cx="9566910" cy="879056"/>
          </a:xfrm>
        </p:grpSpPr>
        <p:sp>
          <p:nvSpPr>
            <p:cNvPr id="4" name="Rectangle 3"/>
            <p:cNvSpPr/>
            <p:nvPr/>
          </p:nvSpPr>
          <p:spPr>
            <a:xfrm>
              <a:off x="1257300" y="90482"/>
              <a:ext cx="8591550" cy="878400"/>
            </a:xfrm>
            <a:prstGeom prst="rect">
              <a:avLst/>
            </a:prstGeom>
            <a:solidFill>
              <a:srgbClr val="27AFDF"/>
            </a:solidFill>
            <a:ln>
              <a:noFill/>
            </a:ln>
            <a:effectLst>
              <a:outerShdw blurRad="50800" dist="38100" dir="4800000" sx="101000" sy="101000" algn="tl" rotWithShape="0">
                <a:schemeClr val="tx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 dirty="0" smtClean="0"/>
                <a:t>INDUSTRIAL ZONE "KUKLEN"</a:t>
              </a:r>
              <a:endParaRPr lang="en-GB" sz="2800" b="1" dirty="0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4" t="3799" r="5686" b="5726"/>
            <a:stretch/>
          </p:blipFill>
          <p:spPr>
            <a:xfrm>
              <a:off x="471488" y="89826"/>
              <a:ext cx="785812" cy="879056"/>
            </a:xfrm>
            <a:prstGeom prst="rect">
              <a:avLst/>
            </a:prstGeom>
            <a:effectLst>
              <a:outerShdw blurRad="50800" dist="38100" dir="4800000" sx="101000" sy="101000" algn="tl" rotWithShape="0">
                <a:schemeClr val="tx1">
                  <a:alpha val="40000"/>
                </a:schemeClr>
              </a:outerShdw>
            </a:effectLst>
          </p:spPr>
        </p:pic>
        <p:sp>
          <p:nvSpPr>
            <p:cNvPr id="6" name="Rectangle 5"/>
            <p:cNvSpPr/>
            <p:nvPr/>
          </p:nvSpPr>
          <p:spPr>
            <a:xfrm>
              <a:off x="281940" y="90482"/>
              <a:ext cx="189548" cy="878400"/>
            </a:xfrm>
            <a:prstGeom prst="rect">
              <a:avLst/>
            </a:prstGeom>
            <a:solidFill>
              <a:srgbClr val="F1DA50"/>
            </a:solidFill>
            <a:ln>
              <a:noFill/>
            </a:ln>
            <a:effectLst>
              <a:outerShdw blurRad="50800" dist="38100" dir="4800000" sx="101000" sy="101000" algn="tl" rotWithShape="0">
                <a:schemeClr val="tx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Rectangle 8"/>
          <p:cNvSpPr/>
          <p:nvPr/>
        </p:nvSpPr>
        <p:spPr>
          <a:xfrm>
            <a:off x="7112000" y="6614631"/>
            <a:ext cx="2774387" cy="317154"/>
          </a:xfrm>
          <a:prstGeom prst="rect">
            <a:avLst/>
          </a:prstGeom>
          <a:solidFill>
            <a:srgbClr val="F1DA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Slide </a:t>
            </a:r>
            <a:fld id="{4E77AFB5-6CCE-4A81-8FC9-249605C8ED25}" type="slidenum">
              <a:rPr lang="en-US" sz="1400" b="1" smtClean="0">
                <a:solidFill>
                  <a:schemeClr val="tx1"/>
                </a:solidFill>
              </a:rPr>
              <a:t>18</a:t>
            </a:fld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7871" y="1146430"/>
            <a:ext cx="4694654" cy="1558670"/>
          </a:xfrm>
          <a:prstGeom prst="rect">
            <a:avLst/>
          </a:prstGeom>
          <a:solidFill>
            <a:srgbClr val="019E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Area-1 000 000 m</a:t>
            </a:r>
            <a:r>
              <a:rPr lang="en-GB" sz="1600" b="1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GB" sz="16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in close proximity to Plovdiv international airport</a:t>
            </a:r>
          </a:p>
          <a:p>
            <a:endParaRPr lang="en-GB" sz="16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FontTx/>
              <a:buChar char="-"/>
            </a:pPr>
            <a:r>
              <a:rPr lang="en-GB" sz="16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Industries: metals, machinery, chemicals, automotive, logistics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4540" y="6429375"/>
            <a:ext cx="3539494" cy="64796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68677" y="6614631"/>
            <a:ext cx="2766623" cy="317154"/>
          </a:xfrm>
          <a:prstGeom prst="rect">
            <a:avLst/>
          </a:prstGeom>
          <a:solidFill>
            <a:srgbClr val="F1DA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hlinkClick r:id="rId6" tooltip="www.tez.bg"/>
              </a:rPr>
              <a:t>www.tez.bg</a:t>
            </a:r>
            <a:endParaRPr lang="en-GB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966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68677" y="82206"/>
            <a:ext cx="9566910" cy="908394"/>
            <a:chOff x="281940" y="89826"/>
            <a:chExt cx="9566910" cy="879056"/>
          </a:xfrm>
        </p:grpSpPr>
        <p:sp>
          <p:nvSpPr>
            <p:cNvPr id="4" name="Rectangle 3"/>
            <p:cNvSpPr/>
            <p:nvPr/>
          </p:nvSpPr>
          <p:spPr>
            <a:xfrm>
              <a:off x="1257300" y="90482"/>
              <a:ext cx="8591550" cy="878400"/>
            </a:xfrm>
            <a:prstGeom prst="rect">
              <a:avLst/>
            </a:prstGeom>
            <a:solidFill>
              <a:srgbClr val="27AFDF"/>
            </a:solidFill>
            <a:ln>
              <a:noFill/>
            </a:ln>
            <a:effectLst>
              <a:outerShdw blurRad="50800" dist="38100" dir="4800000" sx="101000" sy="101000" algn="tl" rotWithShape="0">
                <a:schemeClr val="tx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 dirty="0" smtClean="0"/>
                <a:t>"E</a:t>
              </a:r>
              <a:r>
                <a:rPr lang="en-US" sz="2800" b="1" dirty="0" smtClean="0"/>
                <a:t>URO-</a:t>
              </a:r>
              <a:r>
                <a:rPr lang="en-GB" sz="2800" b="1" dirty="0" smtClean="0"/>
                <a:t>CHINESE ECONOMIC DEVELOPMENT ZONE"</a:t>
              </a:r>
              <a:endParaRPr lang="en-GB" sz="2800" b="1" dirty="0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4" t="3799" r="5686" b="5726"/>
            <a:stretch/>
          </p:blipFill>
          <p:spPr>
            <a:xfrm>
              <a:off x="471488" y="89826"/>
              <a:ext cx="785812" cy="879056"/>
            </a:xfrm>
            <a:prstGeom prst="rect">
              <a:avLst/>
            </a:prstGeom>
            <a:effectLst>
              <a:outerShdw blurRad="50800" dist="38100" dir="4800000" sx="101000" sy="101000" algn="tl" rotWithShape="0">
                <a:schemeClr val="tx1">
                  <a:alpha val="40000"/>
                </a:schemeClr>
              </a:outerShdw>
            </a:effectLst>
          </p:spPr>
        </p:pic>
        <p:sp>
          <p:nvSpPr>
            <p:cNvPr id="6" name="Rectangle 5"/>
            <p:cNvSpPr/>
            <p:nvPr/>
          </p:nvSpPr>
          <p:spPr>
            <a:xfrm>
              <a:off x="281940" y="90482"/>
              <a:ext cx="189548" cy="878400"/>
            </a:xfrm>
            <a:prstGeom prst="rect">
              <a:avLst/>
            </a:prstGeom>
            <a:solidFill>
              <a:srgbClr val="F1DA50"/>
            </a:solidFill>
            <a:ln>
              <a:noFill/>
            </a:ln>
            <a:effectLst>
              <a:outerShdw blurRad="50800" dist="38100" dir="4800000" sx="101000" sy="101000" algn="tl" rotWithShape="0">
                <a:schemeClr val="tx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Rectangle 8"/>
          <p:cNvSpPr/>
          <p:nvPr/>
        </p:nvSpPr>
        <p:spPr>
          <a:xfrm>
            <a:off x="7112000" y="6614631"/>
            <a:ext cx="2774387" cy="317154"/>
          </a:xfrm>
          <a:prstGeom prst="rect">
            <a:avLst/>
          </a:prstGeom>
          <a:solidFill>
            <a:srgbClr val="F1DA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Slide </a:t>
            </a:r>
            <a:fld id="{7EF2EF42-1978-4E56-B29F-96BB364AF17B}" type="slidenum">
              <a:rPr lang="en-US" sz="1400" b="1" smtClean="0">
                <a:solidFill>
                  <a:schemeClr val="tx1"/>
                </a:solidFill>
              </a:rPr>
              <a:t>19</a:t>
            </a:fld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7871" y="1146430"/>
            <a:ext cx="4694654" cy="5150355"/>
          </a:xfrm>
          <a:prstGeom prst="rect">
            <a:avLst/>
          </a:prstGeom>
          <a:solidFill>
            <a:srgbClr val="019E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F3DB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AREA:</a:t>
            </a:r>
            <a:endParaRPr lang="bg-BG" sz="1600" b="1" dirty="0">
              <a:solidFill>
                <a:srgbClr val="F3DB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Private land - 2 550 </a:t>
            </a:r>
            <a:r>
              <a:rPr lang="en-GB" sz="16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dka</a:t>
            </a:r>
            <a:endParaRPr lang="en-GB" sz="16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Municipal land - 150 </a:t>
            </a:r>
            <a:r>
              <a:rPr lang="en-GB" sz="16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dka</a:t>
            </a:r>
            <a:endParaRPr lang="en-GB" sz="16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Land for infrastructure - 300 </a:t>
            </a:r>
            <a:r>
              <a:rPr lang="en-GB" sz="1600" b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dka</a:t>
            </a:r>
            <a:endParaRPr lang="en-GB" sz="16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6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bg-BG" sz="16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bg-BG" sz="16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1600" b="1" dirty="0" smtClean="0">
                <a:solidFill>
                  <a:srgbClr val="F3DB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PROJECT CONCEPT</a:t>
            </a:r>
            <a:r>
              <a:rPr lang="en-GB" sz="16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endParaRPr lang="en-GB" sz="16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Estimates feature the construction of logistics buildings, commercial facilities, production facilities, and a cargo terminal for</a:t>
            </a:r>
          </a:p>
          <a:p>
            <a:r>
              <a:rPr lang="en-GB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automobile and railway transport. Agricultural parameters of the region are likely to start facilities engaged in the production, storage</a:t>
            </a:r>
          </a:p>
          <a:p>
            <a:r>
              <a:rPr lang="en-GB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trade of agricultural produce.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4540" y="6429375"/>
            <a:ext cx="3539494" cy="64796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68677" y="6614631"/>
            <a:ext cx="2766623" cy="317154"/>
          </a:xfrm>
          <a:prstGeom prst="rect">
            <a:avLst/>
          </a:prstGeom>
          <a:solidFill>
            <a:srgbClr val="F1DA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hlinkClick r:id="rId5" tooltip="www.tez.bg"/>
              </a:rPr>
              <a:t>www.tez.bg</a:t>
            </a:r>
            <a:endParaRPr lang="en-GB" sz="1400" b="1" dirty="0">
              <a:solidFill>
                <a:schemeClr val="tx1"/>
              </a:solidFill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51"/>
          <a:stretch/>
        </p:blipFill>
        <p:spPr>
          <a:xfrm>
            <a:off x="5127437" y="3721608"/>
            <a:ext cx="4708150" cy="25751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4" descr="http://www.t-develop.com/system-files/gallery/logistic-park-raduml-140457763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1" r="4712"/>
          <a:stretch/>
        </p:blipFill>
        <p:spPr bwMode="auto">
          <a:xfrm>
            <a:off x="5124450" y="1179031"/>
            <a:ext cx="4761937" cy="23541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689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68677" y="82206"/>
            <a:ext cx="9566910" cy="908394"/>
            <a:chOff x="281940" y="89826"/>
            <a:chExt cx="9566910" cy="879056"/>
          </a:xfrm>
        </p:grpSpPr>
        <p:sp>
          <p:nvSpPr>
            <p:cNvPr id="4" name="Rectangle 3"/>
            <p:cNvSpPr/>
            <p:nvPr/>
          </p:nvSpPr>
          <p:spPr>
            <a:xfrm>
              <a:off x="1257300" y="90482"/>
              <a:ext cx="8591550" cy="878400"/>
            </a:xfrm>
            <a:prstGeom prst="rect">
              <a:avLst/>
            </a:prstGeom>
            <a:solidFill>
              <a:srgbClr val="27AFDF"/>
            </a:solidFill>
            <a:ln>
              <a:noFill/>
            </a:ln>
            <a:effectLst>
              <a:outerShdw blurRad="50800" dist="38100" dir="4800000" sx="101000" sy="101000" algn="tl" rotWithShape="0">
                <a:schemeClr val="tx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/>
                <a:t>TRAKIA ECONOMIC ZONE /TEZ/ </a:t>
              </a:r>
            </a:p>
            <a:p>
              <a:pPr algn="ctr"/>
              <a:r>
                <a:rPr lang="en-US" sz="3200" b="1" dirty="0" smtClean="0"/>
                <a:t>GEOGRAPHIC LOCATION </a:t>
              </a:r>
              <a:endParaRPr lang="en-GB" sz="3200" b="1" dirty="0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4" t="3799" r="5686" b="5726"/>
            <a:stretch/>
          </p:blipFill>
          <p:spPr>
            <a:xfrm>
              <a:off x="471488" y="89826"/>
              <a:ext cx="785812" cy="879056"/>
            </a:xfrm>
            <a:prstGeom prst="rect">
              <a:avLst/>
            </a:prstGeom>
            <a:effectLst>
              <a:outerShdw blurRad="50800" dist="38100" dir="4800000" sx="101000" sy="101000" algn="tl" rotWithShape="0">
                <a:schemeClr val="tx1">
                  <a:alpha val="40000"/>
                </a:schemeClr>
              </a:outerShdw>
            </a:effectLst>
          </p:spPr>
        </p:pic>
        <p:sp>
          <p:nvSpPr>
            <p:cNvPr id="6" name="Rectangle 5"/>
            <p:cNvSpPr/>
            <p:nvPr/>
          </p:nvSpPr>
          <p:spPr>
            <a:xfrm>
              <a:off x="281940" y="90482"/>
              <a:ext cx="189548" cy="878400"/>
            </a:xfrm>
            <a:prstGeom prst="rect">
              <a:avLst/>
            </a:prstGeom>
            <a:solidFill>
              <a:srgbClr val="F1DA50"/>
            </a:solidFill>
            <a:ln>
              <a:noFill/>
            </a:ln>
            <a:effectLst>
              <a:outerShdw blurRad="50800" dist="38100" dir="4800000" sx="101000" sy="101000" algn="tl" rotWithShape="0">
                <a:schemeClr val="tx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9" name="Rectangle 18"/>
          <p:cNvSpPr/>
          <p:nvPr/>
        </p:nvSpPr>
        <p:spPr>
          <a:xfrm>
            <a:off x="267871" y="1146430"/>
            <a:ext cx="4690800" cy="5133600"/>
          </a:xfrm>
          <a:prstGeom prst="rect">
            <a:avLst/>
          </a:prstGeom>
          <a:solidFill>
            <a:srgbClr val="019E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250000"/>
              </a:lnSpc>
            </a:pPr>
            <a:r>
              <a:rPr lang="en-GB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• South East Europe</a:t>
            </a:r>
          </a:p>
          <a:p>
            <a:pPr>
              <a:lnSpc>
                <a:spcPct val="250000"/>
              </a:lnSpc>
            </a:pPr>
            <a:r>
              <a:rPr lang="en-GB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• </a:t>
            </a:r>
            <a:r>
              <a:rPr lang="en-GB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Bulgaria</a:t>
            </a:r>
          </a:p>
          <a:p>
            <a:pPr>
              <a:lnSpc>
                <a:spcPct val="250000"/>
              </a:lnSpc>
            </a:pPr>
            <a:r>
              <a:rPr lang="en-GB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• </a:t>
            </a:r>
            <a:r>
              <a:rPr lang="en-GB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en-GB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 the region of Plovdiv, the</a:t>
            </a:r>
          </a:p>
          <a:p>
            <a:pPr>
              <a:lnSpc>
                <a:spcPct val="250000"/>
              </a:lnSpc>
            </a:pPr>
            <a:r>
              <a:rPr lang="en-GB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second largest city in Bulgaria</a:t>
            </a:r>
          </a:p>
          <a:p>
            <a:pPr>
              <a:lnSpc>
                <a:spcPct val="250000"/>
              </a:lnSpc>
            </a:pPr>
            <a:r>
              <a:rPr lang="en-GB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• Crossroad between Europe and Asia</a:t>
            </a:r>
          </a:p>
          <a:p>
            <a:pPr>
              <a:lnSpc>
                <a:spcPct val="250000"/>
              </a:lnSpc>
            </a:pPr>
            <a:r>
              <a:rPr lang="en-GB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• </a:t>
            </a:r>
            <a:r>
              <a:rPr lang="en-GB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Close proximity to European Transport</a:t>
            </a:r>
          </a:p>
          <a:p>
            <a:pPr>
              <a:lnSpc>
                <a:spcPct val="250000"/>
              </a:lnSpc>
            </a:pPr>
            <a:r>
              <a:rPr lang="en-GB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Corridors</a:t>
            </a:r>
          </a:p>
          <a:p>
            <a:pPr marL="163952" lvl="2">
              <a:lnSpc>
                <a:spcPct val="250000"/>
              </a:lnSpc>
            </a:pPr>
            <a:endParaRPr lang="en-GB" sz="14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295846" y="3868530"/>
            <a:ext cx="4539742" cy="2436153"/>
            <a:chOff x="1494825" y="4055289"/>
            <a:chExt cx="4387640" cy="2347686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/>
            <a:srcRect l="24939" t="46827" r="27513" b="7921"/>
            <a:stretch/>
          </p:blipFill>
          <p:spPr>
            <a:xfrm>
              <a:off x="1494825" y="4055289"/>
              <a:ext cx="4387640" cy="234768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9" name="Rectangular Callout 28"/>
            <p:cNvSpPr/>
            <p:nvPr/>
          </p:nvSpPr>
          <p:spPr>
            <a:xfrm>
              <a:off x="4264619" y="5043394"/>
              <a:ext cx="652452" cy="185738"/>
            </a:xfrm>
            <a:prstGeom prst="wedgeRectCallout">
              <a:avLst>
                <a:gd name="adj1" fmla="val -33972"/>
                <a:gd name="adj2" fmla="val 124039"/>
              </a:avLst>
            </a:prstGeom>
            <a:solidFill>
              <a:srgbClr val="019E9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 smtClean="0">
                  <a:solidFill>
                    <a:schemeClr val="bg1"/>
                  </a:solidFill>
                </a:rPr>
                <a:t>BULGARIA</a:t>
              </a:r>
              <a:endParaRPr lang="en-GB" sz="11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289395" y="1143000"/>
            <a:ext cx="4546192" cy="2768436"/>
            <a:chOff x="5541754" y="1146430"/>
            <a:chExt cx="4344634" cy="2999660"/>
          </a:xfrm>
        </p:grpSpPr>
        <p:pic>
          <p:nvPicPr>
            <p:cNvPr id="31" name="Picture 2" descr="http://www.industrial-zones.com/maps/Pan-European-Transport-Corridors.gif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1754" y="1146430"/>
              <a:ext cx="4344634" cy="299966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2" name="Group 31"/>
            <p:cNvGrpSpPr/>
            <p:nvPr/>
          </p:nvGrpSpPr>
          <p:grpSpPr>
            <a:xfrm>
              <a:off x="6934201" y="3166329"/>
              <a:ext cx="592341" cy="238355"/>
              <a:chOff x="6934201" y="3166329"/>
              <a:chExt cx="592341" cy="238355"/>
            </a:xfrm>
          </p:grpSpPr>
          <p:sp>
            <p:nvSpPr>
              <p:cNvPr id="35" name="Rounded Rectangle 34"/>
              <p:cNvSpPr/>
              <p:nvPr/>
            </p:nvSpPr>
            <p:spPr>
              <a:xfrm>
                <a:off x="6934201" y="3166329"/>
                <a:ext cx="404812" cy="197643"/>
              </a:xfrm>
              <a:prstGeom prst="roundRect">
                <a:avLst/>
              </a:prstGeom>
              <a:solidFill>
                <a:srgbClr val="E8E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" name="Rounded Rectangle 35"/>
              <p:cNvSpPr/>
              <p:nvPr/>
            </p:nvSpPr>
            <p:spPr>
              <a:xfrm>
                <a:off x="7121730" y="3207041"/>
                <a:ext cx="404812" cy="197643"/>
              </a:xfrm>
              <a:prstGeom prst="roundRect">
                <a:avLst/>
              </a:prstGeom>
              <a:solidFill>
                <a:srgbClr val="E8E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3" name="Rectangular Callout 32"/>
            <p:cNvSpPr/>
            <p:nvPr/>
          </p:nvSpPr>
          <p:spPr>
            <a:xfrm>
              <a:off x="6707397" y="3244346"/>
              <a:ext cx="631615" cy="507498"/>
            </a:xfrm>
            <a:prstGeom prst="wedgeRectCallout">
              <a:avLst>
                <a:gd name="adj1" fmla="val 38710"/>
                <a:gd name="adj2" fmla="val -66448"/>
              </a:avLst>
            </a:prstGeom>
            <a:solidFill>
              <a:schemeClr val="bg1"/>
            </a:solidFill>
            <a:ln w="38100">
              <a:solidFill>
                <a:srgbClr val="019E93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Plovdiv</a:t>
              </a:r>
            </a:p>
            <a:p>
              <a:pPr algn="ctr"/>
              <a:endParaRPr lang="en-US" sz="1000" b="1" dirty="0" smtClean="0">
                <a:solidFill>
                  <a:schemeClr val="tx1"/>
                </a:solidFill>
              </a:endParaRPr>
            </a:p>
            <a:p>
              <a:pPr algn="ctr"/>
              <a:endParaRPr lang="en-GB" sz="1100" b="1" dirty="0">
                <a:solidFill>
                  <a:schemeClr val="tx1"/>
                </a:solidFill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68" t="2019" r="5686" b="-827"/>
            <a:stretch/>
          </p:blipFill>
          <p:spPr>
            <a:xfrm>
              <a:off x="6889379" y="3402872"/>
              <a:ext cx="299756" cy="371476"/>
            </a:xfrm>
            <a:prstGeom prst="rect">
              <a:avLst/>
            </a:prstGeom>
            <a:effectLst/>
          </p:spPr>
        </p:pic>
      </p:grpSp>
      <p:grpSp>
        <p:nvGrpSpPr>
          <p:cNvPr id="37" name="Group 36"/>
          <p:cNvGrpSpPr/>
          <p:nvPr/>
        </p:nvGrpSpPr>
        <p:grpSpPr>
          <a:xfrm>
            <a:off x="268677" y="6614631"/>
            <a:ext cx="9617710" cy="317154"/>
            <a:chOff x="268677" y="6614631"/>
            <a:chExt cx="9617710" cy="317154"/>
          </a:xfrm>
        </p:grpSpPr>
        <p:sp>
          <p:nvSpPr>
            <p:cNvPr id="38" name="Rectangle 37"/>
            <p:cNvSpPr/>
            <p:nvPr/>
          </p:nvSpPr>
          <p:spPr>
            <a:xfrm>
              <a:off x="268677" y="6614631"/>
              <a:ext cx="2766623" cy="317154"/>
            </a:xfrm>
            <a:prstGeom prst="rect">
              <a:avLst/>
            </a:prstGeom>
            <a:solidFill>
              <a:srgbClr val="F1DA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  <a:hlinkClick r:id="rId7" tooltip="www.tez.bg"/>
                </a:rPr>
                <a:t>www.tez.bg</a:t>
              </a:r>
              <a:endParaRPr lang="en-GB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112000" y="6614631"/>
              <a:ext cx="2774387" cy="317154"/>
            </a:xfrm>
            <a:prstGeom prst="rect">
              <a:avLst/>
            </a:prstGeom>
            <a:solidFill>
              <a:srgbClr val="F1DA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Slide </a:t>
              </a:r>
              <a:fld id="{73E5B75B-6DD8-40D0-96B5-B5AD80CCC3FB}" type="slidenum">
                <a:rPr lang="en-US" sz="1400" b="1" smtClean="0">
                  <a:solidFill>
                    <a:schemeClr val="tx1"/>
                  </a:solidFill>
                </a:rPr>
                <a:t>2</a:t>
              </a:fld>
              <a:endParaRPr lang="en-GB" sz="1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4540" y="6429375"/>
            <a:ext cx="3539494" cy="64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91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22" t="15080" b="10053"/>
          <a:stretch/>
        </p:blipFill>
        <p:spPr>
          <a:xfrm>
            <a:off x="5086350" y="1085850"/>
            <a:ext cx="5101682" cy="539115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68677" y="82206"/>
            <a:ext cx="9566910" cy="908394"/>
            <a:chOff x="281940" y="89826"/>
            <a:chExt cx="9566910" cy="879056"/>
          </a:xfrm>
        </p:grpSpPr>
        <p:sp>
          <p:nvSpPr>
            <p:cNvPr id="4" name="Rectangle 3"/>
            <p:cNvSpPr/>
            <p:nvPr/>
          </p:nvSpPr>
          <p:spPr>
            <a:xfrm>
              <a:off x="1257300" y="90482"/>
              <a:ext cx="8591550" cy="878400"/>
            </a:xfrm>
            <a:prstGeom prst="rect">
              <a:avLst/>
            </a:prstGeom>
            <a:solidFill>
              <a:srgbClr val="27AFDF"/>
            </a:solidFill>
            <a:ln>
              <a:noFill/>
            </a:ln>
            <a:effectLst>
              <a:outerShdw blurRad="50800" dist="38100" dir="4800000" sx="101000" sy="101000" algn="tl" rotWithShape="0">
                <a:schemeClr val="tx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 dirty="0" smtClean="0"/>
                <a:t>EDUCATION AND AGRICULTURE</a:t>
              </a:r>
              <a:endParaRPr lang="en-GB" sz="2800" b="1" dirty="0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4" t="3799" r="5686" b="5726"/>
            <a:stretch/>
          </p:blipFill>
          <p:spPr>
            <a:xfrm>
              <a:off x="471488" y="89826"/>
              <a:ext cx="785812" cy="879056"/>
            </a:xfrm>
            <a:prstGeom prst="rect">
              <a:avLst/>
            </a:prstGeom>
            <a:effectLst>
              <a:outerShdw blurRad="50800" dist="38100" dir="4800000" sx="101000" sy="101000" algn="tl" rotWithShape="0">
                <a:schemeClr val="tx1">
                  <a:alpha val="40000"/>
                </a:schemeClr>
              </a:outerShdw>
            </a:effectLst>
          </p:spPr>
        </p:pic>
        <p:sp>
          <p:nvSpPr>
            <p:cNvPr id="6" name="Rectangle 5"/>
            <p:cNvSpPr/>
            <p:nvPr/>
          </p:nvSpPr>
          <p:spPr>
            <a:xfrm>
              <a:off x="281940" y="90482"/>
              <a:ext cx="189548" cy="878400"/>
            </a:xfrm>
            <a:prstGeom prst="rect">
              <a:avLst/>
            </a:prstGeom>
            <a:solidFill>
              <a:srgbClr val="F1DA50"/>
            </a:solidFill>
            <a:ln>
              <a:noFill/>
            </a:ln>
            <a:effectLst>
              <a:outerShdw blurRad="50800" dist="38100" dir="4800000" sx="101000" sy="101000" algn="tl" rotWithShape="0">
                <a:schemeClr val="tx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Rectangle 8"/>
          <p:cNvSpPr/>
          <p:nvPr/>
        </p:nvSpPr>
        <p:spPr>
          <a:xfrm>
            <a:off x="7112000" y="6614631"/>
            <a:ext cx="2774387" cy="317154"/>
          </a:xfrm>
          <a:prstGeom prst="rect">
            <a:avLst/>
          </a:prstGeom>
          <a:solidFill>
            <a:srgbClr val="F1DA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Slide </a:t>
            </a:r>
            <a:fld id="{4B24DC23-964D-42C1-A5E8-9818973F114F}" type="slidenum">
              <a:rPr lang="en-US" sz="1400" b="1" smtClean="0">
                <a:solidFill>
                  <a:schemeClr val="tx1"/>
                </a:solidFill>
              </a:rPr>
              <a:t>20</a:t>
            </a:fld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7871" y="1146430"/>
            <a:ext cx="4694654" cy="2301620"/>
          </a:xfrm>
          <a:prstGeom prst="rect">
            <a:avLst/>
          </a:prstGeom>
          <a:solidFill>
            <a:srgbClr val="019E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500" b="1" dirty="0" smtClean="0">
                <a:solidFill>
                  <a:srgbClr val="F1DA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Educational and Hi - Tech Park</a:t>
            </a:r>
          </a:p>
          <a:p>
            <a:r>
              <a:rPr lang="en-GB" sz="15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Area-300 000 m</a:t>
            </a:r>
            <a:r>
              <a:rPr lang="en-GB" sz="15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</a:p>
          <a:p>
            <a:r>
              <a:rPr lang="en-GB" sz="15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Located on the territory of the city of</a:t>
            </a:r>
          </a:p>
          <a:p>
            <a:r>
              <a:rPr lang="en-GB" sz="15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Plovdiv</a:t>
            </a:r>
          </a:p>
          <a:p>
            <a:r>
              <a:rPr lang="en-GB" sz="15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Plovdiv Municipality has the ambition to</a:t>
            </a:r>
          </a:p>
          <a:p>
            <a:r>
              <a:rPr lang="en-GB" sz="15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attract investors of the sector of innovative</a:t>
            </a:r>
          </a:p>
          <a:p>
            <a:r>
              <a:rPr lang="en-GB" sz="15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production and high technologies.</a:t>
            </a:r>
          </a:p>
          <a:p>
            <a:r>
              <a:rPr lang="en-GB" sz="15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Implementation of partner projects with</a:t>
            </a:r>
          </a:p>
          <a:p>
            <a:r>
              <a:rPr lang="en-GB" sz="15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research institutes and universities.</a:t>
            </a:r>
            <a:endParaRPr lang="en-GB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7871" y="3600449"/>
            <a:ext cx="4694654" cy="2696335"/>
          </a:xfrm>
          <a:prstGeom prst="rect">
            <a:avLst/>
          </a:prstGeom>
          <a:solidFill>
            <a:srgbClr val="019E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500" b="1" dirty="0" smtClean="0">
                <a:solidFill>
                  <a:srgbClr val="F1DA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Agro Centre "</a:t>
            </a:r>
            <a:r>
              <a:rPr lang="en-GB" sz="1500" b="1" dirty="0" err="1" smtClean="0">
                <a:solidFill>
                  <a:srgbClr val="F1DA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Kaloyanovo</a:t>
            </a:r>
            <a:r>
              <a:rPr lang="en-GB" sz="1500" b="1" dirty="0" smtClean="0">
                <a:solidFill>
                  <a:srgbClr val="F1DA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</a:t>
            </a:r>
            <a:endParaRPr lang="bg-BG" sz="1500" b="1" dirty="0" smtClean="0">
              <a:solidFill>
                <a:srgbClr val="F1DA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GB" sz="1500" b="1" dirty="0" smtClean="0">
              <a:solidFill>
                <a:srgbClr val="F1DA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bg-BG" sz="15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</a:t>
            </a:r>
            <a:r>
              <a:rPr lang="en-GB" sz="15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Area - 800 000 m</a:t>
            </a:r>
            <a:r>
              <a:rPr lang="en-GB" sz="15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endParaRPr lang="bg-BG" sz="15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15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Focus - development of organic farming</a:t>
            </a:r>
          </a:p>
          <a:p>
            <a:r>
              <a:rPr lang="en-GB" sz="15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bio products</a:t>
            </a:r>
          </a:p>
          <a:p>
            <a:r>
              <a:rPr lang="en-GB" sz="15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Activities - food industry, production of</a:t>
            </a:r>
          </a:p>
          <a:p>
            <a:r>
              <a:rPr lang="en-GB" sz="15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packaging materials, distribution,</a:t>
            </a:r>
          </a:p>
          <a:p>
            <a:r>
              <a:rPr lang="en-GB" sz="15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equipment, chemicals, know-how and</a:t>
            </a:r>
          </a:p>
          <a:p>
            <a:r>
              <a:rPr lang="en-GB" sz="15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service.</a:t>
            </a:r>
          </a:p>
          <a:p>
            <a:r>
              <a:rPr lang="en-GB" sz="15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The Zone will apply waste - free</a:t>
            </a:r>
          </a:p>
          <a:p>
            <a:r>
              <a:rPr lang="en-GB" sz="15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technologies</a:t>
            </a:r>
            <a:endParaRPr lang="en-GB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4540" y="6429375"/>
            <a:ext cx="3539494" cy="64796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68677" y="6614631"/>
            <a:ext cx="2766623" cy="317154"/>
          </a:xfrm>
          <a:prstGeom prst="rect">
            <a:avLst/>
          </a:prstGeom>
          <a:solidFill>
            <a:srgbClr val="F1DA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hlinkClick r:id="rId6" tooltip="www.tez.bg"/>
              </a:rPr>
              <a:t>www.tez.bg</a:t>
            </a:r>
            <a:endParaRPr lang="en-GB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71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68677" y="82206"/>
            <a:ext cx="9566910" cy="908394"/>
            <a:chOff x="281940" y="89826"/>
            <a:chExt cx="9566910" cy="879056"/>
          </a:xfrm>
        </p:grpSpPr>
        <p:sp>
          <p:nvSpPr>
            <p:cNvPr id="4" name="Rectangle 3"/>
            <p:cNvSpPr/>
            <p:nvPr/>
          </p:nvSpPr>
          <p:spPr>
            <a:xfrm>
              <a:off x="1257300" y="90482"/>
              <a:ext cx="8591550" cy="878400"/>
            </a:xfrm>
            <a:prstGeom prst="rect">
              <a:avLst/>
            </a:prstGeom>
            <a:solidFill>
              <a:srgbClr val="27AFDF"/>
            </a:solidFill>
            <a:ln>
              <a:noFill/>
            </a:ln>
            <a:effectLst>
              <a:outerShdw blurRad="50800" dist="38100" dir="4800000" sx="101000" sy="101000" algn="tl" rotWithShape="0">
                <a:schemeClr val="tx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 dirty="0" smtClean="0"/>
                <a:t>ORGANISATIONS SUPPORTING TEZ</a:t>
              </a:r>
              <a:endParaRPr lang="en-GB" sz="3200" b="1" dirty="0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4" t="3799" r="5686" b="5726"/>
            <a:stretch/>
          </p:blipFill>
          <p:spPr>
            <a:xfrm>
              <a:off x="471488" y="89826"/>
              <a:ext cx="785812" cy="879056"/>
            </a:xfrm>
            <a:prstGeom prst="rect">
              <a:avLst/>
            </a:prstGeom>
            <a:effectLst>
              <a:outerShdw blurRad="50800" dist="38100" dir="4800000" sx="101000" sy="101000" algn="tl" rotWithShape="0">
                <a:schemeClr val="tx1">
                  <a:alpha val="40000"/>
                </a:schemeClr>
              </a:outerShdw>
            </a:effectLst>
          </p:spPr>
        </p:pic>
        <p:sp>
          <p:nvSpPr>
            <p:cNvPr id="6" name="Rectangle 5"/>
            <p:cNvSpPr/>
            <p:nvPr/>
          </p:nvSpPr>
          <p:spPr>
            <a:xfrm>
              <a:off x="281940" y="90482"/>
              <a:ext cx="189548" cy="878400"/>
            </a:xfrm>
            <a:prstGeom prst="rect">
              <a:avLst/>
            </a:prstGeom>
            <a:solidFill>
              <a:srgbClr val="F1DA50"/>
            </a:solidFill>
            <a:ln>
              <a:noFill/>
            </a:ln>
            <a:effectLst>
              <a:outerShdw blurRad="50800" dist="38100" dir="4800000" sx="101000" sy="101000" algn="tl" rotWithShape="0">
                <a:schemeClr val="tx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Rectangle 8"/>
          <p:cNvSpPr/>
          <p:nvPr/>
        </p:nvSpPr>
        <p:spPr>
          <a:xfrm>
            <a:off x="7112000" y="6614631"/>
            <a:ext cx="2774387" cy="317154"/>
          </a:xfrm>
          <a:prstGeom prst="rect">
            <a:avLst/>
          </a:prstGeom>
          <a:solidFill>
            <a:srgbClr val="F1DA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Slide </a:t>
            </a:r>
            <a:fld id="{1654AB71-E968-458E-9493-8CE4826E032C}" type="slidenum">
              <a:rPr lang="en-US" sz="1400" b="1" smtClean="0">
                <a:solidFill>
                  <a:schemeClr val="tx1"/>
                </a:solidFill>
              </a:rPr>
              <a:t>21</a:t>
            </a:fld>
            <a:endParaRPr lang="en-GB" sz="1400" b="1" dirty="0">
              <a:solidFill>
                <a:schemeClr val="tx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152147" y="1120563"/>
            <a:ext cx="4604658" cy="561853"/>
            <a:chOff x="306301" y="1302145"/>
            <a:chExt cx="4604658" cy="561853"/>
          </a:xfrm>
        </p:grpSpPr>
        <p:grpSp>
          <p:nvGrpSpPr>
            <p:cNvPr id="13" name="Group 12"/>
            <p:cNvGrpSpPr/>
            <p:nvPr/>
          </p:nvGrpSpPr>
          <p:grpSpPr>
            <a:xfrm>
              <a:off x="306301" y="1302145"/>
              <a:ext cx="4604658" cy="561853"/>
              <a:chOff x="287727" y="1305669"/>
              <a:chExt cx="4604658" cy="902474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1335585" y="1305669"/>
                <a:ext cx="3556800" cy="902474"/>
              </a:xfrm>
              <a:prstGeom prst="rect">
                <a:avLst/>
              </a:prstGeom>
              <a:solidFill>
                <a:srgbClr val="019E93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600" dirty="0" smtClean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Bulgarian-Chinese Business</a:t>
                </a:r>
              </a:p>
              <a:p>
                <a:pPr algn="ctr"/>
                <a:r>
                  <a:rPr lang="en-GB" sz="1600" dirty="0" smtClean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Development Association</a:t>
                </a:r>
                <a:endParaRPr lang="en-GB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287727" y="1305669"/>
                <a:ext cx="1040094" cy="9024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4"/>
            <a:srcRect b="4207"/>
            <a:stretch/>
          </p:blipFill>
          <p:spPr>
            <a:xfrm>
              <a:off x="458225" y="1302145"/>
              <a:ext cx="705770" cy="543127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308658" y="5837592"/>
            <a:ext cx="4612722" cy="561853"/>
            <a:chOff x="298237" y="2545244"/>
            <a:chExt cx="4612722" cy="561853"/>
          </a:xfrm>
        </p:grpSpPr>
        <p:grpSp>
          <p:nvGrpSpPr>
            <p:cNvPr id="14" name="Group 13"/>
            <p:cNvGrpSpPr/>
            <p:nvPr/>
          </p:nvGrpSpPr>
          <p:grpSpPr>
            <a:xfrm>
              <a:off x="306301" y="2545244"/>
              <a:ext cx="4604658" cy="561853"/>
              <a:chOff x="287727" y="1305669"/>
              <a:chExt cx="4604658" cy="902474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1335585" y="1305669"/>
                <a:ext cx="3556800" cy="902474"/>
              </a:xfrm>
              <a:prstGeom prst="rect">
                <a:avLst/>
              </a:prstGeom>
              <a:solidFill>
                <a:srgbClr val="019E93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600" dirty="0" err="1" smtClean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Belgo</a:t>
                </a:r>
                <a:r>
                  <a:rPr lang="en-GB" sz="1600" dirty="0" smtClean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-Bulgarian Association</a:t>
                </a:r>
              </a:p>
              <a:p>
                <a:pPr algn="ctr"/>
                <a:r>
                  <a:rPr lang="en-GB" sz="1600" dirty="0" smtClean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Best2B</a:t>
                </a:r>
                <a:endParaRPr lang="en-GB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287727" y="1305669"/>
                <a:ext cx="1040094" cy="9024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5"/>
            <a:srcRect r="3727"/>
            <a:stretch/>
          </p:blipFill>
          <p:spPr>
            <a:xfrm>
              <a:off x="298237" y="2585542"/>
              <a:ext cx="1025745" cy="503094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304800" y="2458617"/>
            <a:ext cx="4608516" cy="562069"/>
            <a:chOff x="302443" y="3582774"/>
            <a:chExt cx="4608516" cy="562069"/>
          </a:xfrm>
        </p:grpSpPr>
        <p:grpSp>
          <p:nvGrpSpPr>
            <p:cNvPr id="18" name="Group 17"/>
            <p:cNvGrpSpPr/>
            <p:nvPr/>
          </p:nvGrpSpPr>
          <p:grpSpPr>
            <a:xfrm>
              <a:off x="306301" y="3582990"/>
              <a:ext cx="4604658" cy="561853"/>
              <a:chOff x="287727" y="1305669"/>
              <a:chExt cx="4604658" cy="902474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1335585" y="1305669"/>
                <a:ext cx="3556800" cy="902474"/>
              </a:xfrm>
              <a:prstGeom prst="rect">
                <a:avLst/>
              </a:prstGeom>
              <a:solidFill>
                <a:srgbClr val="019E93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600" dirty="0" smtClean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German-Bulgarian Chamber of</a:t>
                </a:r>
              </a:p>
              <a:p>
                <a:pPr algn="ctr"/>
                <a:r>
                  <a:rPr lang="en-GB" sz="1600" dirty="0" smtClean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industry and commerce</a:t>
                </a:r>
                <a:endParaRPr lang="en-GB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287727" y="1305669"/>
                <a:ext cx="1040094" cy="9024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6"/>
            <a:srcRect l="1217" t="1" b="642"/>
            <a:stretch/>
          </p:blipFill>
          <p:spPr>
            <a:xfrm>
              <a:off x="302443" y="3582774"/>
              <a:ext cx="1060486" cy="56160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5152147" y="2463897"/>
            <a:ext cx="4604658" cy="561853"/>
            <a:chOff x="306301" y="4620736"/>
            <a:chExt cx="4604658" cy="561853"/>
          </a:xfrm>
        </p:grpSpPr>
        <p:grpSp>
          <p:nvGrpSpPr>
            <p:cNvPr id="21" name="Group 20"/>
            <p:cNvGrpSpPr/>
            <p:nvPr/>
          </p:nvGrpSpPr>
          <p:grpSpPr>
            <a:xfrm>
              <a:off x="306301" y="4620736"/>
              <a:ext cx="4604658" cy="561853"/>
              <a:chOff x="287727" y="1305669"/>
              <a:chExt cx="4604658" cy="902474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1335585" y="1305669"/>
                <a:ext cx="3556800" cy="902474"/>
              </a:xfrm>
              <a:prstGeom prst="rect">
                <a:avLst/>
              </a:prstGeom>
              <a:solidFill>
                <a:srgbClr val="019E93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600" dirty="0" smtClean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Union of Economists in Bulgaria</a:t>
                </a:r>
                <a:endParaRPr lang="en-GB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287727" y="1305669"/>
                <a:ext cx="1040094" cy="9024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7"/>
            <a:srcRect t="11392" r="43937" b="10577"/>
            <a:stretch/>
          </p:blipFill>
          <p:spPr>
            <a:xfrm>
              <a:off x="575298" y="4625476"/>
              <a:ext cx="551666" cy="552372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5152147" y="3124103"/>
            <a:ext cx="4604658" cy="570822"/>
            <a:chOff x="306301" y="5649514"/>
            <a:chExt cx="4604658" cy="570822"/>
          </a:xfrm>
        </p:grpSpPr>
        <p:grpSp>
          <p:nvGrpSpPr>
            <p:cNvPr id="24" name="Group 23"/>
            <p:cNvGrpSpPr/>
            <p:nvPr/>
          </p:nvGrpSpPr>
          <p:grpSpPr>
            <a:xfrm>
              <a:off x="306301" y="5658483"/>
              <a:ext cx="4604658" cy="561853"/>
              <a:chOff x="287727" y="1305669"/>
              <a:chExt cx="4604658" cy="902474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1335585" y="1305669"/>
                <a:ext cx="3556800" cy="902474"/>
              </a:xfrm>
              <a:prstGeom prst="rect">
                <a:avLst/>
              </a:prstGeom>
              <a:solidFill>
                <a:srgbClr val="019E93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600" dirty="0" smtClean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Bulgarian Construction Chamber</a:t>
                </a:r>
                <a:endParaRPr lang="en-GB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287727" y="1305669"/>
                <a:ext cx="1040094" cy="9024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pic>
          <p:nvPicPr>
            <p:cNvPr id="58" name="Picture 57"/>
            <p:cNvPicPr>
              <a:picLocks noChangeAspect="1"/>
            </p:cNvPicPr>
            <p:nvPr/>
          </p:nvPicPr>
          <p:blipFill rotWithShape="1">
            <a:blip r:embed="rId8"/>
            <a:srcRect t="6345" r="15626" b="11017"/>
            <a:stretch/>
          </p:blipFill>
          <p:spPr>
            <a:xfrm>
              <a:off x="595140" y="5649514"/>
              <a:ext cx="511982" cy="511980"/>
            </a:xfrm>
            <a:prstGeom prst="ellipse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308658" y="1108325"/>
            <a:ext cx="4595190" cy="570523"/>
            <a:chOff x="5315127" y="1513386"/>
            <a:chExt cx="4595190" cy="570523"/>
          </a:xfrm>
        </p:grpSpPr>
        <p:grpSp>
          <p:nvGrpSpPr>
            <p:cNvPr id="39" name="Group 38"/>
            <p:cNvGrpSpPr/>
            <p:nvPr/>
          </p:nvGrpSpPr>
          <p:grpSpPr>
            <a:xfrm>
              <a:off x="5315127" y="1522056"/>
              <a:ext cx="4595190" cy="561853"/>
              <a:chOff x="586410" y="1305669"/>
              <a:chExt cx="4595190" cy="902474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1626117" y="1305669"/>
                <a:ext cx="3555483" cy="902474"/>
              </a:xfrm>
              <a:prstGeom prst="rect">
                <a:avLst/>
              </a:prstGeom>
              <a:solidFill>
                <a:srgbClr val="019E93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600" dirty="0" smtClean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Invest Bulgaria Agency</a:t>
                </a:r>
              </a:p>
              <a:p>
                <a:pPr algn="ctr"/>
                <a:r>
                  <a:rPr lang="en-GB" sz="1600" dirty="0" smtClean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Ministry of Economy and Energy</a:t>
                </a:r>
                <a:endParaRPr lang="en-GB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586410" y="1305669"/>
                <a:ext cx="1040094" cy="9024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62557" y="1513386"/>
              <a:ext cx="553575" cy="552653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308658" y="5169464"/>
            <a:ext cx="4595190" cy="570522"/>
            <a:chOff x="5315127" y="2556163"/>
            <a:chExt cx="4595190" cy="570522"/>
          </a:xfrm>
        </p:grpSpPr>
        <p:grpSp>
          <p:nvGrpSpPr>
            <p:cNvPr id="42" name="Group 41"/>
            <p:cNvGrpSpPr/>
            <p:nvPr/>
          </p:nvGrpSpPr>
          <p:grpSpPr>
            <a:xfrm>
              <a:off x="5315127" y="2556163"/>
              <a:ext cx="4595190" cy="561853"/>
              <a:chOff x="586410" y="1305669"/>
              <a:chExt cx="4595190" cy="902474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1626117" y="1305669"/>
                <a:ext cx="3555483" cy="902474"/>
              </a:xfrm>
              <a:prstGeom prst="rect">
                <a:avLst/>
              </a:prstGeom>
              <a:solidFill>
                <a:srgbClr val="019E93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600" dirty="0" smtClean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French-Bulgarian Chamber of</a:t>
                </a:r>
              </a:p>
              <a:p>
                <a:pPr algn="ctr"/>
                <a:r>
                  <a:rPr lang="en-GB" sz="1600" dirty="0" smtClean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Commerce</a:t>
                </a: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586410" y="1305669"/>
                <a:ext cx="1040094" cy="9024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pic>
          <p:nvPicPr>
            <p:cNvPr id="60" name="Picture 59"/>
            <p:cNvPicPr>
              <a:picLocks noChangeAspect="1"/>
            </p:cNvPicPr>
            <p:nvPr/>
          </p:nvPicPr>
          <p:blipFill rotWithShape="1">
            <a:blip r:embed="rId10"/>
            <a:srcRect t="-1" r="42797" b="-10451"/>
            <a:stretch/>
          </p:blipFill>
          <p:spPr>
            <a:xfrm>
              <a:off x="5635961" y="2564451"/>
              <a:ext cx="398040" cy="562234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308658" y="3118291"/>
            <a:ext cx="4595190" cy="561853"/>
            <a:chOff x="5315127" y="3590270"/>
            <a:chExt cx="4595190" cy="561853"/>
          </a:xfrm>
        </p:grpSpPr>
        <p:grpSp>
          <p:nvGrpSpPr>
            <p:cNvPr id="45" name="Group 44"/>
            <p:cNvGrpSpPr/>
            <p:nvPr/>
          </p:nvGrpSpPr>
          <p:grpSpPr>
            <a:xfrm>
              <a:off x="5315127" y="3590270"/>
              <a:ext cx="4595190" cy="561853"/>
              <a:chOff x="586410" y="1305669"/>
              <a:chExt cx="4595190" cy="902474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1626117" y="1305669"/>
                <a:ext cx="3555483" cy="902474"/>
              </a:xfrm>
              <a:prstGeom prst="rect">
                <a:avLst/>
              </a:prstGeom>
              <a:solidFill>
                <a:srgbClr val="019E93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600" dirty="0" smtClean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Hellenic Business</a:t>
                </a:r>
              </a:p>
              <a:p>
                <a:pPr algn="ctr"/>
                <a:r>
                  <a:rPr lang="en-GB" sz="1600" dirty="0" smtClean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Council in Bulgaria</a:t>
                </a:r>
                <a:endParaRPr lang="en-GB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586410" y="1305669"/>
                <a:ext cx="1040094" cy="9024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1"/>
            <a:srcRect l="8729" t="1" r="6421" b="-1685"/>
            <a:stretch/>
          </p:blipFill>
          <p:spPr>
            <a:xfrm>
              <a:off x="5473151" y="3605537"/>
              <a:ext cx="690530" cy="539306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5152147" y="3793278"/>
            <a:ext cx="4595190" cy="586261"/>
            <a:chOff x="5315127" y="4599969"/>
            <a:chExt cx="4595190" cy="586261"/>
          </a:xfrm>
        </p:grpSpPr>
        <p:grpSp>
          <p:nvGrpSpPr>
            <p:cNvPr id="48" name="Group 47"/>
            <p:cNvGrpSpPr/>
            <p:nvPr/>
          </p:nvGrpSpPr>
          <p:grpSpPr>
            <a:xfrm>
              <a:off x="5315127" y="4624377"/>
              <a:ext cx="4595190" cy="561853"/>
              <a:chOff x="586410" y="1305669"/>
              <a:chExt cx="4595190" cy="902474"/>
            </a:xfrm>
          </p:grpSpPr>
          <p:sp>
            <p:nvSpPr>
              <p:cNvPr id="49" name="Rectangle 48"/>
              <p:cNvSpPr/>
              <p:nvPr/>
            </p:nvSpPr>
            <p:spPr>
              <a:xfrm>
                <a:off x="1626117" y="1305669"/>
                <a:ext cx="3555483" cy="902474"/>
              </a:xfrm>
              <a:prstGeom prst="rect">
                <a:avLst/>
              </a:prstGeom>
              <a:solidFill>
                <a:srgbClr val="019E93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600" dirty="0" smtClean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Plovdiv Chamber of</a:t>
                </a:r>
              </a:p>
              <a:p>
                <a:pPr algn="ctr"/>
                <a:r>
                  <a:rPr lang="en-GB" sz="1600" dirty="0" smtClean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Commerce and Industry</a:t>
                </a:r>
                <a:endParaRPr lang="en-GB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586410" y="1305669"/>
                <a:ext cx="1040094" cy="9024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pic>
          <p:nvPicPr>
            <p:cNvPr id="63" name="Picture 62"/>
            <p:cNvPicPr>
              <a:picLocks noChangeAspect="1"/>
            </p:cNvPicPr>
            <p:nvPr/>
          </p:nvPicPr>
          <p:blipFill rotWithShape="1">
            <a:blip r:embed="rId12"/>
            <a:srcRect t="9376" b="5356"/>
            <a:stretch/>
          </p:blipFill>
          <p:spPr>
            <a:xfrm>
              <a:off x="5585610" y="4599969"/>
              <a:ext cx="498742" cy="577879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5152147" y="4474551"/>
            <a:ext cx="4595190" cy="569089"/>
            <a:chOff x="5315127" y="5655142"/>
            <a:chExt cx="4595190" cy="569089"/>
          </a:xfrm>
        </p:grpSpPr>
        <p:grpSp>
          <p:nvGrpSpPr>
            <p:cNvPr id="51" name="Group 50"/>
            <p:cNvGrpSpPr/>
            <p:nvPr/>
          </p:nvGrpSpPr>
          <p:grpSpPr>
            <a:xfrm>
              <a:off x="5315127" y="5658483"/>
              <a:ext cx="4595190" cy="561853"/>
              <a:chOff x="586410" y="1305669"/>
              <a:chExt cx="4595190" cy="902474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1626117" y="1305669"/>
                <a:ext cx="3555483" cy="902474"/>
              </a:xfrm>
              <a:prstGeom prst="rect">
                <a:avLst/>
              </a:prstGeom>
              <a:solidFill>
                <a:srgbClr val="019E93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600" dirty="0" smtClean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Union of Architects in</a:t>
                </a:r>
              </a:p>
              <a:p>
                <a:pPr algn="ctr"/>
                <a:r>
                  <a:rPr lang="en-GB" sz="1600" dirty="0" smtClean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Bulgaria</a:t>
                </a:r>
                <a:endParaRPr lang="en-GB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586410" y="1305669"/>
                <a:ext cx="1040094" cy="9024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pic>
          <p:nvPicPr>
            <p:cNvPr id="64" name="Picture 63"/>
            <p:cNvPicPr>
              <a:picLocks noChangeAspect="1"/>
            </p:cNvPicPr>
            <p:nvPr/>
          </p:nvPicPr>
          <p:blipFill rotWithShape="1">
            <a:blip r:embed="rId13"/>
            <a:srcRect l="7792" r="7792"/>
            <a:stretch/>
          </p:blipFill>
          <p:spPr>
            <a:xfrm>
              <a:off x="5518389" y="5655142"/>
              <a:ext cx="654432" cy="569089"/>
            </a:xfrm>
            <a:prstGeom prst="rect">
              <a:avLst/>
            </a:prstGeom>
          </p:spPr>
        </p:pic>
      </p:grpSp>
      <p:grpSp>
        <p:nvGrpSpPr>
          <p:cNvPr id="92" name="Group 91"/>
          <p:cNvGrpSpPr/>
          <p:nvPr/>
        </p:nvGrpSpPr>
        <p:grpSpPr>
          <a:xfrm>
            <a:off x="308658" y="1776453"/>
            <a:ext cx="4895946" cy="584775"/>
            <a:chOff x="254061" y="2068736"/>
            <a:chExt cx="4895946" cy="584775"/>
          </a:xfrm>
        </p:grpSpPr>
        <p:grpSp>
          <p:nvGrpSpPr>
            <p:cNvPr id="87" name="Group 86"/>
            <p:cNvGrpSpPr/>
            <p:nvPr/>
          </p:nvGrpSpPr>
          <p:grpSpPr>
            <a:xfrm>
              <a:off x="254061" y="2068736"/>
              <a:ext cx="4895946" cy="584775"/>
              <a:chOff x="254061" y="2068736"/>
              <a:chExt cx="4895946" cy="584775"/>
            </a:xfrm>
          </p:grpSpPr>
          <p:grpSp>
            <p:nvGrpSpPr>
              <p:cNvPr id="65" name="Group 64"/>
              <p:cNvGrpSpPr/>
              <p:nvPr/>
            </p:nvGrpSpPr>
            <p:grpSpPr>
              <a:xfrm>
                <a:off x="254061" y="2089395"/>
                <a:ext cx="4595190" cy="561853"/>
                <a:chOff x="586410" y="1305669"/>
                <a:chExt cx="4595190" cy="902474"/>
              </a:xfrm>
            </p:grpSpPr>
            <p:sp>
              <p:nvSpPr>
                <p:cNvPr id="67" name="Rectangle 66"/>
                <p:cNvSpPr/>
                <p:nvPr/>
              </p:nvSpPr>
              <p:spPr>
                <a:xfrm>
                  <a:off x="1626117" y="1305669"/>
                  <a:ext cx="3555483" cy="902474"/>
                </a:xfrm>
                <a:prstGeom prst="rect">
                  <a:avLst/>
                </a:prstGeom>
                <a:solidFill>
                  <a:srgbClr val="019E93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dirty="0" smtClean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  <p:sp>
              <p:nvSpPr>
                <p:cNvPr id="68" name="Rectangle 67"/>
                <p:cNvSpPr/>
                <p:nvPr/>
              </p:nvSpPr>
              <p:spPr>
                <a:xfrm>
                  <a:off x="586410" y="1305669"/>
                  <a:ext cx="1040094" cy="90247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</p:grpSp>
          <p:sp>
            <p:nvSpPr>
              <p:cNvPr id="86" name="Rectangle 85"/>
              <p:cNvSpPr/>
              <p:nvPr/>
            </p:nvSpPr>
            <p:spPr>
              <a:xfrm>
                <a:off x="1314789" y="2068736"/>
                <a:ext cx="3835218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1600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Bulgarian Small and Medium Enterprises Promotion Agency</a:t>
                </a:r>
              </a:p>
            </p:txBody>
          </p:sp>
        </p:grpSp>
        <p:pic>
          <p:nvPicPr>
            <p:cNvPr id="91" name="Picture 2" descr="http://www.investbg.government.bg/files/quicklinks/image/quicklink-144-2019.jpg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68" b="12049"/>
            <a:stretch/>
          </p:blipFill>
          <p:spPr bwMode="auto">
            <a:xfrm>
              <a:off x="527514" y="2076993"/>
              <a:ext cx="492802" cy="565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5" name="Group 94"/>
          <p:cNvGrpSpPr/>
          <p:nvPr/>
        </p:nvGrpSpPr>
        <p:grpSpPr>
          <a:xfrm>
            <a:off x="308658" y="3777749"/>
            <a:ext cx="4903323" cy="584775"/>
            <a:chOff x="192661" y="4059090"/>
            <a:chExt cx="4903323" cy="584775"/>
          </a:xfrm>
        </p:grpSpPr>
        <p:grpSp>
          <p:nvGrpSpPr>
            <p:cNvPr id="69" name="Group 68"/>
            <p:cNvGrpSpPr/>
            <p:nvPr/>
          </p:nvGrpSpPr>
          <p:grpSpPr>
            <a:xfrm>
              <a:off x="192661" y="4069508"/>
              <a:ext cx="4595190" cy="561853"/>
              <a:chOff x="586410" y="1305669"/>
              <a:chExt cx="4595190" cy="902474"/>
            </a:xfrm>
          </p:grpSpPr>
          <p:sp>
            <p:nvSpPr>
              <p:cNvPr id="70" name="Rectangle 69"/>
              <p:cNvSpPr/>
              <p:nvPr/>
            </p:nvSpPr>
            <p:spPr>
              <a:xfrm>
                <a:off x="1626117" y="1305669"/>
                <a:ext cx="3555483" cy="902474"/>
              </a:xfrm>
              <a:prstGeom prst="rect">
                <a:avLst/>
              </a:prstGeom>
              <a:solidFill>
                <a:srgbClr val="019E93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586410" y="1305669"/>
                <a:ext cx="1040094" cy="9024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sp>
          <p:nvSpPr>
            <p:cNvPr id="93" name="Rectangle 92"/>
            <p:cNvSpPr/>
            <p:nvPr/>
          </p:nvSpPr>
          <p:spPr>
            <a:xfrm>
              <a:off x="866938" y="4059090"/>
              <a:ext cx="422904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Bulgarian-Nordic Chamber </a:t>
              </a:r>
              <a:endParaRPr lang="en-GB" sz="16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/>
              <a:r>
                <a:rPr lang="en-GB" sz="16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of </a:t>
              </a:r>
              <a:r>
                <a:rPr lang="en-GB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Commerce</a:t>
              </a:r>
            </a:p>
          </p:txBody>
        </p:sp>
        <p:pic>
          <p:nvPicPr>
            <p:cNvPr id="94" name="Picture 93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27" b="-1"/>
            <a:stretch/>
          </p:blipFill>
          <p:spPr>
            <a:xfrm>
              <a:off x="418164" y="4059861"/>
              <a:ext cx="623611" cy="58200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9" name="Group 98"/>
          <p:cNvGrpSpPr/>
          <p:nvPr/>
        </p:nvGrpSpPr>
        <p:grpSpPr>
          <a:xfrm>
            <a:off x="308658" y="4460129"/>
            <a:ext cx="4595190" cy="611730"/>
            <a:chOff x="220199" y="4679765"/>
            <a:chExt cx="4595190" cy="611730"/>
          </a:xfrm>
        </p:grpSpPr>
        <p:grpSp>
          <p:nvGrpSpPr>
            <p:cNvPr id="72" name="Group 71"/>
            <p:cNvGrpSpPr/>
            <p:nvPr/>
          </p:nvGrpSpPr>
          <p:grpSpPr>
            <a:xfrm>
              <a:off x="220199" y="4679765"/>
              <a:ext cx="4595190" cy="561853"/>
              <a:chOff x="586410" y="1305669"/>
              <a:chExt cx="4595190" cy="902474"/>
            </a:xfrm>
          </p:grpSpPr>
          <p:sp>
            <p:nvSpPr>
              <p:cNvPr id="73" name="Rectangle 72"/>
              <p:cNvSpPr/>
              <p:nvPr/>
            </p:nvSpPr>
            <p:spPr>
              <a:xfrm>
                <a:off x="1626117" y="1305669"/>
                <a:ext cx="3555483" cy="902474"/>
              </a:xfrm>
              <a:prstGeom prst="rect">
                <a:avLst/>
              </a:prstGeom>
              <a:solidFill>
                <a:srgbClr val="019E93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586410" y="1305669"/>
                <a:ext cx="1040094" cy="9024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pic>
          <p:nvPicPr>
            <p:cNvPr id="96" name="Picture 95"/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899"/>
            <a:stretch/>
          </p:blipFill>
          <p:spPr>
            <a:xfrm>
              <a:off x="385295" y="4732201"/>
              <a:ext cx="750896" cy="490930"/>
            </a:xfrm>
            <a:prstGeom prst="rect">
              <a:avLst/>
            </a:prstGeom>
          </p:spPr>
        </p:pic>
        <p:sp>
          <p:nvSpPr>
            <p:cNvPr id="97" name="Rectangle 96"/>
            <p:cNvSpPr/>
            <p:nvPr/>
          </p:nvSpPr>
          <p:spPr>
            <a:xfrm>
              <a:off x="1159375" y="4706720"/>
              <a:ext cx="362847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American Chamber of Commerce in Bulgaria</a:t>
              </a:r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5169696" y="1780769"/>
            <a:ext cx="4595190" cy="584775"/>
            <a:chOff x="5291197" y="2119186"/>
            <a:chExt cx="4595190" cy="584775"/>
          </a:xfrm>
        </p:grpSpPr>
        <p:grpSp>
          <p:nvGrpSpPr>
            <p:cNvPr id="75" name="Group 74"/>
            <p:cNvGrpSpPr/>
            <p:nvPr/>
          </p:nvGrpSpPr>
          <p:grpSpPr>
            <a:xfrm>
              <a:off x="5291197" y="2127578"/>
              <a:ext cx="4595190" cy="561853"/>
              <a:chOff x="586410" y="1305669"/>
              <a:chExt cx="4595190" cy="902474"/>
            </a:xfrm>
          </p:grpSpPr>
          <p:sp>
            <p:nvSpPr>
              <p:cNvPr id="76" name="Rectangle 75"/>
              <p:cNvSpPr/>
              <p:nvPr/>
            </p:nvSpPr>
            <p:spPr>
              <a:xfrm>
                <a:off x="1626117" y="1305669"/>
                <a:ext cx="3555483" cy="902474"/>
              </a:xfrm>
              <a:prstGeom prst="rect">
                <a:avLst/>
              </a:prstGeom>
              <a:solidFill>
                <a:srgbClr val="019E93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586410" y="1305669"/>
                <a:ext cx="1040094" cy="9024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pic>
          <p:nvPicPr>
            <p:cNvPr id="98" name="Picture 97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2066" y="2195582"/>
              <a:ext cx="988497" cy="419086"/>
            </a:xfrm>
            <a:prstGeom prst="rect">
              <a:avLst/>
            </a:prstGeom>
          </p:spPr>
        </p:pic>
        <p:sp>
          <p:nvSpPr>
            <p:cNvPr id="101" name="Rectangle 100"/>
            <p:cNvSpPr/>
            <p:nvPr/>
          </p:nvSpPr>
          <p:spPr>
            <a:xfrm>
              <a:off x="6394967" y="2119186"/>
              <a:ext cx="337614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Confederation of Employers and Industrialists in Bulgaria</a:t>
              </a:r>
            </a:p>
          </p:txBody>
        </p:sp>
      </p:grpSp>
      <p:grpSp>
        <p:nvGrpSpPr>
          <p:cNvPr id="108" name="Group 107"/>
          <p:cNvGrpSpPr/>
          <p:nvPr/>
        </p:nvGrpSpPr>
        <p:grpSpPr>
          <a:xfrm>
            <a:off x="5152147" y="5138098"/>
            <a:ext cx="4595190" cy="600269"/>
            <a:chOff x="5095984" y="5454116"/>
            <a:chExt cx="4595190" cy="600269"/>
          </a:xfrm>
        </p:grpSpPr>
        <p:grpSp>
          <p:nvGrpSpPr>
            <p:cNvPr id="78" name="Group 77"/>
            <p:cNvGrpSpPr/>
            <p:nvPr/>
          </p:nvGrpSpPr>
          <p:grpSpPr>
            <a:xfrm>
              <a:off x="5095984" y="5492532"/>
              <a:ext cx="4595190" cy="561853"/>
              <a:chOff x="586410" y="1305669"/>
              <a:chExt cx="4595190" cy="902474"/>
            </a:xfrm>
          </p:grpSpPr>
          <p:sp>
            <p:nvSpPr>
              <p:cNvPr id="79" name="Rectangle 78"/>
              <p:cNvSpPr/>
              <p:nvPr/>
            </p:nvSpPr>
            <p:spPr>
              <a:xfrm>
                <a:off x="1626117" y="1305669"/>
                <a:ext cx="3555483" cy="902474"/>
              </a:xfrm>
              <a:prstGeom prst="rect">
                <a:avLst/>
              </a:prstGeom>
              <a:solidFill>
                <a:srgbClr val="019E93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586410" y="1305669"/>
                <a:ext cx="1040094" cy="9024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sp>
          <p:nvSpPr>
            <p:cNvPr id="104" name="Rectangle 103"/>
            <p:cNvSpPr/>
            <p:nvPr/>
          </p:nvSpPr>
          <p:spPr>
            <a:xfrm>
              <a:off x="6238271" y="5454116"/>
              <a:ext cx="337614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6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Trakia Economic Zone</a:t>
              </a:r>
            </a:p>
            <a:p>
              <a:pPr algn="ctr"/>
              <a:r>
                <a:rPr lang="en-GB" sz="16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GB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Cluster</a:t>
              </a:r>
            </a:p>
          </p:txBody>
        </p:sp>
        <p:pic>
          <p:nvPicPr>
            <p:cNvPr id="105" name="Picture 104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28" t="1018" r="13841" b="43367"/>
            <a:stretch/>
          </p:blipFill>
          <p:spPr>
            <a:xfrm>
              <a:off x="5201637" y="5463159"/>
              <a:ext cx="875982" cy="5588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0" name="Group 109"/>
          <p:cNvGrpSpPr/>
          <p:nvPr/>
        </p:nvGrpSpPr>
        <p:grpSpPr>
          <a:xfrm>
            <a:off x="5169679" y="5836717"/>
            <a:ext cx="4609236" cy="584775"/>
            <a:chOff x="5129529" y="6102799"/>
            <a:chExt cx="4609236" cy="584775"/>
          </a:xfrm>
        </p:grpSpPr>
        <p:grpSp>
          <p:nvGrpSpPr>
            <p:cNvPr id="81" name="Group 80"/>
            <p:cNvGrpSpPr/>
            <p:nvPr/>
          </p:nvGrpSpPr>
          <p:grpSpPr>
            <a:xfrm>
              <a:off x="5143575" y="6119019"/>
              <a:ext cx="4595190" cy="561853"/>
              <a:chOff x="586410" y="1305669"/>
              <a:chExt cx="4595190" cy="902474"/>
            </a:xfrm>
          </p:grpSpPr>
          <p:sp>
            <p:nvSpPr>
              <p:cNvPr id="82" name="Rectangle 81"/>
              <p:cNvSpPr/>
              <p:nvPr/>
            </p:nvSpPr>
            <p:spPr>
              <a:xfrm>
                <a:off x="1626117" y="1305669"/>
                <a:ext cx="3555483" cy="902474"/>
              </a:xfrm>
              <a:prstGeom prst="rect">
                <a:avLst/>
              </a:prstGeom>
              <a:solidFill>
                <a:srgbClr val="019E93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586410" y="1305669"/>
                <a:ext cx="1040094" cy="9024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sp>
          <p:nvSpPr>
            <p:cNvPr id="107" name="Rectangle 106"/>
            <p:cNvSpPr/>
            <p:nvPr/>
          </p:nvSpPr>
          <p:spPr>
            <a:xfrm>
              <a:off x="6120431" y="6102799"/>
              <a:ext cx="359988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Information and Communication Technologies Cluster Plovdiv</a:t>
              </a:r>
            </a:p>
          </p:txBody>
        </p:sp>
        <p:pic>
          <p:nvPicPr>
            <p:cNvPr id="109" name="Picture 108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9529" y="6243356"/>
              <a:ext cx="1053541" cy="335456"/>
            </a:xfrm>
            <a:prstGeom prst="rect">
              <a:avLst/>
            </a:prstGeom>
          </p:spPr>
        </p:pic>
      </p:grpSp>
      <p:pic>
        <p:nvPicPr>
          <p:cNvPr id="100" name="Picture 9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324540" y="6429375"/>
            <a:ext cx="3539494" cy="647962"/>
          </a:xfrm>
          <a:prstGeom prst="rect">
            <a:avLst/>
          </a:prstGeom>
        </p:spPr>
      </p:pic>
      <p:sp>
        <p:nvSpPr>
          <p:cNvPr id="103" name="Rectangle 102"/>
          <p:cNvSpPr/>
          <p:nvPr/>
        </p:nvSpPr>
        <p:spPr>
          <a:xfrm>
            <a:off x="268677" y="6614631"/>
            <a:ext cx="2766623" cy="317154"/>
          </a:xfrm>
          <a:prstGeom prst="rect">
            <a:avLst/>
          </a:prstGeom>
          <a:solidFill>
            <a:srgbClr val="F1DA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hlinkClick r:id="rId21" tooltip="www.tez.bg"/>
              </a:rPr>
              <a:t>www.tez.bg</a:t>
            </a:r>
            <a:endParaRPr lang="en-GB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804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68677" y="82206"/>
            <a:ext cx="9566910" cy="908394"/>
            <a:chOff x="281940" y="89826"/>
            <a:chExt cx="9566910" cy="879056"/>
          </a:xfrm>
        </p:grpSpPr>
        <p:sp>
          <p:nvSpPr>
            <p:cNvPr id="4" name="Rectangle 3"/>
            <p:cNvSpPr/>
            <p:nvPr/>
          </p:nvSpPr>
          <p:spPr>
            <a:xfrm>
              <a:off x="1257300" y="90482"/>
              <a:ext cx="8591550" cy="878400"/>
            </a:xfrm>
            <a:prstGeom prst="rect">
              <a:avLst/>
            </a:prstGeom>
            <a:solidFill>
              <a:srgbClr val="27AFDF"/>
            </a:solidFill>
            <a:ln>
              <a:noFill/>
            </a:ln>
            <a:effectLst>
              <a:outerShdw blurRad="50800" dist="38100" dir="4800000" sx="101000" sy="101000" algn="tl" rotWithShape="0">
                <a:schemeClr val="tx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 b="1" dirty="0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4" t="3799" r="5686" b="5726"/>
            <a:stretch/>
          </p:blipFill>
          <p:spPr>
            <a:xfrm>
              <a:off x="471488" y="89826"/>
              <a:ext cx="785812" cy="879056"/>
            </a:xfrm>
            <a:prstGeom prst="rect">
              <a:avLst/>
            </a:prstGeom>
            <a:effectLst>
              <a:outerShdw blurRad="50800" dist="38100" dir="4800000" sx="101000" sy="101000" algn="tl" rotWithShape="0">
                <a:schemeClr val="tx1">
                  <a:alpha val="40000"/>
                </a:schemeClr>
              </a:outerShdw>
            </a:effectLst>
          </p:spPr>
        </p:pic>
        <p:sp>
          <p:nvSpPr>
            <p:cNvPr id="6" name="Rectangle 5"/>
            <p:cNvSpPr/>
            <p:nvPr/>
          </p:nvSpPr>
          <p:spPr>
            <a:xfrm>
              <a:off x="281940" y="90482"/>
              <a:ext cx="189548" cy="878400"/>
            </a:xfrm>
            <a:prstGeom prst="rect">
              <a:avLst/>
            </a:prstGeom>
            <a:solidFill>
              <a:srgbClr val="F1DA50"/>
            </a:solidFill>
            <a:ln>
              <a:noFill/>
            </a:ln>
            <a:effectLst>
              <a:outerShdw blurRad="50800" dist="38100" dir="4800000" sx="101000" sy="101000" algn="tl" rotWithShape="0">
                <a:schemeClr val="tx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Rectangle 8"/>
          <p:cNvSpPr/>
          <p:nvPr/>
        </p:nvSpPr>
        <p:spPr>
          <a:xfrm>
            <a:off x="7112000" y="6614631"/>
            <a:ext cx="2774387" cy="317154"/>
          </a:xfrm>
          <a:prstGeom prst="rect">
            <a:avLst/>
          </a:prstGeom>
          <a:solidFill>
            <a:srgbClr val="F1DA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Slide </a:t>
            </a:r>
            <a:fld id="{F20C6786-FEA9-4A31-BE19-63CE72A0A586}" type="slidenum">
              <a:rPr lang="bg-BG" sz="1400" b="1" smtClean="0">
                <a:solidFill>
                  <a:schemeClr val="tx1"/>
                </a:solidFill>
              </a:rPr>
              <a:t>22</a:t>
            </a:fld>
            <a:endParaRPr lang="en-GB" sz="1400" b="1" dirty="0">
              <a:solidFill>
                <a:schemeClr val="tx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04" r="3067" b="6265"/>
          <a:stretch/>
        </p:blipFill>
        <p:spPr>
          <a:xfrm>
            <a:off x="268677" y="1331842"/>
            <a:ext cx="9551184" cy="5059827"/>
          </a:xfrm>
          <a:prstGeom prst="rect">
            <a:avLst/>
          </a:prstGeom>
          <a:solidFill>
            <a:schemeClr val="bg1">
              <a:alpha val="78000"/>
            </a:schemeClr>
          </a:solidFill>
        </p:spPr>
      </p:pic>
      <p:sp>
        <p:nvSpPr>
          <p:cNvPr id="21" name="Rectangle 20"/>
          <p:cNvSpPr/>
          <p:nvPr/>
        </p:nvSpPr>
        <p:spPr>
          <a:xfrm>
            <a:off x="268677" y="1331842"/>
            <a:ext cx="9551184" cy="5059828"/>
          </a:xfrm>
          <a:prstGeom prst="rect">
            <a:avLst/>
          </a:prstGeom>
          <a:solidFill>
            <a:schemeClr val="bg1">
              <a:alpha val="40000"/>
            </a:schemeClr>
          </a:solidFill>
          <a:ln w="155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dirty="0">
              <a:solidFill>
                <a:schemeClr val="tx1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59548" y="3597465"/>
            <a:ext cx="10188575" cy="1908884"/>
            <a:chOff x="673833" y="3180794"/>
            <a:chExt cx="10199808" cy="1910987"/>
          </a:xfrm>
        </p:grpSpPr>
        <p:sp>
          <p:nvSpPr>
            <p:cNvPr id="23" name="Rectangle 22"/>
            <p:cNvSpPr/>
            <p:nvPr/>
          </p:nvSpPr>
          <p:spPr>
            <a:xfrm>
              <a:off x="673833" y="3180794"/>
              <a:ext cx="1019980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3600" b="1" i="0" u="none" strike="noStrike" baseline="0" dirty="0" smtClean="0">
                  <a:latin typeface="Arial-BoldMT"/>
                </a:rPr>
                <a:t>Thank you for the attention!</a:t>
              </a:r>
              <a:endParaRPr lang="en-GB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528680" y="4181299"/>
              <a:ext cx="2009775" cy="9104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 smtClean="0">
                  <a:solidFill>
                    <a:schemeClr val="tx1"/>
                  </a:solidFill>
                </a:rPr>
                <a:t>Office Plovdiv, </a:t>
              </a:r>
            </a:p>
            <a:p>
              <a:pPr algn="ctr"/>
              <a:r>
                <a:rPr lang="en-US" dirty="0" smtClean="0"/>
                <a:t>Bulgaria</a:t>
              </a:r>
              <a:endParaRPr lang="en-GB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en-GB" dirty="0" smtClean="0">
                  <a:solidFill>
                    <a:schemeClr val="tx1"/>
                  </a:solidFill>
                </a:rPr>
                <a:t>+359 32 600 160</a:t>
              </a:r>
              <a:endParaRPr lang="bg-BG" dirty="0" smtClean="0">
                <a:solidFill>
                  <a:schemeClr val="tx1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779747" y="4181299"/>
              <a:ext cx="1987982" cy="8319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600" b="0" i="0" u="none" strike="noStrike" baseline="0" dirty="0" smtClean="0">
                  <a:latin typeface="SansSerif"/>
                </a:rPr>
                <a:t>Office Sofia, Bulgaria</a:t>
              </a:r>
            </a:p>
            <a:p>
              <a:pPr algn="ctr"/>
              <a:r>
                <a:rPr lang="en-GB" sz="1600" b="0" i="0" u="none" strike="noStrike" baseline="0" dirty="0" smtClean="0">
                  <a:latin typeface="SansSerif"/>
                </a:rPr>
                <a:t>+359 2 971 09 10</a:t>
              </a:r>
              <a:endParaRPr lang="bg-BG" sz="1600" b="0" i="0" u="none" strike="noStrike" baseline="0" dirty="0" smtClean="0">
                <a:latin typeface="SansSerif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843889" y="4181298"/>
              <a:ext cx="2165217" cy="8319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600" b="0" i="0" u="none" strike="noStrike" baseline="0" dirty="0" smtClean="0">
                  <a:latin typeface="SansSerif"/>
                </a:rPr>
                <a:t>Office </a:t>
              </a:r>
              <a:r>
                <a:rPr lang="en-GB" sz="1600" b="0" i="0" u="none" strike="noStrike" baseline="0" dirty="0" err="1" smtClean="0">
                  <a:latin typeface="SansSerif"/>
                </a:rPr>
                <a:t>ShenZhen</a:t>
              </a:r>
              <a:r>
                <a:rPr lang="en-GB" sz="1600" b="0" i="0" u="none" strike="noStrike" baseline="0" dirty="0" smtClean="0">
                  <a:latin typeface="SansSerif"/>
                </a:rPr>
                <a:t>, China</a:t>
              </a:r>
            </a:p>
            <a:p>
              <a:pPr algn="ctr"/>
              <a:r>
                <a:rPr lang="en-GB" sz="1600" b="0" i="0" u="none" strike="noStrike" baseline="0" dirty="0" smtClean="0">
                  <a:latin typeface="SansSerif"/>
                </a:rPr>
                <a:t>+86 156 2212 5609</a:t>
              </a:r>
              <a:endParaRPr lang="bg-BG" sz="1600" b="0" i="0" u="none" strike="noStrike" baseline="0" dirty="0" smtClean="0">
                <a:latin typeface="SansSerif"/>
              </a:endParaRPr>
            </a:p>
          </p:txBody>
        </p:sp>
      </p:grpSp>
      <p:sp>
        <p:nvSpPr>
          <p:cNvPr id="28" name="Rectangle 27"/>
          <p:cNvSpPr/>
          <p:nvPr/>
        </p:nvSpPr>
        <p:spPr>
          <a:xfrm>
            <a:off x="897880" y="1732746"/>
            <a:ext cx="8475926" cy="1389768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6866" y="1558516"/>
            <a:ext cx="7598203" cy="139197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4540" y="6429375"/>
            <a:ext cx="3539494" cy="647962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268677" y="6614631"/>
            <a:ext cx="2766623" cy="317154"/>
          </a:xfrm>
          <a:prstGeom prst="rect">
            <a:avLst/>
          </a:prstGeom>
          <a:solidFill>
            <a:srgbClr val="F1DA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hlinkClick r:id="rId7" tooltip="www.tez.bg"/>
              </a:rPr>
              <a:t>www.tez.bg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434108" y="5672605"/>
            <a:ext cx="16450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latin typeface="SansSerif"/>
                <a:hlinkClick r:id="rId8"/>
              </a:rPr>
              <a:t>info@tez.bg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69591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68677" y="82206"/>
            <a:ext cx="9566910" cy="908394"/>
            <a:chOff x="281940" y="89826"/>
            <a:chExt cx="9566910" cy="879056"/>
          </a:xfrm>
        </p:grpSpPr>
        <p:sp>
          <p:nvSpPr>
            <p:cNvPr id="3" name="Rectangle 2"/>
            <p:cNvSpPr/>
            <p:nvPr/>
          </p:nvSpPr>
          <p:spPr>
            <a:xfrm>
              <a:off x="1257300" y="90482"/>
              <a:ext cx="8591550" cy="878400"/>
            </a:xfrm>
            <a:prstGeom prst="rect">
              <a:avLst/>
            </a:prstGeom>
            <a:solidFill>
              <a:srgbClr val="27AFDF"/>
            </a:solidFill>
            <a:ln>
              <a:noFill/>
            </a:ln>
            <a:effectLst>
              <a:outerShdw blurRad="50800" dist="38100" dir="4800000" sx="101000" sy="101000" algn="tl" rotWithShape="0">
                <a:schemeClr val="tx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 dirty="0" smtClean="0"/>
                <a:t>WHY BULGARIA</a:t>
              </a:r>
              <a:endParaRPr lang="en-GB" sz="3200" b="1" dirty="0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4" t="3799" r="5686" b="5726"/>
            <a:stretch/>
          </p:blipFill>
          <p:spPr>
            <a:xfrm>
              <a:off x="471488" y="89826"/>
              <a:ext cx="785812" cy="879056"/>
            </a:xfrm>
            <a:prstGeom prst="rect">
              <a:avLst/>
            </a:prstGeom>
            <a:effectLst>
              <a:outerShdw blurRad="50800" dist="38100" dir="4800000" sx="101000" sy="101000" algn="tl" rotWithShape="0">
                <a:schemeClr val="tx1">
                  <a:alpha val="40000"/>
                </a:scheme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281940" y="90482"/>
              <a:ext cx="189548" cy="878400"/>
            </a:xfrm>
            <a:prstGeom prst="rect">
              <a:avLst/>
            </a:prstGeom>
            <a:solidFill>
              <a:srgbClr val="F1DA50"/>
            </a:solidFill>
            <a:ln>
              <a:noFill/>
            </a:ln>
            <a:effectLst>
              <a:outerShdw blurRad="50800" dist="38100" dir="4800000" sx="101000" sy="101000" algn="tl" rotWithShape="0">
                <a:schemeClr val="tx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Rectangle 14"/>
          <p:cNvSpPr/>
          <p:nvPr/>
        </p:nvSpPr>
        <p:spPr>
          <a:xfrm>
            <a:off x="267871" y="1146430"/>
            <a:ext cx="4694654" cy="5130545"/>
          </a:xfrm>
          <a:prstGeom prst="rect">
            <a:avLst/>
          </a:prstGeom>
          <a:solidFill>
            <a:srgbClr val="019E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500" b="1" dirty="0" smtClean="0">
                <a:solidFill>
                  <a:srgbClr val="F3D7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ADVANTAGES</a:t>
            </a:r>
          </a:p>
          <a:p>
            <a:endParaRPr lang="bg-BG" sz="1000" b="1" i="0" u="none" strike="noStrike" baseline="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1400" b="1" i="0" u="none" strike="noStrike" baseline="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Politically stable, member of EU and NATO</a:t>
            </a:r>
          </a:p>
          <a:p>
            <a:r>
              <a:rPr lang="en-GB" sz="1400" b="1" i="0" u="none" strike="noStrike" baseline="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Financial stability</a:t>
            </a:r>
          </a:p>
          <a:p>
            <a:r>
              <a:rPr lang="en-GB" sz="1400" b="1" i="0" u="none" strike="noStrike" baseline="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Strategic location</a:t>
            </a:r>
          </a:p>
          <a:p>
            <a:r>
              <a:rPr lang="en-GB" sz="1400" b="1" i="0" u="none" strike="noStrike" baseline="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Free access to the markets in the whole EU</a:t>
            </a:r>
          </a:p>
          <a:p>
            <a:r>
              <a:rPr lang="en-GB" sz="1400" b="1" i="0" u="none" strike="noStrike" baseline="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Quality </a:t>
            </a:r>
            <a:r>
              <a:rPr lang="en-GB" sz="1400" b="1" i="0" u="none" strike="noStrike" baseline="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labor</a:t>
            </a:r>
            <a:r>
              <a:rPr lang="en-GB" sz="1400" b="1" i="0" u="none" strike="noStrike" baseline="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force</a:t>
            </a:r>
          </a:p>
          <a:p>
            <a:r>
              <a:rPr lang="en-GB" sz="1400" b="1" i="0" u="none" strike="noStrike" baseline="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Legal framework fully harmonized with EU</a:t>
            </a:r>
          </a:p>
          <a:p>
            <a:r>
              <a:rPr lang="en-GB" sz="1400" b="1" i="0" u="none" strike="noStrike" baseline="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legislation</a:t>
            </a:r>
          </a:p>
          <a:p>
            <a:r>
              <a:rPr lang="en-GB" sz="1400" b="1" i="0" u="none" strike="noStrike" baseline="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Excellent climate and beautiful nature,</a:t>
            </a:r>
          </a:p>
          <a:p>
            <a:r>
              <a:rPr lang="en-GB" sz="1400" b="1" i="0" u="none" strike="noStrike" baseline="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good way of living</a:t>
            </a:r>
          </a:p>
          <a:p>
            <a:endParaRPr lang="bg-BG" sz="1500" b="1" i="0" u="none" strike="noStrike" baseline="0" dirty="0" smtClean="0">
              <a:solidFill>
                <a:srgbClr val="F3D7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GB" sz="1500" b="1" i="0" u="none" strike="noStrike" baseline="0" dirty="0" smtClean="0">
              <a:solidFill>
                <a:srgbClr val="F3D7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1500" b="1" i="0" u="none" strike="noStrike" baseline="0" dirty="0" smtClean="0">
                <a:solidFill>
                  <a:srgbClr val="F3D7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ATTRACTIVE COSTS OF DOING BUSINESS</a:t>
            </a:r>
          </a:p>
          <a:p>
            <a:endParaRPr lang="en-GB" sz="700" b="1" i="0" u="none" strike="noStrike" baseline="0" dirty="0" smtClean="0">
              <a:solidFill>
                <a:srgbClr val="F3D7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1400" b="1" i="0" u="none" strike="noStrike" baseline="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The lowest operational costs in EU</a:t>
            </a:r>
          </a:p>
          <a:p>
            <a:r>
              <a:rPr lang="en-GB" sz="1400" b="1" i="0" u="none" strike="noStrike" baseline="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- 10% corporate tax - the lowest in EU</a:t>
            </a:r>
          </a:p>
          <a:p>
            <a:r>
              <a:rPr lang="en-GB" sz="1400" b="1" i="0" u="none" strike="noStrike" baseline="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- 10% personal income tax</a:t>
            </a:r>
          </a:p>
          <a:p>
            <a:r>
              <a:rPr lang="en-GB" sz="1400" b="1" i="0" u="none" strike="noStrike" baseline="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Government support for investment</a:t>
            </a:r>
          </a:p>
          <a:p>
            <a:r>
              <a:rPr lang="en-GB" sz="1400" b="1" i="0" u="none" strike="noStrike" baseline="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projects</a:t>
            </a:r>
            <a:endParaRPr lang="en-GB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112000" y="6614631"/>
            <a:ext cx="2774387" cy="317154"/>
          </a:xfrm>
          <a:prstGeom prst="rect">
            <a:avLst/>
          </a:prstGeom>
          <a:solidFill>
            <a:srgbClr val="F1DA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Slide </a:t>
            </a:r>
            <a:fld id="{0437A283-8AAC-443C-BF84-BDD12042FE86}" type="slidenum">
              <a:rPr lang="en-US" sz="1400" b="1">
                <a:solidFill>
                  <a:schemeClr val="tx1"/>
                </a:solidFill>
              </a:rPr>
              <a:pPr algn="ctr"/>
              <a:t>3</a:t>
            </a:fld>
            <a:endParaRPr lang="en-GB" sz="1400" b="1" dirty="0">
              <a:solidFill>
                <a:schemeClr val="tx1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7463" y="1146430"/>
            <a:ext cx="2293387" cy="1558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3001" y="1146430"/>
            <a:ext cx="2242586" cy="1524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3268" y="2822830"/>
            <a:ext cx="2196628" cy="154193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2776" y="2822829"/>
            <a:ext cx="2233860" cy="1541935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5223267" y="4483903"/>
            <a:ext cx="4675894" cy="1793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34" name="Picture 10" descr="http://www.305startup.net/wp-content/uploads/2014/08/business-ideas-305.jpe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268" y="4498610"/>
            <a:ext cx="4612320" cy="17783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268677" y="6614631"/>
            <a:ext cx="2766623" cy="317154"/>
          </a:xfrm>
          <a:prstGeom prst="rect">
            <a:avLst/>
          </a:prstGeom>
          <a:solidFill>
            <a:srgbClr val="F1DA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hlinkClick r:id="rId9" tooltip="www.tez.bg"/>
              </a:rPr>
              <a:t>www.tez.bg</a:t>
            </a:r>
            <a:endParaRPr lang="en-GB" sz="1400" b="1" dirty="0">
              <a:solidFill>
                <a:schemeClr val="tx1"/>
              </a:solidFill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24540" y="6429375"/>
            <a:ext cx="3539494" cy="64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846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68677" y="82206"/>
            <a:ext cx="9566910" cy="908394"/>
            <a:chOff x="281940" y="89826"/>
            <a:chExt cx="9566910" cy="879056"/>
          </a:xfrm>
        </p:grpSpPr>
        <p:sp>
          <p:nvSpPr>
            <p:cNvPr id="3" name="Rectangle 2"/>
            <p:cNvSpPr/>
            <p:nvPr/>
          </p:nvSpPr>
          <p:spPr>
            <a:xfrm>
              <a:off x="1257300" y="90482"/>
              <a:ext cx="8591550" cy="878400"/>
            </a:xfrm>
            <a:prstGeom prst="rect">
              <a:avLst/>
            </a:prstGeom>
            <a:solidFill>
              <a:srgbClr val="27AFDF"/>
            </a:solidFill>
            <a:ln>
              <a:noFill/>
            </a:ln>
            <a:effectLst>
              <a:outerShdw blurRad="50800" dist="38100" dir="4800000" sx="101000" sy="101000" algn="tl" rotWithShape="0">
                <a:schemeClr val="tx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/>
                <a:t>PROJECT MILESTONES</a:t>
              </a:r>
              <a:endParaRPr lang="en-GB" sz="3200" b="1" dirty="0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4" t="3799" r="5686" b="5726"/>
            <a:stretch/>
          </p:blipFill>
          <p:spPr>
            <a:xfrm>
              <a:off x="471488" y="89826"/>
              <a:ext cx="785812" cy="879056"/>
            </a:xfrm>
            <a:prstGeom prst="rect">
              <a:avLst/>
            </a:prstGeom>
            <a:effectLst>
              <a:outerShdw blurRad="50800" dist="38100" dir="4800000" sx="101000" sy="101000" algn="tl" rotWithShape="0">
                <a:schemeClr val="tx1">
                  <a:alpha val="40000"/>
                </a:scheme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281940" y="90482"/>
              <a:ext cx="189548" cy="878400"/>
            </a:xfrm>
            <a:prstGeom prst="rect">
              <a:avLst/>
            </a:prstGeom>
            <a:solidFill>
              <a:srgbClr val="F1DA50"/>
            </a:solidFill>
            <a:ln>
              <a:noFill/>
            </a:ln>
            <a:effectLst>
              <a:outerShdw blurRad="50800" dist="38100" dir="4800000" sx="101000" sy="101000" algn="tl" rotWithShape="0">
                <a:schemeClr val="tx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7112000" y="6614631"/>
            <a:ext cx="2774387" cy="317154"/>
          </a:xfrm>
          <a:prstGeom prst="rect">
            <a:avLst/>
          </a:prstGeom>
          <a:solidFill>
            <a:srgbClr val="F1DA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Slide </a:t>
            </a:r>
            <a:fld id="{0437A283-8AAC-443C-BF84-BDD12042FE86}" type="slidenum">
              <a:rPr lang="en-US" sz="1400" b="1">
                <a:solidFill>
                  <a:schemeClr val="tx1"/>
                </a:solidFill>
              </a:rPr>
              <a:pPr algn="ctr"/>
              <a:t>4</a:t>
            </a:fld>
            <a:endParaRPr lang="en-GB" sz="1400" b="1" dirty="0">
              <a:solidFill>
                <a:schemeClr val="tx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68677" y="3782471"/>
            <a:ext cx="9389308" cy="1120520"/>
            <a:chOff x="268677" y="1225115"/>
            <a:chExt cx="9389308" cy="1120520"/>
          </a:xfrm>
        </p:grpSpPr>
        <p:grpSp>
          <p:nvGrpSpPr>
            <p:cNvPr id="2" name="Group 1"/>
            <p:cNvGrpSpPr/>
            <p:nvPr/>
          </p:nvGrpSpPr>
          <p:grpSpPr>
            <a:xfrm>
              <a:off x="268677" y="1225115"/>
              <a:ext cx="9389308" cy="1120520"/>
              <a:chOff x="268677" y="1225115"/>
              <a:chExt cx="9389308" cy="1120520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268677" y="1225115"/>
                <a:ext cx="4694654" cy="1120520"/>
              </a:xfrm>
              <a:prstGeom prst="rect">
                <a:avLst/>
              </a:prstGeom>
              <a:solidFill>
                <a:srgbClr val="019E93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>
                    <a:solidFill>
                      <a:srgbClr val="F3D75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2005</a:t>
                </a:r>
                <a:r>
                  <a:rPr lang="bg-BG" sz="1400" b="1" dirty="0">
                    <a:solidFill>
                      <a:srgbClr val="F3D75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en-US" sz="1400" b="1" dirty="0">
                    <a:solidFill>
                      <a:srgbClr val="F3D75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i</a:t>
                </a:r>
                <a:r>
                  <a:rPr lang="en-US" sz="1400" b="1" dirty="0" smtClean="0">
                    <a:solidFill>
                      <a:srgbClr val="F3D75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ndustrial zone “Rakovski”, part of TEZ, </a:t>
                </a:r>
              </a:p>
              <a:p>
                <a:pPr algn="ctr"/>
                <a:r>
                  <a:rPr lang="en-GB" sz="1400" b="1" dirty="0" smtClean="0">
                    <a:solidFill>
                      <a:srgbClr val="F3D75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was </a:t>
                </a:r>
                <a:r>
                  <a:rPr lang="en-GB" sz="1400" b="1" dirty="0">
                    <a:solidFill>
                      <a:srgbClr val="F3D75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officially awarded </a:t>
                </a:r>
                <a:endParaRPr lang="en-GB" sz="1400" b="1" dirty="0" smtClean="0">
                  <a:solidFill>
                    <a:srgbClr val="F3D75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algn="ctr"/>
                <a:r>
                  <a:rPr lang="en-GB" sz="1400" b="1" dirty="0" smtClean="0">
                    <a:solidFill>
                      <a:srgbClr val="F3D75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“The </a:t>
                </a:r>
                <a:r>
                  <a:rPr lang="en-GB" sz="1400" b="1" dirty="0">
                    <a:solidFill>
                      <a:srgbClr val="F3D75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first industrial zone in Bulgaria </a:t>
                </a:r>
                <a:r>
                  <a:rPr lang="en-GB" sz="1400" b="1" dirty="0" smtClean="0">
                    <a:solidFill>
                      <a:srgbClr val="F3D75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– </a:t>
                </a:r>
              </a:p>
              <a:p>
                <a:pPr algn="ctr"/>
                <a:r>
                  <a:rPr lang="en-GB" sz="1400" b="1" dirty="0" smtClean="0">
                    <a:solidFill>
                      <a:srgbClr val="F3D75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Public </a:t>
                </a:r>
                <a:r>
                  <a:rPr lang="en-GB" sz="1400" b="1" dirty="0">
                    <a:solidFill>
                      <a:srgbClr val="F3D75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Private Partnership </a:t>
                </a:r>
                <a:r>
                  <a:rPr lang="en-GB" sz="1400" b="1" dirty="0" smtClean="0">
                    <a:solidFill>
                      <a:srgbClr val="F3D75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model” </a:t>
                </a:r>
                <a:endParaRPr lang="en-GB" sz="1400" b="1" dirty="0">
                  <a:solidFill>
                    <a:srgbClr val="F3D75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4963331" y="1225115"/>
                <a:ext cx="4694654" cy="1120520"/>
              </a:xfrm>
              <a:prstGeom prst="rect">
                <a:avLst/>
              </a:prstGeom>
              <a:noFill/>
              <a:ln>
                <a:solidFill>
                  <a:srgbClr val="019E93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GB" sz="14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pic>
          <p:nvPicPr>
            <p:cNvPr id="4098" name="Picture 2" descr="http://www.continuityinsights.com/sites/continuityinsights.com/files/legacyimages/Public-Private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17" b="3181"/>
            <a:stretch/>
          </p:blipFill>
          <p:spPr bwMode="auto">
            <a:xfrm>
              <a:off x="6550741" y="1287569"/>
              <a:ext cx="1519834" cy="1035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Group 29"/>
          <p:cNvGrpSpPr/>
          <p:nvPr/>
        </p:nvGrpSpPr>
        <p:grpSpPr>
          <a:xfrm>
            <a:off x="268677" y="2513267"/>
            <a:ext cx="9389308" cy="1120520"/>
            <a:chOff x="268677" y="1225115"/>
            <a:chExt cx="9389308" cy="1120520"/>
          </a:xfrm>
        </p:grpSpPr>
        <p:sp>
          <p:nvSpPr>
            <p:cNvPr id="31" name="Rectangle 30"/>
            <p:cNvSpPr/>
            <p:nvPr/>
          </p:nvSpPr>
          <p:spPr>
            <a:xfrm>
              <a:off x="268677" y="1225115"/>
              <a:ext cx="4694654" cy="1120520"/>
            </a:xfrm>
            <a:prstGeom prst="rect">
              <a:avLst/>
            </a:prstGeom>
            <a:solidFill>
              <a:srgbClr val="019E9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rgbClr val="F3D75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Industrial </a:t>
              </a:r>
              <a:r>
                <a:rPr lang="en-GB" sz="1400" b="1" dirty="0" smtClean="0">
                  <a:solidFill>
                    <a:srgbClr val="F3D75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project </a:t>
              </a:r>
              <a:r>
                <a:rPr lang="en-GB" sz="1400" b="1" dirty="0">
                  <a:solidFill>
                    <a:srgbClr val="F3D75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supported </a:t>
              </a:r>
              <a:r>
                <a:rPr lang="en-GB" sz="1400" b="1" dirty="0" smtClean="0">
                  <a:solidFill>
                    <a:srgbClr val="F3D75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by </a:t>
              </a:r>
              <a:r>
                <a:rPr lang="en-GB" sz="1400" b="1" dirty="0">
                  <a:solidFill>
                    <a:srgbClr val="F3D75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9</a:t>
              </a:r>
            </a:p>
            <a:p>
              <a:pPr algn="ctr"/>
              <a:r>
                <a:rPr lang="en-GB" sz="1400" b="1" dirty="0">
                  <a:solidFill>
                    <a:srgbClr val="F3D75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municipalities and 2 clusters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4963331" y="1225115"/>
              <a:ext cx="4694654" cy="1120520"/>
            </a:xfrm>
            <a:prstGeom prst="rect">
              <a:avLst/>
            </a:prstGeom>
            <a:noFill/>
            <a:ln>
              <a:solidFill>
                <a:srgbClr val="019E93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68677" y="5089571"/>
            <a:ext cx="9389308" cy="1120520"/>
            <a:chOff x="268677" y="1225115"/>
            <a:chExt cx="9389308" cy="1120520"/>
          </a:xfrm>
        </p:grpSpPr>
        <p:sp>
          <p:nvSpPr>
            <p:cNvPr id="37" name="Rectangle 36"/>
            <p:cNvSpPr/>
            <p:nvPr/>
          </p:nvSpPr>
          <p:spPr>
            <a:xfrm>
              <a:off x="268677" y="1225115"/>
              <a:ext cx="4694654" cy="1120520"/>
            </a:xfrm>
            <a:prstGeom prst="rect">
              <a:avLst/>
            </a:prstGeom>
            <a:solidFill>
              <a:srgbClr val="019E9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b="1" dirty="0">
                  <a:solidFill>
                    <a:srgbClr val="F3D75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Attracted investors from Europe, USA, </a:t>
              </a:r>
              <a:r>
                <a:rPr lang="en-GB" sz="1400" b="1" dirty="0" smtClean="0">
                  <a:solidFill>
                    <a:srgbClr val="F3D75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Canada, Israel</a:t>
              </a:r>
              <a:r>
                <a:rPr lang="en-GB" sz="1400" b="1" dirty="0">
                  <a:solidFill>
                    <a:srgbClr val="F3D75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, Turkey, and Japan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4963331" y="1225115"/>
              <a:ext cx="4694654" cy="1120520"/>
            </a:xfrm>
            <a:prstGeom prst="rect">
              <a:avLst/>
            </a:prstGeom>
            <a:noFill/>
            <a:ln>
              <a:solidFill>
                <a:srgbClr val="019E93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1511" y="2619906"/>
            <a:ext cx="4759880" cy="87137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68677" y="1203258"/>
            <a:ext cx="9389308" cy="1120520"/>
            <a:chOff x="268677" y="3801419"/>
            <a:chExt cx="9389308" cy="1120520"/>
          </a:xfrm>
        </p:grpSpPr>
        <p:grpSp>
          <p:nvGrpSpPr>
            <p:cNvPr id="33" name="Group 32"/>
            <p:cNvGrpSpPr/>
            <p:nvPr/>
          </p:nvGrpSpPr>
          <p:grpSpPr>
            <a:xfrm>
              <a:off x="268677" y="3801419"/>
              <a:ext cx="9389308" cy="1120520"/>
              <a:chOff x="268677" y="1225115"/>
              <a:chExt cx="9389308" cy="1120520"/>
            </a:xfrm>
          </p:grpSpPr>
          <p:sp>
            <p:nvSpPr>
              <p:cNvPr id="34" name="Rectangle 33"/>
              <p:cNvSpPr/>
              <p:nvPr/>
            </p:nvSpPr>
            <p:spPr>
              <a:xfrm>
                <a:off x="268677" y="1225115"/>
                <a:ext cx="4694654" cy="1120520"/>
              </a:xfrm>
              <a:prstGeom prst="rect">
                <a:avLst/>
              </a:prstGeom>
              <a:solidFill>
                <a:srgbClr val="019E93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b="1" dirty="0">
                    <a:solidFill>
                      <a:srgbClr val="F3D75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First Region for Priority Support from the </a:t>
                </a:r>
                <a:r>
                  <a:rPr lang="en-GB" sz="1400" b="1" dirty="0" smtClean="0">
                    <a:solidFill>
                      <a:srgbClr val="F3D75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State</a:t>
                </a:r>
                <a:r>
                  <a:rPr lang="bg-BG" sz="1400" b="1" dirty="0" smtClean="0">
                    <a:solidFill>
                      <a:srgbClr val="F3D75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en-GB" sz="1400" b="1" dirty="0" smtClean="0">
                    <a:solidFill>
                      <a:srgbClr val="F3D75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in </a:t>
                </a:r>
                <a:r>
                  <a:rPr lang="en-GB" sz="1400" b="1" dirty="0">
                    <a:solidFill>
                      <a:srgbClr val="F3D75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Bulgaria</a:t>
                </a: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4963331" y="1225115"/>
                <a:ext cx="4694654" cy="1120520"/>
              </a:xfrm>
              <a:prstGeom prst="rect">
                <a:avLst/>
              </a:prstGeom>
              <a:noFill/>
              <a:ln>
                <a:solidFill>
                  <a:srgbClr val="019E93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GB" sz="14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pic>
          <p:nvPicPr>
            <p:cNvPr id="4100" name="Picture 4" descr="http://www.umsagroupofcompaniesltd.com/files/tn/116661708513469.gif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7460" y="3884889"/>
              <a:ext cx="1173840" cy="998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1469" t="-996" b="31054"/>
          <a:stretch/>
        </p:blipFill>
        <p:spPr>
          <a:xfrm>
            <a:off x="5022750" y="5127059"/>
            <a:ext cx="4608000" cy="106635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4540" y="6429375"/>
            <a:ext cx="3539494" cy="647962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268677" y="6614631"/>
            <a:ext cx="2766623" cy="317154"/>
          </a:xfrm>
          <a:prstGeom prst="rect">
            <a:avLst/>
          </a:prstGeom>
          <a:solidFill>
            <a:srgbClr val="F1DA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hlinkClick r:id="rId8" tooltip="www.tez.bg"/>
              </a:rPr>
              <a:t>www.tez.bg</a:t>
            </a:r>
            <a:endParaRPr lang="en-GB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64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68677" y="82206"/>
            <a:ext cx="9566910" cy="908394"/>
            <a:chOff x="281940" y="89826"/>
            <a:chExt cx="9566910" cy="879056"/>
          </a:xfrm>
        </p:grpSpPr>
        <p:sp>
          <p:nvSpPr>
            <p:cNvPr id="5" name="Rectangle 4"/>
            <p:cNvSpPr/>
            <p:nvPr/>
          </p:nvSpPr>
          <p:spPr>
            <a:xfrm>
              <a:off x="1257300" y="90482"/>
              <a:ext cx="8591550" cy="878400"/>
            </a:xfrm>
            <a:prstGeom prst="rect">
              <a:avLst/>
            </a:prstGeom>
            <a:solidFill>
              <a:srgbClr val="27AFDF"/>
            </a:solidFill>
            <a:ln>
              <a:noFill/>
            </a:ln>
            <a:effectLst>
              <a:outerShdw blurRad="50800" dist="38100" dir="4800000" sx="101000" sy="101000" algn="tl" rotWithShape="0">
                <a:schemeClr val="tx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 dirty="0" smtClean="0"/>
                <a:t>CHARACTERISTICS OF TEZ (1)</a:t>
              </a:r>
              <a:endParaRPr lang="en-GB" sz="3200" b="1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4" t="3799" r="5686" b="5726"/>
            <a:stretch/>
          </p:blipFill>
          <p:spPr>
            <a:xfrm>
              <a:off x="471488" y="89826"/>
              <a:ext cx="785812" cy="879056"/>
            </a:xfrm>
            <a:prstGeom prst="rect">
              <a:avLst/>
            </a:prstGeom>
            <a:effectLst>
              <a:outerShdw blurRad="50800" dist="38100" dir="4800000" sx="101000" sy="101000" algn="tl" rotWithShape="0">
                <a:schemeClr val="tx1">
                  <a:alpha val="40000"/>
                </a:schemeClr>
              </a:outerShdw>
            </a:effectLst>
          </p:spPr>
        </p:pic>
        <p:sp>
          <p:nvSpPr>
            <p:cNvPr id="7" name="Rectangle 6"/>
            <p:cNvSpPr/>
            <p:nvPr/>
          </p:nvSpPr>
          <p:spPr>
            <a:xfrm>
              <a:off x="281940" y="90482"/>
              <a:ext cx="189548" cy="878400"/>
            </a:xfrm>
            <a:prstGeom prst="rect">
              <a:avLst/>
            </a:prstGeom>
            <a:solidFill>
              <a:srgbClr val="F1DA50"/>
            </a:solidFill>
            <a:ln>
              <a:noFill/>
            </a:ln>
            <a:effectLst>
              <a:outerShdw blurRad="50800" dist="38100" dir="4800000" sx="101000" sy="101000" algn="tl" rotWithShape="0">
                <a:schemeClr val="tx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7112000" y="6614631"/>
            <a:ext cx="2774387" cy="317154"/>
          </a:xfrm>
          <a:prstGeom prst="rect">
            <a:avLst/>
          </a:prstGeom>
          <a:solidFill>
            <a:srgbClr val="F1DA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Slide </a:t>
            </a:r>
            <a:fld id="{48EBCD79-C5C9-4BDE-A034-05AA2032B8D9}" type="slidenum">
              <a:rPr lang="bg-BG" sz="1400" b="1" smtClean="0">
                <a:solidFill>
                  <a:schemeClr val="tx1"/>
                </a:solidFill>
              </a:rPr>
              <a:t>5</a:t>
            </a:fld>
            <a:endParaRPr lang="bg-BG" sz="1400" b="1" dirty="0" smtClean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88507" y="1146430"/>
            <a:ext cx="5047080" cy="5282945"/>
          </a:xfrm>
          <a:prstGeom prst="rect">
            <a:avLst/>
          </a:prstGeom>
          <a:solidFill>
            <a:srgbClr val="019E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GB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Total area - 10 700 000 m</a:t>
            </a:r>
            <a:r>
              <a:rPr lang="en-GB" sz="1600" b="1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</a:p>
          <a:p>
            <a:pPr>
              <a:lnSpc>
                <a:spcPct val="150000"/>
              </a:lnSpc>
            </a:pPr>
            <a:r>
              <a:rPr lang="en-GB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TEZ unites the good experience and</a:t>
            </a:r>
          </a:p>
          <a:p>
            <a:pPr>
              <a:lnSpc>
                <a:spcPct val="150000"/>
              </a:lnSpc>
            </a:pPr>
            <a:r>
              <a:rPr lang="en-GB" sz="16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development </a:t>
            </a:r>
            <a:r>
              <a:rPr lang="en-GB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6 industrial zones:</a:t>
            </a:r>
          </a:p>
          <a:p>
            <a:pPr marL="735452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16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</a:t>
            </a:r>
            <a:r>
              <a:rPr lang="en-GB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Maritza"</a:t>
            </a:r>
          </a:p>
          <a:p>
            <a:pPr marL="735452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16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</a:t>
            </a:r>
            <a:r>
              <a:rPr lang="en-GB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Rakovski"</a:t>
            </a:r>
          </a:p>
          <a:p>
            <a:pPr marL="735452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16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</a:t>
            </a:r>
            <a:r>
              <a:rPr lang="en-GB" sz="16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Kuklen</a:t>
            </a:r>
            <a:r>
              <a:rPr lang="en-GB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</a:t>
            </a:r>
          </a:p>
          <a:p>
            <a:pPr marL="735452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16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</a:t>
            </a:r>
            <a:r>
              <a:rPr lang="en-GB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Education and hi-tech Park"</a:t>
            </a:r>
          </a:p>
          <a:p>
            <a:pPr marL="735452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16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Park </a:t>
            </a:r>
            <a:r>
              <a:rPr lang="en-GB" sz="16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“Innovations”</a:t>
            </a:r>
            <a:endParaRPr lang="en-GB" sz="16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735452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16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</a:t>
            </a:r>
            <a:r>
              <a:rPr lang="en-GB" sz="16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Kaloyanovo</a:t>
            </a:r>
            <a:r>
              <a:rPr lang="en-GB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</a:t>
            </a:r>
            <a:endParaRPr lang="en-GB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76" b="6317"/>
          <a:stretch/>
        </p:blipFill>
        <p:spPr>
          <a:xfrm>
            <a:off x="268677" y="2974302"/>
            <a:ext cx="4409308" cy="16272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54" b="1"/>
          <a:stretch/>
        </p:blipFill>
        <p:spPr>
          <a:xfrm>
            <a:off x="268677" y="1146430"/>
            <a:ext cx="4418121" cy="162877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65" b="14079"/>
          <a:stretch/>
        </p:blipFill>
        <p:spPr>
          <a:xfrm>
            <a:off x="268677" y="4788334"/>
            <a:ext cx="4409307" cy="1628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4540" y="6429375"/>
            <a:ext cx="3539494" cy="64796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68677" y="6614631"/>
            <a:ext cx="2766623" cy="317154"/>
          </a:xfrm>
          <a:prstGeom prst="rect">
            <a:avLst/>
          </a:prstGeom>
          <a:solidFill>
            <a:srgbClr val="F1DA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hlinkClick r:id="rId8" tooltip="www.tez.bg"/>
              </a:rPr>
              <a:t>www.tez.bg</a:t>
            </a:r>
            <a:endParaRPr lang="en-GB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12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68677" y="82206"/>
            <a:ext cx="9566910" cy="908394"/>
            <a:chOff x="281940" y="89826"/>
            <a:chExt cx="9566910" cy="879056"/>
          </a:xfrm>
        </p:grpSpPr>
        <p:sp>
          <p:nvSpPr>
            <p:cNvPr id="5" name="Rectangle 4"/>
            <p:cNvSpPr/>
            <p:nvPr/>
          </p:nvSpPr>
          <p:spPr>
            <a:xfrm>
              <a:off x="1257300" y="90482"/>
              <a:ext cx="8591550" cy="878400"/>
            </a:xfrm>
            <a:prstGeom prst="rect">
              <a:avLst/>
            </a:prstGeom>
            <a:solidFill>
              <a:srgbClr val="27AFDF"/>
            </a:solidFill>
            <a:ln>
              <a:noFill/>
            </a:ln>
            <a:effectLst>
              <a:outerShdw blurRad="50800" dist="38100" dir="4800000" sx="101000" sy="101000" algn="tl" rotWithShape="0">
                <a:schemeClr val="tx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 dirty="0" smtClean="0"/>
                <a:t>CHARACTERISTICS OF TEZ (</a:t>
              </a:r>
              <a:r>
                <a:rPr lang="bg-BG" sz="3200" b="1" dirty="0" smtClean="0"/>
                <a:t>2</a:t>
              </a:r>
              <a:r>
                <a:rPr lang="en-GB" sz="3200" b="1" dirty="0" smtClean="0"/>
                <a:t>)</a:t>
              </a:r>
              <a:endParaRPr lang="en-GB" sz="3200" b="1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4" t="3799" r="5686" b="5726"/>
            <a:stretch/>
          </p:blipFill>
          <p:spPr>
            <a:xfrm>
              <a:off x="471488" y="89826"/>
              <a:ext cx="785812" cy="879056"/>
            </a:xfrm>
            <a:prstGeom prst="rect">
              <a:avLst/>
            </a:prstGeom>
            <a:effectLst>
              <a:outerShdw blurRad="50800" dist="38100" dir="4800000" sx="101000" sy="101000" algn="tl" rotWithShape="0">
                <a:schemeClr val="tx1">
                  <a:alpha val="40000"/>
                </a:schemeClr>
              </a:outerShdw>
            </a:effectLst>
          </p:spPr>
        </p:pic>
        <p:sp>
          <p:nvSpPr>
            <p:cNvPr id="7" name="Rectangle 6"/>
            <p:cNvSpPr/>
            <p:nvPr/>
          </p:nvSpPr>
          <p:spPr>
            <a:xfrm>
              <a:off x="281940" y="90482"/>
              <a:ext cx="189548" cy="878400"/>
            </a:xfrm>
            <a:prstGeom prst="rect">
              <a:avLst/>
            </a:prstGeom>
            <a:solidFill>
              <a:srgbClr val="F1DA50"/>
            </a:solidFill>
            <a:ln>
              <a:noFill/>
            </a:ln>
            <a:effectLst>
              <a:outerShdw blurRad="50800" dist="38100" dir="4800000" sx="101000" sy="101000" algn="tl" rotWithShape="0">
                <a:schemeClr val="tx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7112000" y="6614631"/>
            <a:ext cx="2774387" cy="317154"/>
          </a:xfrm>
          <a:prstGeom prst="rect">
            <a:avLst/>
          </a:prstGeom>
          <a:solidFill>
            <a:srgbClr val="F1DA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Slide </a:t>
            </a:r>
            <a:fld id="{48EBCD79-C5C9-4BDE-A034-05AA2032B8D9}" type="slidenum">
              <a:rPr lang="bg-BG" sz="1400" b="1" smtClean="0">
                <a:solidFill>
                  <a:schemeClr val="tx1"/>
                </a:solidFill>
              </a:rPr>
              <a:t>6</a:t>
            </a:fld>
            <a:endParaRPr lang="bg-BG" sz="1400" b="1" dirty="0" smtClean="0">
              <a:solidFill>
                <a:schemeClr val="tx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4540" y="6429375"/>
            <a:ext cx="3539494" cy="64796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68677" y="6614631"/>
            <a:ext cx="2766623" cy="317154"/>
          </a:xfrm>
          <a:prstGeom prst="rect">
            <a:avLst/>
          </a:prstGeom>
          <a:solidFill>
            <a:srgbClr val="F1DA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hlinkClick r:id="rId5" tooltip="www.tez.bg"/>
              </a:rPr>
              <a:t>www.tez.bg</a:t>
            </a:r>
            <a:endParaRPr lang="en-GB" sz="1400" b="1" dirty="0">
              <a:solidFill>
                <a:schemeClr val="tx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026" y="1232452"/>
            <a:ext cx="10178523" cy="5327374"/>
            <a:chOff x="5026" y="1232452"/>
            <a:chExt cx="10178523" cy="5327374"/>
          </a:xfrm>
        </p:grpSpPr>
        <p:grpSp>
          <p:nvGrpSpPr>
            <p:cNvPr id="8" name="Group 7"/>
            <p:cNvGrpSpPr/>
            <p:nvPr/>
          </p:nvGrpSpPr>
          <p:grpSpPr>
            <a:xfrm>
              <a:off x="5026" y="1232452"/>
              <a:ext cx="10178523" cy="5327374"/>
              <a:chOff x="5026" y="1232452"/>
              <a:chExt cx="10178523" cy="5327374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7115" b="8903"/>
              <a:stretch/>
            </p:blipFill>
            <p:spPr>
              <a:xfrm>
                <a:off x="5026" y="1232452"/>
                <a:ext cx="10178523" cy="5327374"/>
              </a:xfrm>
              <a:prstGeom prst="rect">
                <a:avLst/>
              </a:prstGeom>
            </p:spPr>
          </p:pic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7"/>
              <a:srcRect l="50472" t="44462" r="28898" b="50163"/>
              <a:stretch/>
            </p:blipFill>
            <p:spPr>
              <a:xfrm>
                <a:off x="5236369" y="3012280"/>
                <a:ext cx="1462087" cy="300039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965700" y="2962244"/>
              <a:ext cx="180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 smtClean="0">
                  <a:solidFill>
                    <a:srgbClr val="6E1D39"/>
                  </a:solidFill>
                  <a:latin typeface="Lucida Console" panose="020B0609040504020204" pitchFamily="49" charset="0"/>
                </a:rPr>
                <a:t>Park</a:t>
              </a:r>
            </a:p>
            <a:p>
              <a:pPr algn="ctr"/>
              <a:r>
                <a:rPr lang="en-GB" sz="1000" b="1" dirty="0" smtClean="0">
                  <a:solidFill>
                    <a:srgbClr val="6E1D39"/>
                  </a:solidFill>
                  <a:latin typeface="Lucida Console" panose="020B0609040504020204" pitchFamily="49" charset="0"/>
                </a:rPr>
                <a:t> “Innovations”</a:t>
              </a:r>
              <a:endParaRPr lang="en-GB" sz="1000" dirty="0">
                <a:solidFill>
                  <a:srgbClr val="6E1D39"/>
                </a:solidFill>
                <a:latin typeface="Lucida Console" panose="020B0609040504020204" pitchFamily="49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459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95" t="15079" r="1078" b="8731"/>
          <a:stretch/>
        </p:blipFill>
        <p:spPr>
          <a:xfrm>
            <a:off x="5419725" y="1085850"/>
            <a:ext cx="4658552" cy="54864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68677" y="82206"/>
            <a:ext cx="9566910" cy="908394"/>
            <a:chOff x="281940" y="89826"/>
            <a:chExt cx="9566910" cy="879056"/>
          </a:xfrm>
        </p:grpSpPr>
        <p:sp>
          <p:nvSpPr>
            <p:cNvPr id="5" name="Rectangle 4"/>
            <p:cNvSpPr/>
            <p:nvPr/>
          </p:nvSpPr>
          <p:spPr>
            <a:xfrm>
              <a:off x="1257300" y="90482"/>
              <a:ext cx="8591550" cy="878400"/>
            </a:xfrm>
            <a:prstGeom prst="rect">
              <a:avLst/>
            </a:prstGeom>
            <a:solidFill>
              <a:srgbClr val="27AFDF"/>
            </a:solidFill>
            <a:ln>
              <a:noFill/>
            </a:ln>
            <a:effectLst>
              <a:outerShdw blurRad="50800" dist="38100" dir="4800000" sx="101000" sy="101000" algn="tl" rotWithShape="0">
                <a:schemeClr val="tx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 dirty="0" smtClean="0"/>
                <a:t>CHARACTERISTICS OF TEZ (</a:t>
              </a:r>
              <a:r>
                <a:rPr lang="bg-BG" sz="3200" b="1" dirty="0" smtClean="0"/>
                <a:t>3</a:t>
              </a:r>
              <a:r>
                <a:rPr lang="en-GB" sz="3200" b="1" dirty="0" smtClean="0"/>
                <a:t>)</a:t>
              </a:r>
              <a:endParaRPr lang="en-GB" sz="3200" b="1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4" t="3799" r="5686" b="5726"/>
            <a:stretch/>
          </p:blipFill>
          <p:spPr>
            <a:xfrm>
              <a:off x="471488" y="89826"/>
              <a:ext cx="785812" cy="879056"/>
            </a:xfrm>
            <a:prstGeom prst="rect">
              <a:avLst/>
            </a:prstGeom>
            <a:effectLst>
              <a:outerShdw blurRad="50800" dist="38100" dir="4800000" sx="101000" sy="101000" algn="tl" rotWithShape="0">
                <a:schemeClr val="tx1">
                  <a:alpha val="40000"/>
                </a:schemeClr>
              </a:outerShdw>
            </a:effectLst>
          </p:spPr>
        </p:pic>
        <p:sp>
          <p:nvSpPr>
            <p:cNvPr id="7" name="Rectangle 6"/>
            <p:cNvSpPr/>
            <p:nvPr/>
          </p:nvSpPr>
          <p:spPr>
            <a:xfrm>
              <a:off x="281940" y="90482"/>
              <a:ext cx="189548" cy="878400"/>
            </a:xfrm>
            <a:prstGeom prst="rect">
              <a:avLst/>
            </a:prstGeom>
            <a:solidFill>
              <a:srgbClr val="F1DA50"/>
            </a:solidFill>
            <a:ln>
              <a:noFill/>
            </a:ln>
            <a:effectLst>
              <a:outerShdw blurRad="50800" dist="38100" dir="4800000" sx="101000" sy="101000" algn="tl" rotWithShape="0">
                <a:schemeClr val="tx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7112000" y="6614631"/>
            <a:ext cx="2774387" cy="317154"/>
          </a:xfrm>
          <a:prstGeom prst="rect">
            <a:avLst/>
          </a:prstGeom>
          <a:solidFill>
            <a:srgbClr val="F1DA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Slide </a:t>
            </a:r>
            <a:fld id="{48EBCD79-C5C9-4BDE-A034-05AA2032B8D9}" type="slidenum">
              <a:rPr lang="bg-BG" sz="1400" b="1" smtClean="0">
                <a:solidFill>
                  <a:schemeClr val="tx1"/>
                </a:solidFill>
              </a:rPr>
              <a:t>7</a:t>
            </a:fld>
            <a:endParaRPr lang="bg-BG" sz="1400" b="1" dirty="0" smtClean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67871" y="1146430"/>
            <a:ext cx="5047080" cy="5282945"/>
          </a:xfrm>
          <a:prstGeom prst="rect">
            <a:avLst/>
          </a:prstGeom>
          <a:solidFill>
            <a:srgbClr val="019E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GB" sz="1600" b="1" dirty="0" smtClean="0">
                <a:solidFill>
                  <a:srgbClr val="F3D7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Our experience so far:</a:t>
            </a:r>
          </a:p>
          <a:p>
            <a:pPr>
              <a:lnSpc>
                <a:spcPct val="150000"/>
              </a:lnSpc>
            </a:pPr>
            <a:r>
              <a:rPr lang="en-GB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Investments - over 1 billion EURO</a:t>
            </a:r>
          </a:p>
          <a:p>
            <a:pPr>
              <a:lnSpc>
                <a:spcPct val="150000"/>
              </a:lnSpc>
            </a:pPr>
            <a:r>
              <a:rPr lang="en-GB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Investors attracted - over 1</a:t>
            </a:r>
            <a:r>
              <a:rPr lang="bg-BG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GB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0, over 80 of</a:t>
            </a:r>
          </a:p>
          <a:p>
            <a:pPr>
              <a:lnSpc>
                <a:spcPct val="150000"/>
              </a:lnSpc>
            </a:pPr>
            <a:r>
              <a:rPr lang="en-GB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them </a:t>
            </a:r>
            <a:r>
              <a:rPr lang="en-US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international</a:t>
            </a:r>
            <a:endParaRPr lang="en-GB" sz="14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Occupied area - 3 250 000 m</a:t>
            </a:r>
            <a:r>
              <a:rPr lang="en-GB" sz="1600" b="1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</a:p>
          <a:p>
            <a:pPr>
              <a:lnSpc>
                <a:spcPct val="150000"/>
              </a:lnSpc>
            </a:pPr>
            <a:r>
              <a:rPr lang="en-GB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More than 1</a:t>
            </a:r>
            <a:r>
              <a:rPr lang="bg-BG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  <a:r>
              <a:rPr lang="en-GB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000 employees work in the</a:t>
            </a:r>
          </a:p>
          <a:p>
            <a:pPr>
              <a:lnSpc>
                <a:spcPct val="150000"/>
              </a:lnSpc>
            </a:pPr>
            <a:r>
              <a:rPr lang="en-GB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enterprises and the logistic bases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GB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Industrial and logistic space of 845 000 m</a:t>
            </a:r>
            <a:r>
              <a:rPr lang="en-GB" sz="1600" b="1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 </a:t>
            </a:r>
            <a:r>
              <a:rPr lang="en-GB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built</a:t>
            </a:r>
            <a:endParaRPr lang="bg-BG" sz="14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endParaRPr lang="en-GB" sz="14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600" b="1" dirty="0" smtClean="0">
                <a:solidFill>
                  <a:srgbClr val="F3D7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Our future potential:</a:t>
            </a:r>
          </a:p>
          <a:p>
            <a:pPr>
              <a:lnSpc>
                <a:spcPct val="150000"/>
              </a:lnSpc>
            </a:pPr>
            <a:r>
              <a:rPr lang="en-GB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Free area for development - 7 450 000 m</a:t>
            </a:r>
            <a:r>
              <a:rPr lang="en-GB" sz="1600" b="1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</a:p>
          <a:p>
            <a:pPr>
              <a:lnSpc>
                <a:spcPct val="150000"/>
              </a:lnSpc>
            </a:pPr>
            <a:r>
              <a:rPr lang="en-GB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Expected new jobs to be created - 30 000</a:t>
            </a:r>
            <a:endParaRPr lang="en-GB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4540" y="6429375"/>
            <a:ext cx="3539494" cy="64796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68677" y="6614631"/>
            <a:ext cx="2766623" cy="317154"/>
          </a:xfrm>
          <a:prstGeom prst="rect">
            <a:avLst/>
          </a:prstGeom>
          <a:solidFill>
            <a:srgbClr val="F1DA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hlinkClick r:id="rId6" tooltip="www.tez.bg"/>
              </a:rPr>
              <a:t>www.tez.bg</a:t>
            </a:r>
            <a:endParaRPr lang="en-GB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0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46" t="16012" b="12767"/>
          <a:stretch/>
        </p:blipFill>
        <p:spPr>
          <a:xfrm>
            <a:off x="5088835" y="1152939"/>
            <a:ext cx="5091734" cy="512859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68677" y="82206"/>
            <a:ext cx="9566910" cy="908394"/>
            <a:chOff x="281940" y="89826"/>
            <a:chExt cx="9566910" cy="879056"/>
          </a:xfrm>
        </p:grpSpPr>
        <p:sp>
          <p:nvSpPr>
            <p:cNvPr id="4" name="Rectangle 3"/>
            <p:cNvSpPr/>
            <p:nvPr/>
          </p:nvSpPr>
          <p:spPr>
            <a:xfrm>
              <a:off x="1257300" y="90482"/>
              <a:ext cx="8591550" cy="878400"/>
            </a:xfrm>
            <a:prstGeom prst="rect">
              <a:avLst/>
            </a:prstGeom>
            <a:solidFill>
              <a:srgbClr val="27AFDF"/>
            </a:solidFill>
            <a:ln>
              <a:noFill/>
            </a:ln>
            <a:effectLst>
              <a:outerShdw blurRad="50800" dist="38100" dir="4800000" sx="101000" sy="101000" algn="tl" rotWithShape="0">
                <a:schemeClr val="tx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 dirty="0" smtClean="0"/>
                <a:t>ADVANTAGES OF TEZ</a:t>
              </a:r>
              <a:endParaRPr lang="en-GB" sz="3200" b="1" dirty="0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4" t="3799" r="5686" b="5726"/>
            <a:stretch/>
          </p:blipFill>
          <p:spPr>
            <a:xfrm>
              <a:off x="471488" y="89826"/>
              <a:ext cx="785812" cy="879056"/>
            </a:xfrm>
            <a:prstGeom prst="rect">
              <a:avLst/>
            </a:prstGeom>
            <a:effectLst>
              <a:outerShdw blurRad="50800" dist="38100" dir="4800000" sx="101000" sy="101000" algn="tl" rotWithShape="0">
                <a:schemeClr val="tx1">
                  <a:alpha val="40000"/>
                </a:schemeClr>
              </a:outerShdw>
            </a:effectLst>
          </p:spPr>
        </p:pic>
        <p:sp>
          <p:nvSpPr>
            <p:cNvPr id="6" name="Rectangle 5"/>
            <p:cNvSpPr/>
            <p:nvPr/>
          </p:nvSpPr>
          <p:spPr>
            <a:xfrm>
              <a:off x="281940" y="90482"/>
              <a:ext cx="189548" cy="878400"/>
            </a:xfrm>
            <a:prstGeom prst="rect">
              <a:avLst/>
            </a:prstGeom>
            <a:solidFill>
              <a:srgbClr val="F1DA50"/>
            </a:solidFill>
            <a:ln>
              <a:noFill/>
            </a:ln>
            <a:effectLst>
              <a:outerShdw blurRad="50800" dist="38100" dir="4800000" sx="101000" sy="101000" algn="tl" rotWithShape="0">
                <a:schemeClr val="tx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7112000" y="6614631"/>
            <a:ext cx="2774387" cy="317154"/>
          </a:xfrm>
          <a:prstGeom prst="rect">
            <a:avLst/>
          </a:prstGeom>
          <a:solidFill>
            <a:srgbClr val="F1DA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Slide </a:t>
            </a:r>
            <a:fld id="{EC84D48C-39B9-4C7D-9D5D-4B7CE1978C49}" type="slidenum">
              <a:rPr lang="en-US" sz="1400" b="1" smtClean="0">
                <a:solidFill>
                  <a:schemeClr val="tx1"/>
                </a:solidFill>
              </a:rPr>
              <a:t>8</a:t>
            </a:fld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7871" y="1146430"/>
            <a:ext cx="4694654" cy="5135101"/>
          </a:xfrm>
          <a:prstGeom prst="rect">
            <a:avLst/>
          </a:prstGeom>
          <a:solidFill>
            <a:srgbClr val="019E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GB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Convenient geographic location - on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important railway routes and European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transport corridors, connecting Europe, </a:t>
            </a:r>
            <a:endParaRPr lang="en-GB" sz="14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Asia </a:t>
            </a:r>
            <a:r>
              <a:rPr lang="en-GB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Africa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Infrastructure secured - transport,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electricity, gas, water, sewerage,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telecommunications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Specialized administrative </a:t>
            </a:r>
            <a:r>
              <a:rPr lang="en-GB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unit provides </a:t>
            </a:r>
            <a:r>
              <a:rPr lang="en-GB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additional services, accelerated procedures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Qualified work force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- 9 major universities with technical and economics disciplines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More than 80 schools, language and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specialized high schools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Special training </a:t>
            </a:r>
            <a:r>
              <a:rPr lang="en-GB" sz="1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center</a:t>
            </a:r>
            <a:r>
              <a:rPr lang="en-GB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 education of the personnel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4540" y="6429375"/>
            <a:ext cx="3539494" cy="64796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68677" y="6614631"/>
            <a:ext cx="2766623" cy="317154"/>
          </a:xfrm>
          <a:prstGeom prst="rect">
            <a:avLst/>
          </a:prstGeom>
          <a:solidFill>
            <a:srgbClr val="F1DA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hlinkClick r:id="rId6" tooltip="www.tez.bg"/>
              </a:rPr>
              <a:t>www.tez.bg</a:t>
            </a:r>
            <a:endParaRPr lang="en-GB" sz="1400" b="1" dirty="0">
              <a:solidFill>
                <a:schemeClr val="tx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4" t="3799" r="5686" b="5726"/>
          <a:stretch/>
        </p:blipFill>
        <p:spPr>
          <a:xfrm>
            <a:off x="7111999" y="3063530"/>
            <a:ext cx="934127" cy="1079845"/>
          </a:xfrm>
          <a:prstGeom prst="rect">
            <a:avLst/>
          </a:prstGeom>
          <a:effectLst>
            <a:outerShdw blurRad="50800" dist="38100" dir="4800000" sx="101000" sy="101000" algn="tl" rotWithShape="0">
              <a:schemeClr val="tx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590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73" b="9921"/>
          <a:stretch/>
        </p:blipFill>
        <p:spPr>
          <a:xfrm>
            <a:off x="4991" y="5643562"/>
            <a:ext cx="10178593" cy="84296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68677" y="82206"/>
            <a:ext cx="9566910" cy="908394"/>
            <a:chOff x="281940" y="89826"/>
            <a:chExt cx="9566910" cy="879056"/>
          </a:xfrm>
        </p:grpSpPr>
        <p:sp>
          <p:nvSpPr>
            <p:cNvPr id="4" name="Rectangle 3"/>
            <p:cNvSpPr/>
            <p:nvPr/>
          </p:nvSpPr>
          <p:spPr>
            <a:xfrm>
              <a:off x="1257300" y="90482"/>
              <a:ext cx="8591550" cy="878400"/>
            </a:xfrm>
            <a:prstGeom prst="rect">
              <a:avLst/>
            </a:prstGeom>
            <a:solidFill>
              <a:srgbClr val="27AFDF"/>
            </a:solidFill>
            <a:ln>
              <a:noFill/>
            </a:ln>
            <a:effectLst>
              <a:outerShdw blurRad="50800" dist="38100" dir="4800000" sx="101000" sy="101000" algn="tl" rotWithShape="0">
                <a:schemeClr val="tx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 dirty="0" smtClean="0"/>
                <a:t>BENEFITS AND INCENTIVES </a:t>
              </a:r>
              <a:r>
                <a:rPr lang="en-US" sz="3200" b="1" dirty="0" smtClean="0"/>
                <a:t>F</a:t>
              </a:r>
              <a:r>
                <a:rPr lang="en-GB" sz="3200" b="1" dirty="0" smtClean="0"/>
                <a:t>OR INVESTORS</a:t>
              </a:r>
              <a:endParaRPr lang="en-GB" sz="3200" b="1" dirty="0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4" t="3799" r="5686" b="5726"/>
            <a:stretch/>
          </p:blipFill>
          <p:spPr>
            <a:xfrm>
              <a:off x="471488" y="89826"/>
              <a:ext cx="785812" cy="879056"/>
            </a:xfrm>
            <a:prstGeom prst="rect">
              <a:avLst/>
            </a:prstGeom>
            <a:effectLst>
              <a:outerShdw blurRad="50800" dist="38100" dir="4800000" sx="101000" sy="101000" algn="tl" rotWithShape="0">
                <a:schemeClr val="tx1">
                  <a:alpha val="40000"/>
                </a:schemeClr>
              </a:outerShdw>
            </a:effectLst>
          </p:spPr>
        </p:pic>
        <p:sp>
          <p:nvSpPr>
            <p:cNvPr id="6" name="Rectangle 5"/>
            <p:cNvSpPr/>
            <p:nvPr/>
          </p:nvSpPr>
          <p:spPr>
            <a:xfrm>
              <a:off x="281940" y="90482"/>
              <a:ext cx="189548" cy="878400"/>
            </a:xfrm>
            <a:prstGeom prst="rect">
              <a:avLst/>
            </a:prstGeom>
            <a:solidFill>
              <a:srgbClr val="F1DA50"/>
            </a:solidFill>
            <a:ln>
              <a:noFill/>
            </a:ln>
            <a:effectLst>
              <a:outerShdw blurRad="50800" dist="38100" dir="4800000" sx="101000" sy="101000" algn="tl" rotWithShape="0">
                <a:schemeClr val="tx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7112000" y="6614631"/>
            <a:ext cx="2774387" cy="317154"/>
          </a:xfrm>
          <a:prstGeom prst="rect">
            <a:avLst/>
          </a:prstGeom>
          <a:solidFill>
            <a:srgbClr val="F1DA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Slide </a:t>
            </a:r>
            <a:fld id="{FE1961AC-2880-4FCD-8F44-166872EAA962}" type="slidenum">
              <a:rPr lang="en-US" sz="1400" b="1" smtClean="0">
                <a:solidFill>
                  <a:schemeClr val="tx1"/>
                </a:solidFill>
              </a:rPr>
              <a:t>9</a:t>
            </a:fld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7871" y="1146430"/>
            <a:ext cx="9567716" cy="4260457"/>
          </a:xfrm>
          <a:prstGeom prst="rect">
            <a:avLst/>
          </a:prstGeom>
          <a:solidFill>
            <a:srgbClr val="019E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r>
              <a:rPr lang="en-GB" sz="1500" b="1" i="0" u="none" strike="noStrike" baseline="0" dirty="0" smtClean="0">
                <a:solidFill>
                  <a:srgbClr val="F1DA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OPPORTUNITIES FOR EUROPEAN</a:t>
            </a:r>
          </a:p>
          <a:p>
            <a:r>
              <a:rPr lang="en-GB" sz="1500" b="1" i="0" u="none" strike="noStrike" baseline="0" dirty="0" smtClean="0">
                <a:solidFill>
                  <a:srgbClr val="F1DA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FUNDING</a:t>
            </a:r>
          </a:p>
          <a:p>
            <a:endParaRPr lang="en-GB" sz="1500" b="1" i="0" u="none" strike="noStrike" baseline="0" dirty="0" smtClean="0">
              <a:solidFill>
                <a:srgbClr val="F1DA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1500" b="1" i="0" u="none" strike="noStrike" baseline="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Easy access to funds of EU operational</a:t>
            </a:r>
          </a:p>
          <a:p>
            <a:r>
              <a:rPr lang="en-GB" sz="1500" b="1" i="0" u="none" strike="noStrike" baseline="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programs under the new programming</a:t>
            </a:r>
          </a:p>
          <a:p>
            <a:r>
              <a:rPr lang="en-GB" sz="1500" b="1" i="0" u="none" strike="noStrike" baseline="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period 2014-2020</a:t>
            </a:r>
          </a:p>
          <a:p>
            <a:r>
              <a:rPr lang="en-GB" sz="1500" b="1" i="0" u="none" strike="noStrike" baseline="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Experienced consultants who assist the</a:t>
            </a:r>
          </a:p>
          <a:p>
            <a:r>
              <a:rPr lang="en-GB" sz="1500" b="1" i="0" u="none" strike="noStrike" baseline="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investors in applying for European</a:t>
            </a:r>
          </a:p>
          <a:p>
            <a:r>
              <a:rPr lang="en-GB" sz="1500" b="1" i="0" u="none" strike="noStrike" baseline="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programs</a:t>
            </a:r>
            <a:endParaRPr lang="en-US" sz="15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GB" sz="15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1500" b="1" i="0" u="none" strike="noStrike" baseline="0" dirty="0" smtClean="0">
                <a:solidFill>
                  <a:srgbClr val="F1DA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WORKING TOGETHER</a:t>
            </a:r>
          </a:p>
          <a:p>
            <a:r>
              <a:rPr lang="en-GB" sz="1500" b="1" i="0" u="none" strike="noStrike" baseline="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TEZ is a Public - Private Initiative</a:t>
            </a:r>
          </a:p>
          <a:p>
            <a:r>
              <a:rPr lang="en-GB" sz="1500" b="1" i="0" u="none" strike="noStrike" baseline="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Cooperation with local authorities and</a:t>
            </a:r>
          </a:p>
          <a:p>
            <a:r>
              <a:rPr lang="en-GB" sz="1500" b="1" i="0" u="none" strike="noStrike" baseline="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institutions: 9 municipalities and 2 clusters</a:t>
            </a:r>
          </a:p>
          <a:p>
            <a:r>
              <a:rPr lang="en-GB" sz="1500" b="1" i="0" u="none" strike="noStrike" baseline="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have signed a Memorandum for active</a:t>
            </a:r>
          </a:p>
          <a:p>
            <a:r>
              <a:rPr lang="en-GB" sz="1500" b="1" i="0" u="none" strike="noStrike" baseline="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support for the implementation of TEZ as a</a:t>
            </a:r>
          </a:p>
          <a:p>
            <a:r>
              <a:rPr lang="en-GB" sz="1500" b="1" i="0" u="none" strike="noStrike" baseline="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vehicle of regional economic development</a:t>
            </a:r>
          </a:p>
          <a:p>
            <a:pPr marL="95250"/>
            <a:endParaRPr lang="en-GB" sz="1500" b="1" i="0" u="none" strike="noStrike" baseline="0" dirty="0" smtClean="0">
              <a:solidFill>
                <a:srgbClr val="F1DA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95250"/>
            <a:r>
              <a:rPr lang="en-GB" sz="1500" b="1" i="0" u="none" strike="noStrike" baseline="0" dirty="0" smtClean="0">
                <a:solidFill>
                  <a:srgbClr val="F1DA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SHORT TERMS FROM FIRST STEP TO A</a:t>
            </a:r>
          </a:p>
          <a:p>
            <a:pPr marL="95250"/>
            <a:r>
              <a:rPr lang="en-GB" sz="1500" b="1" i="0" u="none" strike="noStrike" baseline="0" dirty="0" smtClean="0">
                <a:solidFill>
                  <a:srgbClr val="F1DA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COMPLETED FACTORY</a:t>
            </a:r>
          </a:p>
          <a:p>
            <a:pPr marL="95250"/>
            <a:endParaRPr lang="en-GB" sz="1500" b="1" i="0" u="none" strike="noStrike" baseline="0" dirty="0" smtClean="0">
              <a:solidFill>
                <a:srgbClr val="F1DA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95250"/>
            <a:r>
              <a:rPr lang="en-GB" sz="1500" b="1" i="0" u="none" strike="noStrike" baseline="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Quick start of operation - thanks to the</a:t>
            </a:r>
          </a:p>
          <a:p>
            <a:pPr marL="95250"/>
            <a:r>
              <a:rPr lang="en-GB" sz="1500" b="1" i="0" u="none" strike="noStrike" baseline="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finished spatial planning of the territory</a:t>
            </a:r>
          </a:p>
          <a:p>
            <a:pPr marL="95250"/>
            <a:r>
              <a:rPr lang="en-GB" sz="1500" b="1" i="0" u="none" strike="noStrike" baseline="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The team of the Economic Zone -</a:t>
            </a:r>
          </a:p>
          <a:p>
            <a:pPr marL="95250"/>
            <a:r>
              <a:rPr lang="en-GB" sz="1500" b="1" i="0" u="none" strike="noStrike" baseline="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specialists with over 15-years of experience</a:t>
            </a:r>
          </a:p>
          <a:p>
            <a:pPr marL="95250"/>
            <a:r>
              <a:rPr lang="en-GB" sz="1500" b="1" i="0" u="none" strike="noStrike" baseline="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the construction of industrial, logistic,</a:t>
            </a:r>
          </a:p>
          <a:p>
            <a:pPr marL="95250"/>
            <a:r>
              <a:rPr lang="en-GB" sz="1500" b="1" i="0" u="none" strike="noStrike" baseline="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infrastructural, energy and commercial</a:t>
            </a:r>
          </a:p>
          <a:p>
            <a:pPr marL="95250"/>
            <a:r>
              <a:rPr lang="en-GB" sz="1500" b="1" i="0" u="none" strike="noStrike" baseline="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sites, lawyers, brokers contributing to the</a:t>
            </a:r>
          </a:p>
          <a:p>
            <a:pPr marL="95250"/>
            <a:r>
              <a:rPr lang="en-GB" sz="1500" b="1" i="0" u="none" strike="noStrike" baseline="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fast project implementation.</a:t>
            </a:r>
          </a:p>
          <a:p>
            <a:pPr marL="95250"/>
            <a:r>
              <a:rPr lang="en-GB" sz="1500" b="1" i="0" u="none" strike="noStrike" baseline="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The Zone has ready production, logistic,</a:t>
            </a:r>
          </a:p>
          <a:p>
            <a:pPr marL="95250"/>
            <a:r>
              <a:rPr lang="en-GB" sz="1500" b="1" i="0" u="none" strike="noStrike" baseline="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commercial facilities to offer</a:t>
            </a:r>
          </a:p>
          <a:p>
            <a:pPr marL="95250"/>
            <a:r>
              <a:rPr lang="en-GB" sz="1500" b="1" i="0" u="none" strike="noStrike" baseline="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Construction of sites upon the</a:t>
            </a:r>
          </a:p>
          <a:p>
            <a:pPr marL="95250"/>
            <a:r>
              <a:rPr lang="en-GB" sz="1500" b="1" i="0" u="none" strike="noStrike" baseline="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requirements of the investor - specialized</a:t>
            </a:r>
          </a:p>
          <a:p>
            <a:pPr marL="95250"/>
            <a:r>
              <a:rPr lang="en-GB" sz="1500" b="1" i="0" u="none" strike="noStrike" baseline="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logistics and customs services</a:t>
            </a:r>
            <a:endParaRPr lang="en-GB" sz="15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4540" y="6429375"/>
            <a:ext cx="3539494" cy="64796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68677" y="6614631"/>
            <a:ext cx="2766623" cy="317154"/>
          </a:xfrm>
          <a:prstGeom prst="rect">
            <a:avLst/>
          </a:prstGeom>
          <a:solidFill>
            <a:srgbClr val="F1DA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hlinkClick r:id="rId6" tooltip="www.tez.bg"/>
              </a:rPr>
              <a:t>www.tez.bg</a:t>
            </a:r>
            <a:endParaRPr lang="en-GB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93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7515</TotalTime>
  <Words>1275</Words>
  <Application>Microsoft Office PowerPoint</Application>
  <PresentationFormat>Custom</PresentationFormat>
  <Paragraphs>334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Arial-BoldItalicMT</vt:lpstr>
      <vt:lpstr>Arial-BoldMT</vt:lpstr>
      <vt:lpstr>Calibri</vt:lpstr>
      <vt:lpstr>Calibri Light</vt:lpstr>
      <vt:lpstr>Lucida Console</vt:lpstr>
      <vt:lpstr>SansSerif</vt:lpstr>
      <vt:lpstr>Verdana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Vyara Pancheva</dc:creator>
  <cp:lastModifiedBy>Vyara Pancheva</cp:lastModifiedBy>
  <cp:revision>450</cp:revision>
  <dcterms:created xsi:type="dcterms:W3CDTF">2015-10-13T13:47:23Z</dcterms:created>
  <dcterms:modified xsi:type="dcterms:W3CDTF">2016-04-06T10:35:07Z</dcterms:modified>
</cp:coreProperties>
</file>