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12"/>
  </p:notesMasterIdLst>
  <p:sldIdLst>
    <p:sldId id="260" r:id="rId2"/>
    <p:sldId id="262" r:id="rId3"/>
    <p:sldId id="267" r:id="rId4"/>
    <p:sldId id="263" r:id="rId5"/>
    <p:sldId id="268" r:id="rId6"/>
    <p:sldId id="269" r:id="rId7"/>
    <p:sldId id="264" r:id="rId8"/>
    <p:sldId id="265" r:id="rId9"/>
    <p:sldId id="266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8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DE7A7-5DE6-4C7A-9E55-3FCE6D4D1BC7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F3874-4E1D-4ECB-8396-3D37407D1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5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3874-4E1D-4ECB-8396-3D37407D12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00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9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3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92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5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88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66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0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6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1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0032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008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9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015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7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A0B45-D0DC-44D6-8449-B602568B698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8ECE63-4C65-4241-9AB9-620DC935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9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en.wikipedia.org/wiki/Tractive_effort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aiukk0Z2Iac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548" y="16425"/>
            <a:ext cx="9296888" cy="1278737"/>
          </a:xfrm>
        </p:spPr>
        <p:txBody>
          <a:bodyPr/>
          <a:lstStyle/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PIMK RAIL  The Recent Bulgarian railway    				operator which exciting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1232337"/>
            <a:ext cx="8211127" cy="5510548"/>
          </a:xfrm>
          <a:prstGeom prst="rect">
            <a:avLst/>
          </a:prstGeom>
          <a:pattFill prst="dk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2" y="1164770"/>
            <a:ext cx="8367174" cy="55781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37865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72764" cy="6858000"/>
          </a:xfrm>
          <a:prstGeom prst="rect">
            <a:avLst/>
          </a:prstGeom>
          <a:scene3d>
            <a:camera prst="orthographicFront"/>
            <a:lightRig rig="flat" dir="t"/>
          </a:scene3d>
          <a:sp3d prstMaterial="powder">
            <a:bevelT/>
            <a:bevelB/>
          </a:sp3d>
        </p:spPr>
      </p:pic>
      <p:sp>
        <p:nvSpPr>
          <p:cNvPr id="5" name="Speech Bubble: Rectangle 4"/>
          <p:cNvSpPr/>
          <p:nvPr/>
        </p:nvSpPr>
        <p:spPr>
          <a:xfrm>
            <a:off x="326353" y="138546"/>
            <a:ext cx="3903902" cy="1496290"/>
          </a:xfrm>
          <a:prstGeom prst="wedgeRectCallou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Contact :PIMK RAIL PLS </a:t>
            </a:r>
          </a:p>
          <a:p>
            <a:pPr algn="ctr"/>
            <a:r>
              <a:rPr lang="en-US" dirty="0"/>
              <a:t>Plovdiv,Rogoshko shosse 36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Tel:088959 59 89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E-mail:office@pimkrail.eu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9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0146"/>
            <a:ext cx="8596668" cy="11936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PIMK RAIL  is new player in Bulgarian railway market with following  fleet: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 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2948" y="2430185"/>
            <a:ext cx="2658349" cy="276245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Double pocket wagons  which is suitable for transport of </a:t>
            </a:r>
            <a:r>
              <a:rPr lang="en-US" b="1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Trailers ,approved for railway transport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20,30,40,45 feet containers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Tanks for fuel, food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7" y="1764145"/>
            <a:ext cx="6456218" cy="4094534"/>
          </a:xfrm>
          <a:prstGeom prst="rect">
            <a:avLst/>
          </a:prstGeom>
          <a:scene3d>
            <a:camera prst="orthographicFront"/>
            <a:lightRig rig="chilly" dir="t"/>
          </a:scene3d>
          <a:sp3d prstMaterial="matte"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39393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066" y="120072"/>
            <a:ext cx="5012267" cy="1034473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          Wagons Type FALS </a:t>
            </a:r>
            <a:endParaRPr lang="en-GB" sz="30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3509" y="3749763"/>
            <a:ext cx="3860800" cy="1588655"/>
          </a:xfrm>
        </p:spPr>
        <p:txBody>
          <a:bodyPr/>
          <a:lstStyle/>
          <a:p>
            <a:r>
              <a:rPr lang="en-GB" sz="1800" dirty="0"/>
              <a:t>Four-axle hopper wagon designed to transport of bulk commodities (coal, ore, stones ,sand), which do not require protection from rain, snow and climatic influences during transport. </a:t>
            </a:r>
          </a:p>
          <a:p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20883" y="5061528"/>
            <a:ext cx="4070904" cy="1311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Wagon loading is provided using hoppers or excavator, unloading is provided using mechanically actuated discharging flaps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7599" y="532660"/>
            <a:ext cx="4512815" cy="2707690"/>
          </a:xfrm>
          <a:prstGeom prst="rect">
            <a:avLst/>
          </a:prstGeom>
          <a:scene3d>
            <a:camera prst="orthographicFront"/>
            <a:lightRig rig="chilly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3749763"/>
            <a:ext cx="4653378" cy="3030512"/>
          </a:xfrm>
          <a:prstGeom prst="rect">
            <a:avLst/>
          </a:prstGeom>
          <a:scene3d>
            <a:camera prst="orthographicFront"/>
            <a:lightRig rig="chilly" dir="t"/>
          </a:scene3d>
          <a:sp3d prstMaterial="softEdge"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09" y="1146055"/>
            <a:ext cx="4008278" cy="18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10" y="129310"/>
            <a:ext cx="6945746" cy="914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PIMK RAIL LOCO FLEET</a:t>
            </a:r>
            <a:r>
              <a:rPr lang="bg-BG" dirty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8001" y="1043710"/>
            <a:ext cx="6567056" cy="40639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Vectron  AC Medium Power  electric 5.6 kW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712363" y="5516217"/>
            <a:ext cx="2318327" cy="11709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Certified for Bulgaria, Romania, Germany </a:t>
            </a:r>
            <a:r>
              <a:rPr lang="en-GB" dirty="0">
                <a:solidFill>
                  <a:srgbClr val="FF0000"/>
                </a:solidFill>
              </a:rPr>
              <a:t>, Austria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6" y="1690256"/>
            <a:ext cx="7057392" cy="4701308"/>
          </a:xfrm>
          <a:prstGeom prst="rect">
            <a:avLst/>
          </a:prstGeom>
          <a:scene3d>
            <a:camera prst="orthographicFront"/>
            <a:lightRig rig="flat" dir="t"/>
          </a:scene3d>
          <a:sp3d prstMaterial="powder">
            <a:bevelT/>
            <a:bevelB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67" y="526473"/>
            <a:ext cx="2072878" cy="7140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210697"/>
              </p:ext>
            </p:extLst>
          </p:nvPr>
        </p:nvGraphicFramePr>
        <p:xfrm>
          <a:off x="7484078" y="1690256"/>
          <a:ext cx="2318328" cy="3696653"/>
        </p:xfrm>
        <a:graphic>
          <a:graphicData uri="http://schemas.openxmlformats.org/drawingml/2006/table">
            <a:tbl>
              <a:tblPr/>
              <a:tblGrid>
                <a:gridCol w="834598">
                  <a:extLst>
                    <a:ext uri="{9D8B030D-6E8A-4147-A177-3AD203B41FA5}">
                      <a16:colId xmlns="" xmlns:a16="http://schemas.microsoft.com/office/drawing/2014/main" val="4178286617"/>
                    </a:ext>
                  </a:extLst>
                </a:gridCol>
                <a:gridCol w="1483730">
                  <a:extLst>
                    <a:ext uri="{9D8B030D-6E8A-4147-A177-3AD203B41FA5}">
                      <a16:colId xmlns="" xmlns:a16="http://schemas.microsoft.com/office/drawing/2014/main" val="1679057387"/>
                    </a:ext>
                  </a:extLst>
                </a:gridCol>
              </a:tblGrid>
              <a:tr h="509883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1080426"/>
                  </a:ext>
                </a:extLst>
              </a:tr>
              <a:tr h="114723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Maximum speed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160 km/h (99 mph) or 200 km/h (120 mph)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0365902"/>
                  </a:ext>
                </a:extLst>
              </a:tr>
              <a:tr h="114723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Power output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5.2 MW (7,000 hp) or 6.4 MW (8,600 hp)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2719337047"/>
                  </a:ext>
                </a:extLst>
              </a:tr>
              <a:tr h="89229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hlinkClick r:id="rId5" tooltip="Tractive effort"/>
                        </a:rPr>
                        <a:t>Tractive effort</a:t>
                      </a:r>
                      <a:endParaRPr lang="en-GB" sz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300 kN (67,000 lb</a:t>
                      </a:r>
                      <a:r>
                        <a:rPr lang="en-GB" sz="1200" baseline="-25000" dirty="0">
                          <a:effectLst/>
                        </a:rPr>
                        <a:t>f</a:t>
                      </a:r>
                      <a:r>
                        <a:rPr lang="en-GB" sz="1200" dirty="0">
                          <a:effectLst/>
                        </a:rPr>
                        <a:t>) (</a:t>
                      </a:r>
                      <a:r>
                        <a:rPr lang="en-GB" sz="1200" i="1" dirty="0">
                          <a:effectLst/>
                        </a:rPr>
                        <a:t>starting</a:t>
                      </a:r>
                      <a:endParaRPr lang="en-GB" sz="1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137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33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6330"/>
            <a:ext cx="8596668" cy="727969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Diesel Locomotives series 07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1832" y="1473692"/>
            <a:ext cx="2356349" cy="1313895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Diesel Locomotives from overhaul</a:t>
            </a:r>
            <a:r>
              <a:rPr lang="bg-BG" dirty="0">
                <a:solidFill>
                  <a:srgbClr val="00B050"/>
                </a:solidFill>
              </a:rPr>
              <a:t> 2</a:t>
            </a:r>
            <a:r>
              <a:rPr lang="en-US" dirty="0">
                <a:solidFill>
                  <a:srgbClr val="00B050"/>
                </a:solidFill>
              </a:rPr>
              <a:t> items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3976" y="2432840"/>
            <a:ext cx="2294205" cy="1335595"/>
          </a:xfrm>
        </p:spPr>
        <p:txBody>
          <a:bodyPr/>
          <a:lstStyle/>
          <a:p>
            <a:r>
              <a:rPr lang="en-US" dirty="0"/>
              <a:t>Power 2206 kW</a:t>
            </a:r>
          </a:p>
          <a:p>
            <a:r>
              <a:rPr lang="en-US" dirty="0"/>
              <a:t>         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76839" y="3916219"/>
            <a:ext cx="1921342" cy="4525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   </a:t>
            </a:r>
            <a:r>
              <a:rPr lang="en-US" sz="2400" dirty="0"/>
              <a:t>3000</a:t>
            </a:r>
            <a:r>
              <a:rPr lang="en-US" sz="2500" dirty="0"/>
              <a:t>  hp</a:t>
            </a:r>
            <a:endParaRPr lang="en-GB" sz="25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7" y="1213826"/>
            <a:ext cx="6750249" cy="5062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40886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62" y="203200"/>
            <a:ext cx="8811490" cy="73617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LOCOMOTIVE SERIE 55 FOR SHUNTING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776" y="5183140"/>
            <a:ext cx="3343563" cy="186574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Power 919(1250 hp)kW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27" y="1288820"/>
            <a:ext cx="7389091" cy="4147425"/>
          </a:xfr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33210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7856"/>
            <a:ext cx="8180339" cy="698148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Where we are operating  now 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8112" y="762000"/>
            <a:ext cx="4103987" cy="1230177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We are operating in  Bulgarian segment in line Ruse -Wels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335" y="5159304"/>
            <a:ext cx="6112932" cy="1324081"/>
          </a:xfrm>
        </p:spPr>
        <p:txBody>
          <a:bodyPr/>
          <a:lstStyle/>
          <a:p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PIMK already collaborates with DB Cargo, which operates a block train on Ruse-Wels line.  PIMK RAIL  is in charge with operations on the Bulgarian market, while DB Cargo will cover operations in Romania and Austria. </a:t>
            </a:r>
          </a:p>
        </p:txBody>
      </p:sp>
      <p:pic>
        <p:nvPicPr>
          <p:cNvPr id="10" name="aiukk0Z2Iac"/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2411" y="1237072"/>
            <a:ext cx="4942304" cy="29854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2" name="Content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46" y="1960356"/>
            <a:ext cx="3941463" cy="29560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38535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167640"/>
            <a:ext cx="8229600" cy="8035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OUR PLANS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1127161"/>
            <a:ext cx="9088904" cy="4633559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5882640" y="4815840"/>
            <a:ext cx="1402080" cy="335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261360" y="2819400"/>
            <a:ext cx="2621280" cy="199644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404360" y="4099560"/>
            <a:ext cx="1478280" cy="716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069080" y="3032760"/>
            <a:ext cx="1813560" cy="1783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0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455" y="147782"/>
            <a:ext cx="8534400" cy="7019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Our partners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 descr="File:GySEV.png - 维基百科，自由的百科全书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3" y="2269112"/>
            <a:ext cx="1289198" cy="1306264"/>
          </a:xfrm>
          <a:prstGeom prst="rect">
            <a:avLst/>
          </a:prstGeom>
        </p:spPr>
      </p:pic>
      <p:pic>
        <p:nvPicPr>
          <p:cNvPr id="5" name="Picture 4" descr="File:DB Schenker logo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40" y="2494571"/>
            <a:ext cx="3217788" cy="565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30" y="2516907"/>
            <a:ext cx="2831027" cy="669638"/>
          </a:xfrm>
          <a:prstGeom prst="rect">
            <a:avLst/>
          </a:prstGeom>
        </p:spPr>
      </p:pic>
      <p:sp>
        <p:nvSpPr>
          <p:cNvPr id="7" name="AutoShape 2" descr="Image result for врз 99 септември"/>
          <p:cNvSpPr>
            <a:spLocks noChangeAspect="1" noChangeArrowheads="1"/>
          </p:cNvSpPr>
          <p:nvPr/>
        </p:nvSpPr>
        <p:spPr bwMode="auto">
          <a:xfrm>
            <a:off x="5238134" y="2509980"/>
            <a:ext cx="1162665" cy="11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врз 99 септември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77" y="997085"/>
            <a:ext cx="1891023" cy="868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80" y="3821664"/>
            <a:ext cx="2054320" cy="1417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5" y="4234673"/>
            <a:ext cx="2955492" cy="586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12" y="3895481"/>
            <a:ext cx="3147262" cy="1045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3" y="679240"/>
            <a:ext cx="2423367" cy="1211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34" y="1028364"/>
            <a:ext cx="4312802" cy="8625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78" y="5929950"/>
            <a:ext cx="2011379" cy="72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3" y="5018771"/>
            <a:ext cx="1736436" cy="17364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10" y="5929950"/>
            <a:ext cx="2097117" cy="6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939</TotalTime>
  <Words>202</Words>
  <Application>Microsoft Office PowerPoint</Application>
  <PresentationFormat>Custom</PresentationFormat>
  <Paragraphs>38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    PIMK RAIL  The Recent Bulgarian railway        operator which exciting </vt:lpstr>
      <vt:lpstr>PIMK RAIL  is new player in Bulgarian railway market with following  fleet:   </vt:lpstr>
      <vt:lpstr>          Wagons Type FALS </vt:lpstr>
      <vt:lpstr>PIMK RAIL LOCO FLEET </vt:lpstr>
      <vt:lpstr>Diesel Locomotives series 07</vt:lpstr>
      <vt:lpstr>      LOCOMOTIVE SERIE 55 FOR SHUNTING</vt:lpstr>
      <vt:lpstr>Where we are operating  now ?</vt:lpstr>
      <vt:lpstr>OUR PLANS </vt:lpstr>
      <vt:lpstr>Our partners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Hypothetical Timetable of  train Wels -Plovdiv</dc:title>
  <dc:creator>Kalina Kiskinova</dc:creator>
  <cp:lastModifiedBy>MX</cp:lastModifiedBy>
  <cp:revision>76</cp:revision>
  <dcterms:created xsi:type="dcterms:W3CDTF">2016-03-12T09:01:52Z</dcterms:created>
  <dcterms:modified xsi:type="dcterms:W3CDTF">2016-08-31T19:39:47Z</dcterms:modified>
</cp:coreProperties>
</file>