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defaultText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FB72B43-2D85-438B-8982-267A69AC8862}">
          <p14:sldIdLst>
            <p14:sldId id="256"/>
            <p14:sldId id="257"/>
            <p14:sldId id="258"/>
            <p14:sldId id="259"/>
            <p14:sldId id="260"/>
            <p14:sldId id="261"/>
            <p14:sldId id="262"/>
            <p14:sldId id="263"/>
            <p14:sldId id="264"/>
            <p14:sldId id="265"/>
            <p14:sldId id="266"/>
            <p14:sldId id="267"/>
            <p14:sldId id="268"/>
            <p14:sldId id="269"/>
            <p14:sldId id="270"/>
            <p14:sldId id="27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8" d="100"/>
          <a:sy n="78" d="100"/>
        </p:scale>
        <p:origin x="132" y="4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bg-BG"/>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bg-BG"/>
          </a:p>
        </p:txBody>
      </p:sp>
      <p:sp>
        <p:nvSpPr>
          <p:cNvPr id="4" name="Date Placeholder 3"/>
          <p:cNvSpPr>
            <a:spLocks noGrp="1"/>
          </p:cNvSpPr>
          <p:nvPr>
            <p:ph type="dt" sz="half" idx="10"/>
          </p:nvPr>
        </p:nvSpPr>
        <p:spPr/>
        <p:txBody>
          <a:bodyPr/>
          <a:lstStyle/>
          <a:p>
            <a:fld id="{7B697C15-CE5C-4840-ADA8-C1AE959AD0FD}" type="datetimeFigureOut">
              <a:rPr lang="bg-BG" smtClean="0"/>
              <a:t>24.8.2016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60C619CC-2764-4F5D-87DC-D62D864C59C3}" type="slidenum">
              <a:rPr lang="bg-BG" smtClean="0"/>
              <a:t>‹#›</a:t>
            </a:fld>
            <a:endParaRPr lang="bg-BG"/>
          </a:p>
        </p:txBody>
      </p:sp>
    </p:spTree>
    <p:extLst>
      <p:ext uri="{BB962C8B-B14F-4D97-AF65-F5344CB8AC3E}">
        <p14:creationId xmlns:p14="http://schemas.microsoft.com/office/powerpoint/2010/main" val="1361990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Date Placeholder 3"/>
          <p:cNvSpPr>
            <a:spLocks noGrp="1"/>
          </p:cNvSpPr>
          <p:nvPr>
            <p:ph type="dt" sz="half" idx="10"/>
          </p:nvPr>
        </p:nvSpPr>
        <p:spPr/>
        <p:txBody>
          <a:bodyPr/>
          <a:lstStyle/>
          <a:p>
            <a:fld id="{7B697C15-CE5C-4840-ADA8-C1AE959AD0FD}" type="datetimeFigureOut">
              <a:rPr lang="bg-BG" smtClean="0"/>
              <a:t>24.8.2016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60C619CC-2764-4F5D-87DC-D62D864C59C3}" type="slidenum">
              <a:rPr lang="bg-BG" smtClean="0"/>
              <a:t>‹#›</a:t>
            </a:fld>
            <a:endParaRPr lang="bg-BG"/>
          </a:p>
        </p:txBody>
      </p:sp>
    </p:spTree>
    <p:extLst>
      <p:ext uri="{BB962C8B-B14F-4D97-AF65-F5344CB8AC3E}">
        <p14:creationId xmlns:p14="http://schemas.microsoft.com/office/powerpoint/2010/main" val="3507357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bg-BG"/>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Date Placeholder 3"/>
          <p:cNvSpPr>
            <a:spLocks noGrp="1"/>
          </p:cNvSpPr>
          <p:nvPr>
            <p:ph type="dt" sz="half" idx="10"/>
          </p:nvPr>
        </p:nvSpPr>
        <p:spPr/>
        <p:txBody>
          <a:bodyPr/>
          <a:lstStyle/>
          <a:p>
            <a:fld id="{7B697C15-CE5C-4840-ADA8-C1AE959AD0FD}" type="datetimeFigureOut">
              <a:rPr lang="bg-BG" smtClean="0"/>
              <a:t>24.8.2016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60C619CC-2764-4F5D-87DC-D62D864C59C3}" type="slidenum">
              <a:rPr lang="bg-BG" smtClean="0"/>
              <a:t>‹#›</a:t>
            </a:fld>
            <a:endParaRPr lang="bg-BG"/>
          </a:p>
        </p:txBody>
      </p:sp>
    </p:spTree>
    <p:extLst>
      <p:ext uri="{BB962C8B-B14F-4D97-AF65-F5344CB8AC3E}">
        <p14:creationId xmlns:p14="http://schemas.microsoft.com/office/powerpoint/2010/main" val="260407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Date Placeholder 3"/>
          <p:cNvSpPr>
            <a:spLocks noGrp="1"/>
          </p:cNvSpPr>
          <p:nvPr>
            <p:ph type="dt" sz="half" idx="10"/>
          </p:nvPr>
        </p:nvSpPr>
        <p:spPr/>
        <p:txBody>
          <a:bodyPr/>
          <a:lstStyle/>
          <a:p>
            <a:fld id="{7B697C15-CE5C-4840-ADA8-C1AE959AD0FD}" type="datetimeFigureOut">
              <a:rPr lang="bg-BG" smtClean="0"/>
              <a:t>24.8.2016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60C619CC-2764-4F5D-87DC-D62D864C59C3}" type="slidenum">
              <a:rPr lang="bg-BG" smtClean="0"/>
              <a:t>‹#›</a:t>
            </a:fld>
            <a:endParaRPr lang="bg-BG"/>
          </a:p>
        </p:txBody>
      </p:sp>
    </p:spTree>
    <p:extLst>
      <p:ext uri="{BB962C8B-B14F-4D97-AF65-F5344CB8AC3E}">
        <p14:creationId xmlns:p14="http://schemas.microsoft.com/office/powerpoint/2010/main" val="3166517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bg-BG"/>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697C15-CE5C-4840-ADA8-C1AE959AD0FD}" type="datetimeFigureOut">
              <a:rPr lang="bg-BG" smtClean="0"/>
              <a:t>24.8.2016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60C619CC-2764-4F5D-87DC-D62D864C59C3}" type="slidenum">
              <a:rPr lang="bg-BG" smtClean="0"/>
              <a:t>‹#›</a:t>
            </a:fld>
            <a:endParaRPr lang="bg-BG"/>
          </a:p>
        </p:txBody>
      </p:sp>
    </p:spTree>
    <p:extLst>
      <p:ext uri="{BB962C8B-B14F-4D97-AF65-F5344CB8AC3E}">
        <p14:creationId xmlns:p14="http://schemas.microsoft.com/office/powerpoint/2010/main" val="3402399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Date Placeholder 4"/>
          <p:cNvSpPr>
            <a:spLocks noGrp="1"/>
          </p:cNvSpPr>
          <p:nvPr>
            <p:ph type="dt" sz="half" idx="10"/>
          </p:nvPr>
        </p:nvSpPr>
        <p:spPr/>
        <p:txBody>
          <a:bodyPr/>
          <a:lstStyle/>
          <a:p>
            <a:fld id="{7B697C15-CE5C-4840-ADA8-C1AE959AD0FD}" type="datetimeFigureOut">
              <a:rPr lang="bg-BG" smtClean="0"/>
              <a:t>24.8.2016 г.</a:t>
            </a:fld>
            <a:endParaRPr lang="bg-BG"/>
          </a:p>
        </p:txBody>
      </p:sp>
      <p:sp>
        <p:nvSpPr>
          <p:cNvPr id="6" name="Footer Placeholder 5"/>
          <p:cNvSpPr>
            <a:spLocks noGrp="1"/>
          </p:cNvSpPr>
          <p:nvPr>
            <p:ph type="ftr" sz="quarter" idx="11"/>
          </p:nvPr>
        </p:nvSpPr>
        <p:spPr/>
        <p:txBody>
          <a:bodyPr/>
          <a:lstStyle/>
          <a:p>
            <a:endParaRPr lang="bg-BG"/>
          </a:p>
        </p:txBody>
      </p:sp>
      <p:sp>
        <p:nvSpPr>
          <p:cNvPr id="7" name="Slide Number Placeholder 6"/>
          <p:cNvSpPr>
            <a:spLocks noGrp="1"/>
          </p:cNvSpPr>
          <p:nvPr>
            <p:ph type="sldNum" sz="quarter" idx="12"/>
          </p:nvPr>
        </p:nvSpPr>
        <p:spPr/>
        <p:txBody>
          <a:bodyPr/>
          <a:lstStyle/>
          <a:p>
            <a:fld id="{60C619CC-2764-4F5D-87DC-D62D864C59C3}" type="slidenum">
              <a:rPr lang="bg-BG" smtClean="0"/>
              <a:t>‹#›</a:t>
            </a:fld>
            <a:endParaRPr lang="bg-BG"/>
          </a:p>
        </p:txBody>
      </p:sp>
    </p:spTree>
    <p:extLst>
      <p:ext uri="{BB962C8B-B14F-4D97-AF65-F5344CB8AC3E}">
        <p14:creationId xmlns:p14="http://schemas.microsoft.com/office/powerpoint/2010/main" val="3328698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bg-BG"/>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7" name="Date Placeholder 6"/>
          <p:cNvSpPr>
            <a:spLocks noGrp="1"/>
          </p:cNvSpPr>
          <p:nvPr>
            <p:ph type="dt" sz="half" idx="10"/>
          </p:nvPr>
        </p:nvSpPr>
        <p:spPr/>
        <p:txBody>
          <a:bodyPr/>
          <a:lstStyle/>
          <a:p>
            <a:fld id="{7B697C15-CE5C-4840-ADA8-C1AE959AD0FD}" type="datetimeFigureOut">
              <a:rPr lang="bg-BG" smtClean="0"/>
              <a:t>24.8.2016 г.</a:t>
            </a:fld>
            <a:endParaRPr lang="bg-BG"/>
          </a:p>
        </p:txBody>
      </p:sp>
      <p:sp>
        <p:nvSpPr>
          <p:cNvPr id="8" name="Footer Placeholder 7"/>
          <p:cNvSpPr>
            <a:spLocks noGrp="1"/>
          </p:cNvSpPr>
          <p:nvPr>
            <p:ph type="ftr" sz="quarter" idx="11"/>
          </p:nvPr>
        </p:nvSpPr>
        <p:spPr/>
        <p:txBody>
          <a:bodyPr/>
          <a:lstStyle/>
          <a:p>
            <a:endParaRPr lang="bg-BG"/>
          </a:p>
        </p:txBody>
      </p:sp>
      <p:sp>
        <p:nvSpPr>
          <p:cNvPr id="9" name="Slide Number Placeholder 8"/>
          <p:cNvSpPr>
            <a:spLocks noGrp="1"/>
          </p:cNvSpPr>
          <p:nvPr>
            <p:ph type="sldNum" sz="quarter" idx="12"/>
          </p:nvPr>
        </p:nvSpPr>
        <p:spPr/>
        <p:txBody>
          <a:bodyPr/>
          <a:lstStyle/>
          <a:p>
            <a:fld id="{60C619CC-2764-4F5D-87DC-D62D864C59C3}" type="slidenum">
              <a:rPr lang="bg-BG" smtClean="0"/>
              <a:t>‹#›</a:t>
            </a:fld>
            <a:endParaRPr lang="bg-BG"/>
          </a:p>
        </p:txBody>
      </p:sp>
    </p:spTree>
    <p:extLst>
      <p:ext uri="{BB962C8B-B14F-4D97-AF65-F5344CB8AC3E}">
        <p14:creationId xmlns:p14="http://schemas.microsoft.com/office/powerpoint/2010/main" val="587755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Date Placeholder 2"/>
          <p:cNvSpPr>
            <a:spLocks noGrp="1"/>
          </p:cNvSpPr>
          <p:nvPr>
            <p:ph type="dt" sz="half" idx="10"/>
          </p:nvPr>
        </p:nvSpPr>
        <p:spPr/>
        <p:txBody>
          <a:bodyPr/>
          <a:lstStyle/>
          <a:p>
            <a:fld id="{7B697C15-CE5C-4840-ADA8-C1AE959AD0FD}" type="datetimeFigureOut">
              <a:rPr lang="bg-BG" smtClean="0"/>
              <a:t>24.8.2016 г.</a:t>
            </a:fld>
            <a:endParaRPr lang="bg-BG"/>
          </a:p>
        </p:txBody>
      </p:sp>
      <p:sp>
        <p:nvSpPr>
          <p:cNvPr id="4" name="Footer Placeholder 3"/>
          <p:cNvSpPr>
            <a:spLocks noGrp="1"/>
          </p:cNvSpPr>
          <p:nvPr>
            <p:ph type="ftr" sz="quarter" idx="11"/>
          </p:nvPr>
        </p:nvSpPr>
        <p:spPr/>
        <p:txBody>
          <a:bodyPr/>
          <a:lstStyle/>
          <a:p>
            <a:endParaRPr lang="bg-BG"/>
          </a:p>
        </p:txBody>
      </p:sp>
      <p:sp>
        <p:nvSpPr>
          <p:cNvPr id="5" name="Slide Number Placeholder 4"/>
          <p:cNvSpPr>
            <a:spLocks noGrp="1"/>
          </p:cNvSpPr>
          <p:nvPr>
            <p:ph type="sldNum" sz="quarter" idx="12"/>
          </p:nvPr>
        </p:nvSpPr>
        <p:spPr/>
        <p:txBody>
          <a:bodyPr/>
          <a:lstStyle/>
          <a:p>
            <a:fld id="{60C619CC-2764-4F5D-87DC-D62D864C59C3}" type="slidenum">
              <a:rPr lang="bg-BG" smtClean="0"/>
              <a:t>‹#›</a:t>
            </a:fld>
            <a:endParaRPr lang="bg-BG"/>
          </a:p>
        </p:txBody>
      </p:sp>
    </p:spTree>
    <p:extLst>
      <p:ext uri="{BB962C8B-B14F-4D97-AF65-F5344CB8AC3E}">
        <p14:creationId xmlns:p14="http://schemas.microsoft.com/office/powerpoint/2010/main" val="1124477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697C15-CE5C-4840-ADA8-C1AE959AD0FD}" type="datetimeFigureOut">
              <a:rPr lang="bg-BG" smtClean="0"/>
              <a:t>24.8.2016 г.</a:t>
            </a:fld>
            <a:endParaRPr lang="bg-BG"/>
          </a:p>
        </p:txBody>
      </p:sp>
      <p:sp>
        <p:nvSpPr>
          <p:cNvPr id="3" name="Footer Placeholder 2"/>
          <p:cNvSpPr>
            <a:spLocks noGrp="1"/>
          </p:cNvSpPr>
          <p:nvPr>
            <p:ph type="ftr" sz="quarter" idx="11"/>
          </p:nvPr>
        </p:nvSpPr>
        <p:spPr/>
        <p:txBody>
          <a:bodyPr/>
          <a:lstStyle/>
          <a:p>
            <a:endParaRPr lang="bg-BG"/>
          </a:p>
        </p:txBody>
      </p:sp>
      <p:sp>
        <p:nvSpPr>
          <p:cNvPr id="4" name="Slide Number Placeholder 3"/>
          <p:cNvSpPr>
            <a:spLocks noGrp="1"/>
          </p:cNvSpPr>
          <p:nvPr>
            <p:ph type="sldNum" sz="quarter" idx="12"/>
          </p:nvPr>
        </p:nvSpPr>
        <p:spPr/>
        <p:txBody>
          <a:bodyPr/>
          <a:lstStyle/>
          <a:p>
            <a:fld id="{60C619CC-2764-4F5D-87DC-D62D864C59C3}" type="slidenum">
              <a:rPr lang="bg-BG" smtClean="0"/>
              <a:t>‹#›</a:t>
            </a:fld>
            <a:endParaRPr lang="bg-BG"/>
          </a:p>
        </p:txBody>
      </p:sp>
    </p:spTree>
    <p:extLst>
      <p:ext uri="{BB962C8B-B14F-4D97-AF65-F5344CB8AC3E}">
        <p14:creationId xmlns:p14="http://schemas.microsoft.com/office/powerpoint/2010/main" val="200686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bg-BG"/>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697C15-CE5C-4840-ADA8-C1AE959AD0FD}" type="datetimeFigureOut">
              <a:rPr lang="bg-BG" smtClean="0"/>
              <a:t>24.8.2016 г.</a:t>
            </a:fld>
            <a:endParaRPr lang="bg-BG"/>
          </a:p>
        </p:txBody>
      </p:sp>
      <p:sp>
        <p:nvSpPr>
          <p:cNvPr id="6" name="Footer Placeholder 5"/>
          <p:cNvSpPr>
            <a:spLocks noGrp="1"/>
          </p:cNvSpPr>
          <p:nvPr>
            <p:ph type="ftr" sz="quarter" idx="11"/>
          </p:nvPr>
        </p:nvSpPr>
        <p:spPr/>
        <p:txBody>
          <a:bodyPr/>
          <a:lstStyle/>
          <a:p>
            <a:endParaRPr lang="bg-BG"/>
          </a:p>
        </p:txBody>
      </p:sp>
      <p:sp>
        <p:nvSpPr>
          <p:cNvPr id="7" name="Slide Number Placeholder 6"/>
          <p:cNvSpPr>
            <a:spLocks noGrp="1"/>
          </p:cNvSpPr>
          <p:nvPr>
            <p:ph type="sldNum" sz="quarter" idx="12"/>
          </p:nvPr>
        </p:nvSpPr>
        <p:spPr/>
        <p:txBody>
          <a:bodyPr/>
          <a:lstStyle/>
          <a:p>
            <a:fld id="{60C619CC-2764-4F5D-87DC-D62D864C59C3}" type="slidenum">
              <a:rPr lang="bg-BG" smtClean="0"/>
              <a:t>‹#›</a:t>
            </a:fld>
            <a:endParaRPr lang="bg-BG"/>
          </a:p>
        </p:txBody>
      </p:sp>
    </p:spTree>
    <p:extLst>
      <p:ext uri="{BB962C8B-B14F-4D97-AF65-F5344CB8AC3E}">
        <p14:creationId xmlns:p14="http://schemas.microsoft.com/office/powerpoint/2010/main" val="1988694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bg-BG"/>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bg-B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697C15-CE5C-4840-ADA8-C1AE959AD0FD}" type="datetimeFigureOut">
              <a:rPr lang="bg-BG" smtClean="0"/>
              <a:t>24.8.2016 г.</a:t>
            </a:fld>
            <a:endParaRPr lang="bg-BG"/>
          </a:p>
        </p:txBody>
      </p:sp>
      <p:sp>
        <p:nvSpPr>
          <p:cNvPr id="6" name="Footer Placeholder 5"/>
          <p:cNvSpPr>
            <a:spLocks noGrp="1"/>
          </p:cNvSpPr>
          <p:nvPr>
            <p:ph type="ftr" sz="quarter" idx="11"/>
          </p:nvPr>
        </p:nvSpPr>
        <p:spPr/>
        <p:txBody>
          <a:bodyPr/>
          <a:lstStyle/>
          <a:p>
            <a:endParaRPr lang="bg-BG"/>
          </a:p>
        </p:txBody>
      </p:sp>
      <p:sp>
        <p:nvSpPr>
          <p:cNvPr id="7" name="Slide Number Placeholder 6"/>
          <p:cNvSpPr>
            <a:spLocks noGrp="1"/>
          </p:cNvSpPr>
          <p:nvPr>
            <p:ph type="sldNum" sz="quarter" idx="12"/>
          </p:nvPr>
        </p:nvSpPr>
        <p:spPr/>
        <p:txBody>
          <a:bodyPr/>
          <a:lstStyle/>
          <a:p>
            <a:fld id="{60C619CC-2764-4F5D-87DC-D62D864C59C3}" type="slidenum">
              <a:rPr lang="bg-BG" smtClean="0"/>
              <a:t>‹#›</a:t>
            </a:fld>
            <a:endParaRPr lang="bg-BG"/>
          </a:p>
        </p:txBody>
      </p:sp>
    </p:spTree>
    <p:extLst>
      <p:ext uri="{BB962C8B-B14F-4D97-AF65-F5344CB8AC3E}">
        <p14:creationId xmlns:p14="http://schemas.microsoft.com/office/powerpoint/2010/main" val="1510096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bg-BG"/>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697C15-CE5C-4840-ADA8-C1AE959AD0FD}" type="datetimeFigureOut">
              <a:rPr lang="bg-BG" smtClean="0"/>
              <a:t>24.8.2016 г.</a:t>
            </a:fld>
            <a:endParaRPr lang="bg-BG"/>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bg-BG"/>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C619CC-2764-4F5D-87DC-D62D864C59C3}" type="slidenum">
              <a:rPr lang="bg-BG" smtClean="0"/>
              <a:t>‹#›</a:t>
            </a:fld>
            <a:endParaRPr lang="bg-BG"/>
          </a:p>
        </p:txBody>
      </p:sp>
    </p:spTree>
    <p:extLst>
      <p:ext uri="{BB962C8B-B14F-4D97-AF65-F5344CB8AC3E}">
        <p14:creationId xmlns:p14="http://schemas.microsoft.com/office/powerpoint/2010/main" val="3599670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2100" y="1336675"/>
            <a:ext cx="11442700" cy="3603625"/>
          </a:xfrm>
        </p:spPr>
        <p:txBody>
          <a:bodyPr>
            <a:normAutofit fontScale="90000"/>
          </a:bodyPr>
          <a:lstStyle/>
          <a:p>
            <a:r>
              <a:rPr lang="en-US" sz="8000" b="1" cap="small" dirty="0" smtClean="0">
                <a:solidFill>
                  <a:srgbClr val="000099"/>
                </a:solidFill>
                <a:effectLst>
                  <a:outerShdw blurRad="38100" dist="38100" dir="2700000" algn="tl">
                    <a:srgbClr val="000000">
                      <a:alpha val="43137"/>
                    </a:srgbClr>
                  </a:outerShdw>
                </a:effectLst>
                <a:latin typeface="Palatino Linotype" panose="02040502050505030304" pitchFamily="18" charset="0"/>
                <a:ea typeface="Tahoma" panose="020B0604030504040204" pitchFamily="34" charset="0"/>
                <a:cs typeface="Tahoma" panose="020B0604030504040204" pitchFamily="34" charset="0"/>
              </a:rPr>
              <a:t>Bulgarian River Shipping </a:t>
            </a:r>
            <a:r>
              <a:rPr lang="en-US" sz="8000" b="1" cap="small" dirty="0" err="1" smtClean="0">
                <a:solidFill>
                  <a:srgbClr val="000099"/>
                </a:solidFill>
                <a:effectLst>
                  <a:outerShdw blurRad="38100" dist="38100" dir="2700000" algn="tl">
                    <a:srgbClr val="000000">
                      <a:alpha val="43137"/>
                    </a:srgbClr>
                  </a:outerShdw>
                </a:effectLst>
                <a:latin typeface="Palatino Linotype" panose="02040502050505030304" pitchFamily="18" charset="0"/>
                <a:ea typeface="Tahoma" panose="020B0604030504040204" pitchFamily="34" charset="0"/>
                <a:cs typeface="Tahoma" panose="020B0604030504040204" pitchFamily="34" charset="0"/>
              </a:rPr>
              <a:t>J.S.Co</a:t>
            </a:r>
            <a:r>
              <a:rPr lang="en-US" sz="8000" b="1" cap="small" dirty="0" smtClean="0">
                <a:solidFill>
                  <a:srgbClr val="000099"/>
                </a:solidFill>
                <a:effectLst>
                  <a:outerShdw blurRad="38100" dist="38100" dir="2700000" algn="tl">
                    <a:srgbClr val="000000">
                      <a:alpha val="43137"/>
                    </a:srgbClr>
                  </a:outerShdw>
                </a:effectLst>
                <a:latin typeface="Palatino Linotype" panose="02040502050505030304" pitchFamily="18" charset="0"/>
                <a:ea typeface="Tahoma" panose="020B0604030504040204" pitchFamily="34" charset="0"/>
                <a:cs typeface="Tahoma" panose="020B0604030504040204" pitchFamily="34" charset="0"/>
              </a:rPr>
              <a:t> – Rousse</a:t>
            </a:r>
            <a:br>
              <a:rPr lang="en-US" sz="8000" b="1" cap="small" dirty="0" smtClean="0">
                <a:solidFill>
                  <a:srgbClr val="000099"/>
                </a:solidFill>
                <a:effectLst>
                  <a:outerShdw blurRad="38100" dist="38100" dir="2700000" algn="tl">
                    <a:srgbClr val="000000">
                      <a:alpha val="43137"/>
                    </a:srgbClr>
                  </a:outerShdw>
                </a:effectLst>
                <a:latin typeface="Palatino Linotype" panose="02040502050505030304" pitchFamily="18" charset="0"/>
                <a:ea typeface="Tahoma" panose="020B0604030504040204" pitchFamily="34" charset="0"/>
                <a:cs typeface="Tahoma" panose="020B0604030504040204" pitchFamily="34" charset="0"/>
              </a:rPr>
            </a:br>
            <a:r>
              <a:rPr lang="en-US" sz="8000" b="1" cap="small" dirty="0" smtClean="0">
                <a:solidFill>
                  <a:srgbClr val="000099"/>
                </a:solidFill>
                <a:effectLst>
                  <a:outerShdw blurRad="38100" dist="38100" dir="2700000" algn="tl">
                    <a:srgbClr val="000000">
                      <a:alpha val="43137"/>
                    </a:srgbClr>
                  </a:outerShdw>
                </a:effectLst>
                <a:latin typeface="Palatino Linotype" panose="02040502050505030304" pitchFamily="18" charset="0"/>
                <a:ea typeface="Tahoma" panose="020B0604030504040204" pitchFamily="34" charset="0"/>
                <a:cs typeface="Tahoma" panose="020B0604030504040204" pitchFamily="34" charset="0"/>
              </a:rPr>
              <a:t> </a:t>
            </a:r>
            <a:endParaRPr lang="bg-BG" sz="8000" b="1" cap="small" dirty="0">
              <a:solidFill>
                <a:srgbClr val="000099"/>
              </a:solidFill>
              <a:effectLst>
                <a:outerShdw blurRad="38100" dist="38100" dir="2700000" algn="tl">
                  <a:srgbClr val="000000">
                    <a:alpha val="43137"/>
                  </a:srgbClr>
                </a:outerShdw>
              </a:effectLst>
              <a:latin typeface="Palatino Linotype" panose="02040502050505030304" pitchFamily="18" charset="0"/>
              <a:ea typeface="Tahoma" panose="020B0604030504040204" pitchFamily="34" charset="0"/>
              <a:cs typeface="Tahoma" panose="020B0604030504040204" pitchFamily="34" charset="0"/>
            </a:endParaRPr>
          </a:p>
        </p:txBody>
      </p:sp>
      <p:sp>
        <p:nvSpPr>
          <p:cNvPr id="3" name="Subtitle 2"/>
          <p:cNvSpPr>
            <a:spLocks noGrp="1"/>
          </p:cNvSpPr>
          <p:nvPr>
            <p:ph type="subTitle" idx="1"/>
          </p:nvPr>
        </p:nvSpPr>
        <p:spPr>
          <a:xfrm>
            <a:off x="838200" y="5443538"/>
            <a:ext cx="10629900" cy="842962"/>
          </a:xfrm>
        </p:spPr>
        <p:txBody>
          <a:bodyPr>
            <a:normAutofit/>
          </a:bodyPr>
          <a:lstStyle/>
          <a:p>
            <a:r>
              <a:rPr lang="en-US" sz="5000" b="1" i="1" dirty="0" smtClean="0">
                <a:solidFill>
                  <a:srgbClr val="000099"/>
                </a:solidFill>
                <a:effectLst>
                  <a:outerShdw blurRad="38100" dist="38100" dir="2700000" algn="tl">
                    <a:srgbClr val="000000">
                      <a:alpha val="43137"/>
                    </a:srgbClr>
                  </a:outerShdw>
                </a:effectLst>
                <a:latin typeface="Palatino Linotype" panose="02040502050505030304" pitchFamily="18" charset="0"/>
                <a:ea typeface="Tahoma" panose="020B0604030504040204" pitchFamily="34" charset="0"/>
                <a:cs typeface="Tahoma" panose="020B0604030504040204" pitchFamily="34" charset="0"/>
              </a:rPr>
              <a:t>The Bulgarian Danube Carrier</a:t>
            </a:r>
            <a:endParaRPr lang="bg-BG" sz="5000" b="1" i="1" dirty="0">
              <a:solidFill>
                <a:srgbClr val="000099"/>
              </a:solidFill>
              <a:effectLst>
                <a:outerShdw blurRad="38100" dist="38100" dir="2700000" algn="tl">
                  <a:srgbClr val="000000">
                    <a:alpha val="43137"/>
                  </a:srgbClr>
                </a:outerShdw>
              </a:effectLst>
              <a:latin typeface="Palatino Linotype" panose="02040502050505030304" pitchFamily="18" charset="0"/>
              <a:ea typeface="Tahoma" panose="020B0604030504040204" pitchFamily="34" charset="0"/>
              <a:cs typeface="Tahoma" panose="020B060403050404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12591632"/>
      </p:ext>
    </p:extLst>
  </p:cSld>
  <p:clrMapOvr>
    <a:masterClrMapping/>
  </p:clrMapOvr>
  <mc:AlternateContent xmlns:mc="http://schemas.openxmlformats.org/markup-compatibility/2006" xmlns:p14="http://schemas.microsoft.com/office/powerpoint/2010/main">
    <mc:Choice Requires="p14">
      <p:transition spd="slow" p14:dur="1400" advTm="8102">
        <p14:ripple/>
      </p:transition>
    </mc:Choice>
    <mc:Fallback xmlns="">
      <p:transition spd="slow" advTm="81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3" presetClass="entr" presetSubtype="16"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plus(in)">
                                      <p:cBhvr>
                                        <p:cTn id="9" dur="2000"/>
                                        <p:tgtEl>
                                          <p:spTgt spid="2"/>
                                        </p:tgtEl>
                                      </p:cBhvr>
                                    </p:animEffect>
                                  </p:childTnLst>
                                </p:cTn>
                              </p:par>
                            </p:childTnLst>
                          </p:cTn>
                        </p:par>
                        <p:par>
                          <p:cTn id="10" fill="hold">
                            <p:stCondLst>
                              <p:cond delay="2000"/>
                            </p:stCondLst>
                            <p:childTnLst>
                              <p:par>
                                <p:cTn id="11" presetID="56" presetClass="entr" presetSubtype="0" fill="hold" nodeType="afterEffect">
                                  <p:stCondLst>
                                    <p:cond delay="0"/>
                                  </p:stCondLst>
                                  <p:iterate type="lt">
                                    <p:tmPct val="10000"/>
                                  </p:iterate>
                                  <p:childTnLst>
                                    <p:set>
                                      <p:cBhvr>
                                        <p:cTn id="12" dur="1" fill="hold">
                                          <p:stCondLst>
                                            <p:cond delay="0"/>
                                          </p:stCondLst>
                                        </p:cTn>
                                        <p:tgtEl>
                                          <p:spTgt spid="3">
                                            <p:txEl>
                                              <p:pRg st="0" end="0"/>
                                            </p:txEl>
                                          </p:spTgt>
                                        </p:tgtEl>
                                        <p:attrNameLst>
                                          <p:attrName>style.visibility</p:attrName>
                                        </p:attrNameLst>
                                      </p:cBhvr>
                                      <p:to>
                                        <p:strVal val="visible"/>
                                      </p:to>
                                    </p:set>
                                    <p:anim by="(-#ppt_w*2)" calcmode="lin" valueType="num">
                                      <p:cBhvr rctx="PPT">
                                        <p:cTn id="13" dur="500" autoRev="1" fill="hold">
                                          <p:stCondLst>
                                            <p:cond delay="0"/>
                                          </p:stCondLst>
                                        </p:cTn>
                                        <p:tgtEl>
                                          <p:spTgt spid="3">
                                            <p:txEl>
                                              <p:pRg st="0" end="0"/>
                                            </p:txEl>
                                          </p:spTgt>
                                        </p:tgtEl>
                                        <p:attrNameLst>
                                          <p:attrName>ppt_w</p:attrName>
                                        </p:attrNameLst>
                                      </p:cBhvr>
                                    </p:anim>
                                    <p:anim by="(#ppt_w*0.50)" calcmode="lin" valueType="num">
                                      <p:cBhvr>
                                        <p:cTn id="14" dur="500" decel="50000" autoRev="1" fill="hold">
                                          <p:stCondLst>
                                            <p:cond delay="0"/>
                                          </p:stCondLst>
                                        </p:cTn>
                                        <p:tgtEl>
                                          <p:spTgt spid="3">
                                            <p:txEl>
                                              <p:pRg st="0" end="0"/>
                                            </p:txEl>
                                          </p:spTgt>
                                        </p:tgtEl>
                                        <p:attrNameLst>
                                          <p:attrName>ppt_x</p:attrName>
                                        </p:attrNameLst>
                                      </p:cBhvr>
                                    </p:anim>
                                    <p:anim from="(-#ppt_h/2)" to="(#ppt_y)" calcmode="lin" valueType="num">
                                      <p:cBhvr>
                                        <p:cTn id="15" dur="1000" fill="hold">
                                          <p:stCondLst>
                                            <p:cond delay="0"/>
                                          </p:stCondLst>
                                        </p:cTn>
                                        <p:tgtEl>
                                          <p:spTgt spid="3">
                                            <p:txEl>
                                              <p:pRg st="0" end="0"/>
                                            </p:txEl>
                                          </p:spTgt>
                                        </p:tgtEl>
                                        <p:attrNameLst>
                                          <p:attrName>ppt_y</p:attrName>
                                        </p:attrNameLst>
                                      </p:cBhvr>
                                    </p:anim>
                                    <p:animRot by="21600000">
                                      <p:cBhvr>
                                        <p:cTn id="16" dur="1000" fill="hold">
                                          <p:stCondLst>
                                            <p:cond delay="0"/>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5118" y="5029487"/>
            <a:ext cx="11847945" cy="1371313"/>
          </a:xfrm>
        </p:spPr>
        <p:txBody>
          <a:bodyPr>
            <a:normAutofit/>
          </a:bodyPr>
          <a:lstStyle/>
          <a:p>
            <a:pPr marL="0" indent="0">
              <a:buNone/>
            </a:pPr>
            <a:r>
              <a:rPr lang="ru-RU"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sz="1800" b="1" dirty="0">
                <a:solidFill>
                  <a:srgbClr val="000099"/>
                </a:solidFill>
                <a:effectLst>
                  <a:outerShdw blurRad="38100" dist="38100" dir="2700000" algn="tl">
                    <a:srgbClr val="000000">
                      <a:alpha val="43137"/>
                    </a:srgbClr>
                  </a:outerShdw>
                </a:effectLst>
                <a:latin typeface="Palatino Linotype" panose="02040502050505030304" pitchFamily="18" charset="0"/>
              </a:rPr>
              <a:t>Port “Vidin-North” is an advanced modern port with well-developed infrastructure. </a:t>
            </a:r>
          </a:p>
          <a:p>
            <a:pPr marL="0" indent="0">
              <a:buNone/>
            </a:pPr>
            <a:r>
              <a:rPr lang="en-US" sz="1800" b="1" dirty="0">
                <a:solidFill>
                  <a:srgbClr val="000099"/>
                </a:solidFill>
                <a:effectLst>
                  <a:outerShdw blurRad="38100" dist="38100" dir="2700000" algn="tl">
                    <a:srgbClr val="000000">
                      <a:alpha val="43137"/>
                    </a:srgbClr>
                  </a:outerShdw>
                </a:effectLst>
                <a:latin typeface="Palatino Linotype" panose="02040502050505030304" pitchFamily="18" charset="0"/>
              </a:rPr>
              <a:t>The port terminals dispose of the necessary equipment, advanced technologies and qualified personnel for providing the full circle of port services – handling of ships, wagons and trucks from accepting the cargoes, their storage in open and covered storage areas until their expedition to the final recipients</a:t>
            </a: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t>
            </a:r>
            <a:endParaRPr lang="en-US" sz="1800" b="1" dirty="0">
              <a:solidFill>
                <a:srgbClr val="000099"/>
              </a:solidFill>
              <a:effectLst>
                <a:outerShdw blurRad="38100" dist="38100" dir="2700000" algn="tl">
                  <a:srgbClr val="000000">
                    <a:alpha val="43137"/>
                  </a:srgbClr>
                </a:outerShdw>
              </a:effectLst>
              <a:latin typeface="Palatino Linotype" panose="02040502050505030304" pitchFamily="18" charset="0"/>
            </a:endParaRPr>
          </a:p>
        </p:txBody>
      </p:sp>
      <p:sp>
        <p:nvSpPr>
          <p:cNvPr id="4" name="Content Placeholder 2"/>
          <p:cNvSpPr txBox="1">
            <a:spLocks/>
          </p:cNvSpPr>
          <p:nvPr/>
        </p:nvSpPr>
        <p:spPr>
          <a:xfrm>
            <a:off x="6234545" y="1555461"/>
            <a:ext cx="5138882" cy="20403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The covered warehouse is with total built-up area of </a:t>
            </a:r>
            <a:r>
              <a:rPr lang="ru-RU"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3725 м</a:t>
            </a: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2 and it’s divided into 5 separate sections, each with area of </a:t>
            </a:r>
            <a:r>
              <a:rPr lang="ru-RU"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745 м</a:t>
            </a: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2</a:t>
            </a:r>
            <a:r>
              <a:rPr lang="ru-RU"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t>
            </a:r>
            <a:endPar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endParaRPr>
          </a:p>
          <a:p>
            <a:pPr marL="0" indent="0">
              <a:buNone/>
            </a:pPr>
            <a:endParaRPr lang="en-US" sz="1000" b="1" dirty="0" smtClean="0">
              <a:solidFill>
                <a:srgbClr val="000099"/>
              </a:solidFill>
              <a:effectLst>
                <a:outerShdw blurRad="38100" dist="38100" dir="2700000" algn="tl">
                  <a:srgbClr val="000000">
                    <a:alpha val="43137"/>
                  </a:srgbClr>
                </a:outerShdw>
              </a:effectLst>
              <a:latin typeface="Palatino Linotype" panose="02040502050505030304" pitchFamily="18" charset="0"/>
            </a:endParaRPr>
          </a:p>
          <a:p>
            <a:pPr marL="0" indent="0">
              <a:buNone/>
            </a:pP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Height, width and length of every section are, as follows: </a:t>
            </a:r>
            <a:r>
              <a:rPr lang="ru-RU"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6,10 </a:t>
            </a: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m/</a:t>
            </a:r>
            <a:r>
              <a:rPr lang="ru-RU"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17,75 </a:t>
            </a: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m/</a:t>
            </a:r>
            <a:r>
              <a:rPr lang="ru-RU"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42 </a:t>
            </a: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m.</a:t>
            </a:r>
            <a:endParaRPr lang="ru-RU" sz="1800" b="1" dirty="0">
              <a:solidFill>
                <a:srgbClr val="000099"/>
              </a:solidFill>
              <a:effectLst>
                <a:outerShdw blurRad="38100" dist="38100" dir="2700000" algn="tl">
                  <a:srgbClr val="000000">
                    <a:alpha val="43137"/>
                  </a:srgbClr>
                </a:outerShdw>
              </a:effectLst>
              <a:latin typeface="Palatino Linotype" panose="0204050205050503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7694" y="916063"/>
            <a:ext cx="4811833" cy="3608874"/>
          </a:xfrm>
          <a:prstGeom prst="rect">
            <a:avLst/>
          </a:prstGeom>
          <a:ln>
            <a:noFill/>
          </a:ln>
          <a:effectLst>
            <a:outerShdw blurRad="228600" dist="38100" dir="2700000" sx="103000" sy="103000" algn="tl" rotWithShape="0">
              <a:prstClr val="black">
                <a:alpha val="40000"/>
              </a:prstClr>
            </a:outerShdw>
          </a:effectLst>
        </p:spPr>
      </p:pic>
    </p:spTree>
    <p:extLst>
      <p:ext uri="{BB962C8B-B14F-4D97-AF65-F5344CB8AC3E}">
        <p14:creationId xmlns:p14="http://schemas.microsoft.com/office/powerpoint/2010/main" val="3905103519"/>
      </p:ext>
    </p:extLst>
  </p:cSld>
  <p:clrMapOvr>
    <a:masterClrMapping/>
  </p:clrMapOvr>
  <mc:AlternateContent xmlns:mc="http://schemas.openxmlformats.org/markup-compatibility/2006" xmlns:p14="http://schemas.microsoft.com/office/powerpoint/2010/main">
    <mc:Choice Requires="p14">
      <p:transition spd="slow" p14:dur="1400" advTm="7482">
        <p14:ripple/>
      </p:transition>
    </mc:Choice>
    <mc:Fallback xmlns="">
      <p:transition spd="slow" advTm="7482">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9700" y="1800224"/>
            <a:ext cx="6464300" cy="4651376"/>
          </a:xfrm>
        </p:spPr>
        <p:txBody>
          <a:bodyPr>
            <a:normAutofit lnSpcReduction="10000"/>
          </a:bodyPr>
          <a:lstStyle/>
          <a:p>
            <a:pPr marL="0" indent="0">
              <a:buNone/>
            </a:pPr>
            <a:r>
              <a:rPr lang="ru-RU" sz="19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sz="1900" b="1" dirty="0">
                <a:solidFill>
                  <a:srgbClr val="000099"/>
                </a:solidFill>
                <a:effectLst>
                  <a:outerShdw blurRad="38100" dist="38100" dir="2700000" algn="tl">
                    <a:srgbClr val="000000">
                      <a:alpha val="43137"/>
                    </a:srgbClr>
                  </a:outerShdw>
                </a:effectLst>
                <a:latin typeface="Palatino Linotype" panose="02040502050505030304" pitchFamily="18" charset="0"/>
              </a:rPr>
              <a:t>“Port </a:t>
            </a:r>
            <a:r>
              <a:rPr lang="en-US" sz="1900" b="1" dirty="0" err="1">
                <a:solidFill>
                  <a:srgbClr val="000099"/>
                </a:solidFill>
                <a:effectLst>
                  <a:outerShdw blurRad="38100" dist="38100" dir="2700000" algn="tl">
                    <a:srgbClr val="000000">
                      <a:alpha val="43137"/>
                    </a:srgbClr>
                  </a:outerShdw>
                </a:effectLst>
                <a:latin typeface="Palatino Linotype" panose="02040502050505030304" pitchFamily="18" charset="0"/>
              </a:rPr>
              <a:t>Pristis</a:t>
            </a:r>
            <a:r>
              <a:rPr lang="en-US" sz="1900" b="1" dirty="0">
                <a:solidFill>
                  <a:srgbClr val="000099"/>
                </a:solidFill>
                <a:effectLst>
                  <a:outerShdw blurRad="38100" dist="38100" dir="2700000" algn="tl">
                    <a:srgbClr val="000000">
                      <a:alpha val="43137"/>
                    </a:srgbClr>
                  </a:outerShdw>
                </a:effectLst>
                <a:latin typeface="Palatino Linotype" panose="02040502050505030304" pitchFamily="18" charset="0"/>
              </a:rPr>
              <a:t>” Ltd. is registered in September 2010 as a limited liability company with registered offices and head office: Bulgaria, Ruse 7000, 2 </a:t>
            </a:r>
            <a:r>
              <a:rPr lang="en-US" sz="1900" b="1" dirty="0" err="1">
                <a:solidFill>
                  <a:srgbClr val="000099"/>
                </a:solidFill>
                <a:effectLst>
                  <a:outerShdw blurRad="38100" dist="38100" dir="2700000" algn="tl">
                    <a:srgbClr val="000000">
                      <a:alpha val="43137"/>
                    </a:srgbClr>
                  </a:outerShdw>
                </a:effectLst>
                <a:latin typeface="Palatino Linotype" panose="02040502050505030304" pitchFamily="18" charset="0"/>
              </a:rPr>
              <a:t>Otets</a:t>
            </a:r>
            <a:r>
              <a:rPr lang="en-US" sz="1900" b="1" dirty="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sz="1900" b="1" dirty="0" err="1">
                <a:solidFill>
                  <a:srgbClr val="000099"/>
                </a:solidFill>
                <a:effectLst>
                  <a:outerShdw blurRad="38100" dist="38100" dir="2700000" algn="tl">
                    <a:srgbClr val="000000">
                      <a:alpha val="43137"/>
                    </a:srgbClr>
                  </a:outerShdw>
                </a:effectLst>
                <a:latin typeface="Palatino Linotype" panose="02040502050505030304" pitchFamily="18" charset="0"/>
              </a:rPr>
              <a:t>Paisii</a:t>
            </a:r>
            <a:r>
              <a:rPr lang="en-US" sz="1900" b="1" dirty="0">
                <a:solidFill>
                  <a:srgbClr val="000099"/>
                </a:solidFill>
                <a:effectLst>
                  <a:outerShdw blurRad="38100" dist="38100" dir="2700000" algn="tl">
                    <a:srgbClr val="000000">
                      <a:alpha val="43137"/>
                    </a:srgbClr>
                  </a:outerShdw>
                </a:effectLst>
                <a:latin typeface="Palatino Linotype" panose="02040502050505030304" pitchFamily="18" charset="0"/>
              </a:rPr>
              <a:t> Sq., floor 8. </a:t>
            </a:r>
          </a:p>
          <a:p>
            <a:pPr marL="0" indent="0">
              <a:buNone/>
            </a:pPr>
            <a:r>
              <a:rPr lang="bg-BG" sz="19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sz="19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Bulgarian </a:t>
            </a:r>
            <a:r>
              <a:rPr lang="en-US" sz="1900" b="1" dirty="0">
                <a:solidFill>
                  <a:srgbClr val="000099"/>
                </a:solidFill>
                <a:effectLst>
                  <a:outerShdw blurRad="38100" dist="38100" dir="2700000" algn="tl">
                    <a:srgbClr val="000000">
                      <a:alpha val="43137"/>
                    </a:srgbClr>
                  </a:outerShdw>
                </a:effectLst>
                <a:latin typeface="Palatino Linotype" panose="02040502050505030304" pitchFamily="18" charset="0"/>
              </a:rPr>
              <a:t>River Shipping JSC is the main shareholder (55%). </a:t>
            </a:r>
          </a:p>
          <a:p>
            <a:pPr marL="0" indent="0">
              <a:buNone/>
            </a:pPr>
            <a:endParaRPr lang="en-US" sz="1000" b="1" dirty="0" smtClean="0">
              <a:solidFill>
                <a:srgbClr val="000099"/>
              </a:solidFill>
              <a:effectLst>
                <a:outerShdw blurRad="38100" dist="38100" dir="2700000" algn="tl">
                  <a:srgbClr val="000000">
                    <a:alpha val="43137"/>
                  </a:srgbClr>
                </a:outerShdw>
              </a:effectLst>
              <a:latin typeface="Palatino Linotype" panose="02040502050505030304" pitchFamily="18" charset="0"/>
            </a:endParaRPr>
          </a:p>
          <a:p>
            <a:pPr marL="0" indent="0">
              <a:buNone/>
            </a:pPr>
            <a:r>
              <a:rPr lang="ru-RU" sz="19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sz="1900" b="1" dirty="0">
                <a:solidFill>
                  <a:srgbClr val="000099"/>
                </a:solidFill>
                <a:effectLst>
                  <a:outerShdw blurRad="38100" dist="38100" dir="2700000" algn="tl">
                    <a:srgbClr val="000000">
                      <a:alpha val="43137"/>
                    </a:srgbClr>
                  </a:outerShdw>
                </a:effectLst>
                <a:latin typeface="Palatino Linotype" panose="02040502050505030304" pitchFamily="18" charset="0"/>
              </a:rPr>
              <a:t>Port “</a:t>
            </a:r>
            <a:r>
              <a:rPr lang="en-US" sz="1900" b="1" dirty="0" err="1">
                <a:solidFill>
                  <a:srgbClr val="000099"/>
                </a:solidFill>
                <a:effectLst>
                  <a:outerShdw blurRad="38100" dist="38100" dir="2700000" algn="tl">
                    <a:srgbClr val="000000">
                      <a:alpha val="43137"/>
                    </a:srgbClr>
                  </a:outerShdw>
                </a:effectLst>
                <a:latin typeface="Palatino Linotype" panose="02040502050505030304" pitchFamily="18" charset="0"/>
              </a:rPr>
              <a:t>Pristis</a:t>
            </a:r>
            <a:r>
              <a:rPr lang="en-US" sz="1900" b="1" dirty="0">
                <a:solidFill>
                  <a:srgbClr val="000099"/>
                </a:solidFill>
                <a:effectLst>
                  <a:outerShdw blurRad="38100" dist="38100" dir="2700000" algn="tl">
                    <a:srgbClr val="000000">
                      <a:alpha val="43137"/>
                    </a:srgbClr>
                  </a:outerShdw>
                </a:effectLst>
                <a:latin typeface="Palatino Linotype" panose="02040502050505030304" pitchFamily="18" charset="0"/>
              </a:rPr>
              <a:t>” is specialized in handling passengers, stay of ships and their supply, ship bunkering and disposes of 11 berths. On the territory of the port are provided maritime-technical services (mooring services, supplying ships with water, electricity and communication, ship bunkering, etc.); services on handling of passengers – embarkation and disembarkation of passengers, loading, discharging and storage of luggage; additional activities (sports and leisure activities, agency-forwarding services, restaurant and commercial services, etc</a:t>
            </a:r>
            <a:r>
              <a:rPr lang="en-US" sz="19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t>
            </a:r>
            <a:endParaRPr lang="ru-RU" sz="1900" b="1" dirty="0">
              <a:solidFill>
                <a:srgbClr val="000099"/>
              </a:solidFill>
              <a:effectLst>
                <a:outerShdw blurRad="38100" dist="38100" dir="2700000" algn="tl">
                  <a:srgbClr val="000000">
                    <a:alpha val="43137"/>
                  </a:srgbClr>
                </a:outerShdw>
              </a:effectLst>
              <a:latin typeface="Palatino Linotype" panose="02040502050505030304" pitchFamily="18" charset="0"/>
            </a:endParaRPr>
          </a:p>
        </p:txBody>
      </p:sp>
      <p:pic>
        <p:nvPicPr>
          <p:cNvPr id="5122" name="Picture 2" descr="Picture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91350" y="2970213"/>
            <a:ext cx="5314950" cy="402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692900" y="1600200"/>
            <a:ext cx="5588000" cy="1477328"/>
          </a:xfrm>
          <a:prstGeom prst="rect">
            <a:avLst/>
          </a:prstGeom>
          <a:noFill/>
        </p:spPr>
        <p:txBody>
          <a:bodyPr wrap="square" rtlCol="0">
            <a:spAutoFit/>
          </a:bodyPr>
          <a:lstStyle/>
          <a:p>
            <a:r>
              <a:rPr lang="en-US" sz="1500" b="1" i="1" dirty="0">
                <a:solidFill>
                  <a:srgbClr val="000099"/>
                </a:solidFill>
                <a:effectLst>
                  <a:outerShdw blurRad="38100" dist="38100" dir="2700000" algn="tl">
                    <a:srgbClr val="000000">
                      <a:alpha val="43137"/>
                    </a:srgbClr>
                  </a:outerShdw>
                </a:effectLst>
                <a:latin typeface="Palatino Linotype" panose="02040502050505030304" pitchFamily="18" charset="0"/>
              </a:rPr>
              <a:t>Since the entry into force of the contract for gaining admission for providing port services in Port for Public Transport of Regional Importance “</a:t>
            </a:r>
            <a:r>
              <a:rPr lang="en-US" sz="1500" b="1" i="1" dirty="0" err="1">
                <a:solidFill>
                  <a:srgbClr val="000099"/>
                </a:solidFill>
                <a:effectLst>
                  <a:outerShdw blurRad="38100" dist="38100" dir="2700000" algn="tl">
                    <a:srgbClr val="000000">
                      <a:alpha val="43137"/>
                    </a:srgbClr>
                  </a:outerShdw>
                </a:effectLst>
                <a:latin typeface="Palatino Linotype" panose="02040502050505030304" pitchFamily="18" charset="0"/>
              </a:rPr>
              <a:t>Pristis</a:t>
            </a:r>
            <a:r>
              <a:rPr lang="en-US" sz="1500" b="1" i="1" dirty="0">
                <a:solidFill>
                  <a:srgbClr val="000099"/>
                </a:solidFill>
                <a:effectLst>
                  <a:outerShdw blurRad="38100" dist="38100" dir="2700000" algn="tl">
                    <a:srgbClr val="000000">
                      <a:alpha val="43137"/>
                    </a:srgbClr>
                  </a:outerShdw>
                </a:effectLst>
                <a:latin typeface="Palatino Linotype" panose="02040502050505030304" pitchFamily="18" charset="0"/>
              </a:rPr>
              <a:t>” Ruse till the end of 2014 the number of ships, which have visited the port, exceeds 4 500. </a:t>
            </a:r>
            <a:endParaRPr lang="bg-BG" sz="1500" b="1" i="1" dirty="0" smtClean="0">
              <a:solidFill>
                <a:srgbClr val="000099"/>
              </a:solidFill>
              <a:effectLst>
                <a:outerShdw blurRad="38100" dist="38100" dir="2700000" algn="tl">
                  <a:srgbClr val="000000">
                    <a:alpha val="43137"/>
                  </a:srgbClr>
                </a:outerShdw>
              </a:effectLst>
              <a:latin typeface="Palatino Linotype" panose="02040502050505030304" pitchFamily="18" charset="0"/>
            </a:endParaRPr>
          </a:p>
          <a:p>
            <a:r>
              <a:rPr lang="en-US" sz="1500" b="1" i="1" dirty="0" smtClean="0">
                <a:solidFill>
                  <a:srgbClr val="000099"/>
                </a:solidFill>
                <a:effectLst>
                  <a:outerShdw blurRad="38100" dist="38100" dir="2700000" algn="tl">
                    <a:srgbClr val="000000">
                      <a:alpha val="43137"/>
                    </a:srgbClr>
                  </a:outerShdw>
                </a:effectLst>
                <a:latin typeface="Palatino Linotype" panose="02040502050505030304" pitchFamily="18" charset="0"/>
              </a:rPr>
              <a:t>The </a:t>
            </a:r>
            <a:r>
              <a:rPr lang="en-US" sz="1500" b="1" i="1" dirty="0">
                <a:solidFill>
                  <a:srgbClr val="000099"/>
                </a:solidFill>
                <a:effectLst>
                  <a:outerShdw blurRad="38100" dist="38100" dir="2700000" algn="tl">
                    <a:srgbClr val="000000">
                      <a:alpha val="43137"/>
                    </a:srgbClr>
                  </a:outerShdw>
                </a:effectLst>
                <a:latin typeface="Palatino Linotype" panose="02040502050505030304" pitchFamily="18" charset="0"/>
              </a:rPr>
              <a:t>number of handled passengers exceeds 117 000</a:t>
            </a:r>
            <a:r>
              <a:rPr lang="ru-RU" sz="1500" b="1" i="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t>
            </a:r>
            <a:endParaRPr lang="ru-RU" sz="1500" b="1" i="1" dirty="0">
              <a:solidFill>
                <a:srgbClr val="000099"/>
              </a:solidFill>
              <a:effectLst>
                <a:outerShdw blurRad="38100" dist="38100" dir="2700000" algn="tl">
                  <a:srgbClr val="000000">
                    <a:alpha val="43137"/>
                  </a:srgbClr>
                </a:outerShdw>
              </a:effectLst>
              <a:latin typeface="Palatino Linotype" panose="02040502050505030304" pitchFamily="18" charset="0"/>
            </a:endParaRPr>
          </a:p>
          <a:p>
            <a:endParaRPr lang="bg-BG" sz="1500" b="1" dirty="0">
              <a:solidFill>
                <a:srgbClr val="000099"/>
              </a:solidFill>
              <a:effectLst>
                <a:outerShdw blurRad="38100" dist="38100" dir="2700000" algn="tl">
                  <a:srgbClr val="000000">
                    <a:alpha val="43137"/>
                  </a:srgbClr>
                </a:outerShdw>
              </a:effectLst>
              <a:latin typeface="Palatino Linotype" panose="02040502050505030304" pitchFamily="18" charset="0"/>
            </a:endParaRPr>
          </a:p>
        </p:txBody>
      </p:sp>
    </p:spTree>
    <p:extLst>
      <p:ext uri="{BB962C8B-B14F-4D97-AF65-F5344CB8AC3E}">
        <p14:creationId xmlns:p14="http://schemas.microsoft.com/office/powerpoint/2010/main" val="3579392424"/>
      </p:ext>
    </p:extLst>
  </p:cSld>
  <p:clrMapOvr>
    <a:masterClrMapping/>
  </p:clrMapOvr>
  <mc:AlternateContent xmlns:mc="http://schemas.openxmlformats.org/markup-compatibility/2006" xmlns:p14="http://schemas.microsoft.com/office/powerpoint/2010/main">
    <mc:Choice Requires="p14">
      <p:transition spd="slow" p14:dur="1400" advTm="17704">
        <p14:ripple/>
      </p:transition>
    </mc:Choice>
    <mc:Fallback xmlns="">
      <p:transition spd="slow" advTm="17704">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58801"/>
            <a:ext cx="6464300" cy="6134100"/>
          </a:xfrm>
        </p:spPr>
        <p:txBody>
          <a:bodyPr>
            <a:normAutofit fontScale="85000" lnSpcReduction="10000"/>
          </a:bodyPr>
          <a:lstStyle/>
          <a:p>
            <a:pPr marL="0" indent="0">
              <a:buNone/>
            </a:pPr>
            <a:r>
              <a:rPr lang="bg-BG"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sz="1900" b="1" dirty="0">
                <a:solidFill>
                  <a:srgbClr val="000099"/>
                </a:solidFill>
                <a:effectLst>
                  <a:outerShdw blurRad="38100" dist="38100" dir="2700000" algn="tl">
                    <a:srgbClr val="000000">
                      <a:alpha val="43137"/>
                    </a:srgbClr>
                  </a:outerShdw>
                </a:effectLst>
                <a:latin typeface="Palatino Linotype" panose="02040502050505030304" pitchFamily="18" charset="0"/>
              </a:rPr>
              <a:t>“Port Invest” Ltd. is registered as a limited liability company with registered offices and head office: Bulgaria, Ruse 7000, 2 </a:t>
            </a:r>
            <a:r>
              <a:rPr lang="en-US" sz="1900" b="1" dirty="0" err="1">
                <a:solidFill>
                  <a:srgbClr val="000099"/>
                </a:solidFill>
                <a:effectLst>
                  <a:outerShdw blurRad="38100" dist="38100" dir="2700000" algn="tl">
                    <a:srgbClr val="000000">
                      <a:alpha val="43137"/>
                    </a:srgbClr>
                  </a:outerShdw>
                </a:effectLst>
                <a:latin typeface="Palatino Linotype" panose="02040502050505030304" pitchFamily="18" charset="0"/>
              </a:rPr>
              <a:t>Otets</a:t>
            </a:r>
            <a:r>
              <a:rPr lang="en-US" sz="1900" b="1" dirty="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sz="1900" b="1" dirty="0" err="1">
                <a:solidFill>
                  <a:srgbClr val="000099"/>
                </a:solidFill>
                <a:effectLst>
                  <a:outerShdw blurRad="38100" dist="38100" dir="2700000" algn="tl">
                    <a:srgbClr val="000000">
                      <a:alpha val="43137"/>
                    </a:srgbClr>
                  </a:outerShdw>
                </a:effectLst>
                <a:latin typeface="Palatino Linotype" panose="02040502050505030304" pitchFamily="18" charset="0"/>
              </a:rPr>
              <a:t>Paisii</a:t>
            </a:r>
            <a:r>
              <a:rPr lang="en-US" sz="1900" b="1" dirty="0">
                <a:solidFill>
                  <a:srgbClr val="000099"/>
                </a:solidFill>
                <a:effectLst>
                  <a:outerShdw blurRad="38100" dist="38100" dir="2700000" algn="tl">
                    <a:srgbClr val="000000">
                      <a:alpha val="43137"/>
                    </a:srgbClr>
                  </a:outerShdw>
                </a:effectLst>
                <a:latin typeface="Palatino Linotype" panose="02040502050505030304" pitchFamily="18" charset="0"/>
              </a:rPr>
              <a:t> Sq., floor 8. Bulgarian River Shipping JSC is the sole owner of the capital. “Port Invest” Ltd. is determined as a concessioner of Port Terminal Lom, part of Port for Public Transport of National Importance Lom. By the conclusion of the contract “Port Invest” Ltd. acquired the right of sole port operator of Port Lom</a:t>
            </a:r>
            <a:r>
              <a:rPr lang="en-US" sz="19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t>
            </a:r>
            <a:r>
              <a:rPr lang="bg-BG" sz="19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sz="1900" b="1" dirty="0">
                <a:solidFill>
                  <a:srgbClr val="000099"/>
                </a:solidFill>
                <a:effectLst>
                  <a:outerShdw blurRad="38100" dist="38100" dir="2700000" algn="tl">
                    <a:srgbClr val="000000">
                      <a:alpha val="43137"/>
                    </a:srgbClr>
                  </a:outerShdw>
                </a:effectLst>
                <a:latin typeface="Palatino Linotype" panose="02040502050505030304" pitchFamily="18" charset="0"/>
              </a:rPr>
              <a:t>Port Lom is situated on the right shore of the Danube River; from river-km. 742.000 to river-km. 742.500, in the central part of the city of Lom, district Montana, North-western Bulgaria. It is 162 km. north of Sofia, 56 km. south-east of Vidin, 49 km. north of Montana and 42 km. west of </a:t>
            </a:r>
            <a:r>
              <a:rPr lang="en-US" sz="1900" b="1" dirty="0" err="1">
                <a:solidFill>
                  <a:srgbClr val="000099"/>
                </a:solidFill>
                <a:effectLst>
                  <a:outerShdw blurRad="38100" dist="38100" dir="2700000" algn="tl">
                    <a:srgbClr val="000000">
                      <a:alpha val="43137"/>
                    </a:srgbClr>
                  </a:outerShdw>
                </a:effectLst>
                <a:latin typeface="Palatino Linotype" panose="02040502050505030304" pitchFamily="18" charset="0"/>
              </a:rPr>
              <a:t>Kozlodui</a:t>
            </a:r>
            <a:r>
              <a:rPr lang="en-US" sz="1900" b="1" dirty="0">
                <a:solidFill>
                  <a:srgbClr val="000099"/>
                </a:solidFill>
                <a:effectLst>
                  <a:outerShdw blurRad="38100" dist="38100" dir="2700000" algn="tl">
                    <a:srgbClr val="000000">
                      <a:alpha val="43137"/>
                    </a:srgbClr>
                  </a:outerShdw>
                </a:effectLst>
                <a:latin typeface="Palatino Linotype" panose="02040502050505030304" pitchFamily="18" charset="0"/>
              </a:rPr>
              <a:t>. The city of Lom is an administrative and economic </a:t>
            </a:r>
            <a:r>
              <a:rPr lang="en-US" sz="1900" b="1" dirty="0" err="1">
                <a:solidFill>
                  <a:srgbClr val="000099"/>
                </a:solidFill>
                <a:effectLst>
                  <a:outerShdw blurRad="38100" dist="38100" dir="2700000" algn="tl">
                    <a:srgbClr val="000000">
                      <a:alpha val="43137"/>
                    </a:srgbClr>
                  </a:outerShdw>
                </a:effectLst>
                <a:latin typeface="Palatino Linotype" panose="02040502050505030304" pitchFamily="18" charset="0"/>
              </a:rPr>
              <a:t>centre</a:t>
            </a:r>
            <a:r>
              <a:rPr lang="en-US" sz="1900" b="1" dirty="0">
                <a:solidFill>
                  <a:srgbClr val="000099"/>
                </a:solidFill>
                <a:effectLst>
                  <a:outerShdw blurRad="38100" dist="38100" dir="2700000" algn="tl">
                    <a:srgbClr val="000000">
                      <a:alpha val="43137"/>
                    </a:srgbClr>
                  </a:outerShdw>
                </a:effectLst>
                <a:latin typeface="Palatino Linotype" panose="02040502050505030304" pitchFamily="18" charset="0"/>
              </a:rPr>
              <a:t> and second in population in the district. The development of the city as a big port </a:t>
            </a:r>
            <a:r>
              <a:rPr lang="en-US" sz="1900" b="1" dirty="0" err="1">
                <a:solidFill>
                  <a:srgbClr val="000099"/>
                </a:solidFill>
                <a:effectLst>
                  <a:outerShdw blurRad="38100" dist="38100" dir="2700000" algn="tl">
                    <a:srgbClr val="000000">
                      <a:alpha val="43137"/>
                    </a:srgbClr>
                  </a:outerShdw>
                </a:effectLst>
                <a:latin typeface="Palatino Linotype" panose="02040502050505030304" pitchFamily="18" charset="0"/>
              </a:rPr>
              <a:t>centre</a:t>
            </a:r>
            <a:r>
              <a:rPr lang="en-US" sz="1900" b="1" dirty="0">
                <a:solidFill>
                  <a:srgbClr val="000099"/>
                </a:solidFill>
                <a:effectLst>
                  <a:outerShdw blurRad="38100" dist="38100" dir="2700000" algn="tl">
                    <a:srgbClr val="000000">
                      <a:alpha val="43137"/>
                    </a:srgbClr>
                  </a:outerShdw>
                </a:effectLst>
                <a:latin typeface="Palatino Linotype" panose="02040502050505030304" pitchFamily="18" charset="0"/>
              </a:rPr>
              <a:t> on the river (2nd after Ruse) is defined by being the closest port to the capital of Bulgaria (Sofia).</a:t>
            </a:r>
          </a:p>
          <a:p>
            <a:pPr marL="0" indent="0">
              <a:buNone/>
            </a:pPr>
            <a:r>
              <a:rPr lang="bg-BG" sz="19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sz="19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Port </a:t>
            </a:r>
            <a:r>
              <a:rPr lang="en-US" sz="1900" b="1" dirty="0">
                <a:solidFill>
                  <a:srgbClr val="000099"/>
                </a:solidFill>
                <a:effectLst>
                  <a:outerShdw blurRad="38100" dist="38100" dir="2700000" algn="tl">
                    <a:srgbClr val="000000">
                      <a:alpha val="43137"/>
                    </a:srgbClr>
                  </a:outerShdw>
                </a:effectLst>
                <a:latin typeface="Palatino Linotype" panose="02040502050505030304" pitchFamily="18" charset="0"/>
              </a:rPr>
              <a:t>Lom is with overall port area of 371 129 m2. The basic port infrastructure and facilities are built on area of 302 379 m2. The port is connected with the National railway network and the road network. Through the city of Montana there is a connection with international road E 79.</a:t>
            </a:r>
          </a:p>
          <a:p>
            <a:pPr marL="0" indent="0">
              <a:buNone/>
            </a:pPr>
            <a:r>
              <a:rPr lang="en-US" sz="1900" b="1" dirty="0">
                <a:solidFill>
                  <a:srgbClr val="000099"/>
                </a:solidFill>
                <a:effectLst>
                  <a:outerShdw blurRad="38100" dist="38100" dir="2700000" algn="tl">
                    <a:srgbClr val="000000">
                      <a:alpha val="43137"/>
                    </a:srgbClr>
                  </a:outerShdw>
                </a:effectLst>
                <a:latin typeface="Palatino Linotype" panose="02040502050505030304" pitchFamily="18" charset="0"/>
              </a:rPr>
              <a:t>Infrastructure, technological and technical security of Port Lom:</a:t>
            </a:r>
          </a:p>
          <a:p>
            <a:pPr>
              <a:buFont typeface="Wingdings" panose="05000000000000000000" pitchFamily="2" charset="2"/>
              <a:buChar char="ü"/>
            </a:pPr>
            <a:r>
              <a:rPr lang="en-US" sz="19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Piers </a:t>
            </a:r>
            <a:r>
              <a:rPr lang="en-US" sz="1900" b="1" dirty="0">
                <a:solidFill>
                  <a:srgbClr val="000099"/>
                </a:solidFill>
                <a:effectLst>
                  <a:outerShdw blurRad="38100" dist="38100" dir="2700000" algn="tl">
                    <a:srgbClr val="000000">
                      <a:alpha val="43137"/>
                    </a:srgbClr>
                  </a:outerShdw>
                </a:effectLst>
                <a:latin typeface="Palatino Linotype" panose="02040502050505030304" pitchFamily="18" charset="0"/>
              </a:rPr>
              <a:t>and berths: the port disposes of 5 piers and 13 berths, three of them (No. 1, 2 and 3) are situated on the main Danube and the other 10 – in the firth. </a:t>
            </a:r>
          </a:p>
          <a:p>
            <a:pPr>
              <a:buFont typeface="Wingdings" panose="05000000000000000000" pitchFamily="2" charset="2"/>
              <a:buChar char="ü"/>
            </a:pPr>
            <a:r>
              <a:rPr lang="en-US" sz="19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Covered </a:t>
            </a:r>
            <a:r>
              <a:rPr lang="en-US" sz="1900" b="1" dirty="0">
                <a:solidFill>
                  <a:srgbClr val="000099"/>
                </a:solidFill>
                <a:effectLst>
                  <a:outerShdw blurRad="38100" dist="38100" dir="2700000" algn="tl">
                    <a:srgbClr val="000000">
                      <a:alpha val="43137"/>
                    </a:srgbClr>
                  </a:outerShdw>
                </a:effectLst>
                <a:latin typeface="Palatino Linotype" panose="02040502050505030304" pitchFamily="18" charset="0"/>
              </a:rPr>
              <a:t>and open storage areas: solid storages and shelters with overall area of 8 343 m2 and open storage area 117 921 m2.</a:t>
            </a:r>
          </a:p>
          <a:p>
            <a:pPr marL="0" indent="0">
              <a:buNone/>
            </a:pPr>
            <a:endParaRPr lang="bg-BG" sz="1900" b="1" dirty="0">
              <a:solidFill>
                <a:srgbClr val="000099"/>
              </a:solidFill>
              <a:effectLst>
                <a:outerShdw blurRad="38100" dist="38100" dir="2700000" algn="tl">
                  <a:srgbClr val="000000">
                    <a:alpha val="43137"/>
                  </a:srgbClr>
                </a:outerShdw>
              </a:effectLst>
              <a:latin typeface="Palatino Linotype" panose="02040502050505030304" pitchFamily="18" charset="0"/>
            </a:endParaRPr>
          </a:p>
        </p:txBody>
      </p:sp>
      <p:pic>
        <p:nvPicPr>
          <p:cNvPr id="6146" name="Picture 2" descr="bert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3800" y="2746375"/>
            <a:ext cx="6244302" cy="411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5240199"/>
      </p:ext>
    </p:extLst>
  </p:cSld>
  <p:clrMapOvr>
    <a:masterClrMapping/>
  </p:clrMapOvr>
  <mc:AlternateContent xmlns:mc="http://schemas.openxmlformats.org/markup-compatibility/2006" xmlns:p14="http://schemas.microsoft.com/office/powerpoint/2010/main">
    <mc:Choice Requires="p14">
      <p:transition spd="slow" p14:dur="1400" advTm="18168">
        <p14:ripple/>
      </p:transition>
    </mc:Choice>
    <mc:Fallback xmlns="">
      <p:transition spd="slow" advTm="18168">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91100" y="502720"/>
            <a:ext cx="7200900" cy="6253680"/>
          </a:xfrm>
        </p:spPr>
        <p:txBody>
          <a:bodyPr>
            <a:noAutofit/>
          </a:bodyPr>
          <a:lstStyle/>
          <a:p>
            <a:pPr marL="0" indent="0">
              <a:buNone/>
            </a:pPr>
            <a:r>
              <a:rPr lang="bg-BG"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sz="1800" b="1" dirty="0">
                <a:solidFill>
                  <a:srgbClr val="000099"/>
                </a:solidFill>
                <a:effectLst>
                  <a:outerShdw blurRad="38100" dist="38100" dir="2700000" algn="tl">
                    <a:srgbClr val="000000">
                      <a:alpha val="43137"/>
                    </a:srgbClr>
                  </a:outerShdw>
                </a:effectLst>
                <a:latin typeface="Palatino Linotype" panose="02040502050505030304" pitchFamily="18" charset="0"/>
              </a:rPr>
              <a:t>Cranes and transshipment facilities: the basic transshipment facilities for handling of cargoes are 19 el. gantry cranes with lifting capacity between 5 and 20 t. The port disposes of parking zones for cars/ trucks, as well as internal port railway network. The port fleet consists of 1 pusher, supporting the port </a:t>
            </a:r>
            <a:r>
              <a:rPr lang="en-US" sz="1800" b="1" dirty="0" err="1">
                <a:solidFill>
                  <a:srgbClr val="000099"/>
                </a:solidFill>
                <a:effectLst>
                  <a:outerShdw blurRad="38100" dist="38100" dir="2700000" algn="tl">
                    <a:srgbClr val="000000">
                      <a:alpha val="43137"/>
                    </a:srgbClr>
                  </a:outerShdw>
                </a:effectLst>
                <a:latin typeface="Palatino Linotype" panose="02040502050505030304" pitchFamily="18" charset="0"/>
              </a:rPr>
              <a:t>aquatory</a:t>
            </a:r>
            <a:r>
              <a:rPr lang="en-US" sz="1800" b="1" dirty="0">
                <a:solidFill>
                  <a:srgbClr val="000099"/>
                </a:solidFill>
                <a:effectLst>
                  <a:outerShdw blurRad="38100" dist="38100" dir="2700000" algn="tl">
                    <a:srgbClr val="000000">
                      <a:alpha val="43137"/>
                    </a:srgbClr>
                  </a:outerShdw>
                </a:effectLst>
                <a:latin typeface="Palatino Linotype" panose="02040502050505030304" pitchFamily="18" charset="0"/>
              </a:rPr>
              <a:t> and the adjacent roadstead. </a:t>
            </a:r>
            <a:endParaRPr lang="bg-BG"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endParaRPr>
          </a:p>
          <a:p>
            <a:pPr marL="0" indent="0">
              <a:buNone/>
            </a:pPr>
            <a:r>
              <a:rPr lang="bg-BG" sz="1800" b="1" dirty="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On the territory of the terminal are located border crossing point, customs office, plant-health control post, etc. The cargoes from and for the port are being transported by road, railway and inland waterway. The Port Terminal is designed for handling of import and export cargoes. The port services, typical for universal port, are guaranteed by the located on the territory of the port open and covered storage areas, handling facilities and engineer infrastructure for water supplying, energy supply system for the specialized handling facilities and lighting facilities.</a:t>
            </a:r>
            <a:endParaRPr lang="bg-BG"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endParaRPr>
          </a:p>
          <a:p>
            <a:pPr marL="0" indent="0">
              <a:buNone/>
            </a:pPr>
            <a:r>
              <a:rPr lang="bg-BG"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In </a:t>
            </a:r>
            <a:r>
              <a:rPr lang="en-US" sz="1800" b="1" dirty="0">
                <a:solidFill>
                  <a:srgbClr val="000099"/>
                </a:solidFill>
                <a:effectLst>
                  <a:outerShdw blurRad="38100" dist="38100" dir="2700000" algn="tl">
                    <a:srgbClr val="000000">
                      <a:alpha val="43137"/>
                    </a:srgbClr>
                  </a:outerShdw>
                </a:effectLst>
                <a:latin typeface="Palatino Linotype" panose="02040502050505030304" pitchFamily="18" charset="0"/>
              </a:rPr>
              <a:t>carrying on its activity, Port Invest Ltd. is guided by the best European practices, </a:t>
            </a: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existing </a:t>
            </a:r>
            <a:r>
              <a:rPr lang="en-US" sz="1800" b="1" dirty="0">
                <a:solidFill>
                  <a:srgbClr val="000099"/>
                </a:solidFill>
                <a:effectLst>
                  <a:outerShdw blurRad="38100" dist="38100" dir="2700000" algn="tl">
                    <a:srgbClr val="000000">
                      <a:alpha val="43137"/>
                    </a:srgbClr>
                  </a:outerShdw>
                </a:effectLst>
                <a:latin typeface="Palatino Linotype" panose="02040502050505030304" pitchFamily="18" charset="0"/>
              </a:rPr>
              <a:t>normative documents and the integrated by the company Quality management system. Port Lom </a:t>
            </a: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holds: certificate </a:t>
            </a:r>
            <a:r>
              <a:rPr lang="en-US" sz="1800" b="1" dirty="0">
                <a:solidFill>
                  <a:srgbClr val="000099"/>
                </a:solidFill>
                <a:effectLst>
                  <a:outerShdw blurRad="38100" dist="38100" dir="2700000" algn="tl">
                    <a:srgbClr val="000000">
                      <a:alpha val="43137"/>
                    </a:srgbClr>
                  </a:outerShdw>
                </a:effectLst>
                <a:latin typeface="Palatino Linotype" panose="02040502050505030304" pitchFamily="18" charset="0"/>
              </a:rPr>
              <a:t>in the Registry of the State agency for metrological and technical surveillance (SAMTS</a:t>
            </a: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certificates </a:t>
            </a:r>
            <a:r>
              <a:rPr lang="en-US" sz="1800" b="1" dirty="0">
                <a:solidFill>
                  <a:srgbClr val="000099"/>
                </a:solidFill>
                <a:effectLst>
                  <a:outerShdw blurRad="38100" dist="38100" dir="2700000" algn="tl">
                    <a:srgbClr val="000000">
                      <a:alpha val="43137"/>
                    </a:srgbClr>
                  </a:outerShdw>
                </a:effectLst>
                <a:latin typeface="Palatino Linotype" panose="02040502050505030304" pitchFamily="18" charset="0"/>
              </a:rPr>
              <a:t>for handling of bulk and general cargoes, issuing of transport documentation, repair works and port services, issued by SGS Bulgaria Ltd., as follows: BS OHSAS 18001:2007, ISO 9001:2008, ISO 14001:2004</a:t>
            </a: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t>
            </a:r>
            <a:endParaRPr lang="en-US" sz="1800" b="1" dirty="0">
              <a:solidFill>
                <a:srgbClr val="000099"/>
              </a:solidFill>
              <a:effectLst>
                <a:outerShdw blurRad="38100" dist="38100" dir="2700000" algn="tl">
                  <a:srgbClr val="000000">
                    <a:alpha val="43137"/>
                  </a:srgbClr>
                </a:outerShdw>
              </a:effectLst>
              <a:latin typeface="Palatino Linotype" panose="02040502050505030304" pitchFamily="18" charset="0"/>
            </a:endParaRPr>
          </a:p>
        </p:txBody>
      </p:sp>
      <p:pic>
        <p:nvPicPr>
          <p:cNvPr id="7170" name="Picture 2" descr="cra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000" y="413107"/>
            <a:ext cx="4559299" cy="6546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5927557"/>
      </p:ext>
    </p:extLst>
  </p:cSld>
  <p:clrMapOvr>
    <a:masterClrMapping/>
  </p:clrMapOvr>
  <mc:AlternateContent xmlns:mc="http://schemas.openxmlformats.org/markup-compatibility/2006" xmlns:p14="http://schemas.microsoft.com/office/powerpoint/2010/main">
    <mc:Choice Requires="p14">
      <p:transition spd="slow" p14:dur="1400" advTm="13438">
        <p14:ripple/>
      </p:transition>
    </mc:Choice>
    <mc:Fallback xmlns="">
      <p:transition spd="slow" advTm="13438">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787400"/>
            <a:ext cx="7124700" cy="5632311"/>
          </a:xfrm>
          <a:prstGeom prst="rect">
            <a:avLst/>
          </a:prstGeom>
          <a:noFill/>
        </p:spPr>
        <p:txBody>
          <a:bodyPr wrap="square" rtlCol="0">
            <a:spAutoFit/>
          </a:bodyPr>
          <a:lstStyle/>
          <a:p>
            <a:r>
              <a:rPr lang="bg-BG" b="1" dirty="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bg-BG"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b="1" dirty="0">
                <a:solidFill>
                  <a:srgbClr val="000099"/>
                </a:solidFill>
                <a:effectLst>
                  <a:outerShdw blurRad="38100" dist="38100" dir="2700000" algn="tl">
                    <a:srgbClr val="000000">
                      <a:alpha val="43137"/>
                    </a:srgbClr>
                  </a:outerShdw>
                </a:effectLst>
                <a:latin typeface="Palatino Linotype" panose="02040502050505030304" pitchFamily="18" charset="0"/>
              </a:rPr>
              <a:t>In October 2013 Bulgarian River Shipping JSC concluded a contract with the Ministry of Transport, Information Technologies and Communications to award a 35-year concession for the operation of “Port Terminal Nikopol”. </a:t>
            </a:r>
          </a:p>
          <a:p>
            <a:r>
              <a:rPr lang="en-US" b="1" dirty="0">
                <a:solidFill>
                  <a:srgbClr val="000099"/>
                </a:solidFill>
                <a:effectLst>
                  <a:outerShdw blurRad="38100" dist="38100" dir="2700000" algn="tl">
                    <a:srgbClr val="000000">
                      <a:alpha val="43137"/>
                    </a:srgbClr>
                  </a:outerShdw>
                </a:effectLst>
                <a:latin typeface="Palatino Linotype" panose="02040502050505030304" pitchFamily="18" charset="0"/>
              </a:rPr>
              <a:t>“Port Terminal Nikopol” is a part of Port for Public Transport of National Importance Ruse and it is situated on the south (right) shore of the Danube River from river-km 597,900 to river-km. 597,550 from the mouth of the Danube River in the western part of the city of Nikopol,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district </a:t>
            </a:r>
            <a:r>
              <a:rPr lang="en-US" b="1" dirty="0">
                <a:solidFill>
                  <a:srgbClr val="000099"/>
                </a:solidFill>
                <a:effectLst>
                  <a:outerShdw blurRad="38100" dist="38100" dir="2700000" algn="tl">
                    <a:srgbClr val="000000">
                      <a:alpha val="43137"/>
                    </a:srgbClr>
                  </a:outerShdw>
                </a:effectLst>
                <a:latin typeface="Palatino Linotype" panose="02040502050505030304" pitchFamily="18" charset="0"/>
              </a:rPr>
              <a:t>of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Pleven.</a:t>
            </a:r>
            <a:endParaRPr lang="en-US" b="1" dirty="0">
              <a:solidFill>
                <a:srgbClr val="000099"/>
              </a:solidFill>
              <a:effectLst>
                <a:outerShdw blurRad="38100" dist="38100" dir="2700000" algn="tl">
                  <a:srgbClr val="000000">
                    <a:alpha val="43137"/>
                  </a:srgbClr>
                </a:outerShdw>
              </a:effectLst>
              <a:latin typeface="Palatino Linotype" panose="02040502050505030304" pitchFamily="18" charset="0"/>
            </a:endParaRPr>
          </a:p>
          <a:p>
            <a:r>
              <a:rPr lang="bg-BG"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The </a:t>
            </a:r>
            <a:r>
              <a:rPr lang="en-US" b="1" dirty="0">
                <a:solidFill>
                  <a:srgbClr val="000099"/>
                </a:solidFill>
                <a:effectLst>
                  <a:outerShdw blurRad="38100" dist="38100" dir="2700000" algn="tl">
                    <a:srgbClr val="000000">
                      <a:alpha val="43137"/>
                    </a:srgbClr>
                  </a:outerShdw>
                </a:effectLst>
                <a:latin typeface="Palatino Linotype" panose="02040502050505030304" pitchFamily="18" charset="0"/>
              </a:rPr>
              <a:t>port terminal is situated on the Pan-European Transport Corridor VII (</a:t>
            </a:r>
            <a:r>
              <a:rPr lang="en-US" b="1" dirty="0" err="1">
                <a:solidFill>
                  <a:srgbClr val="000099"/>
                </a:solidFill>
                <a:effectLst>
                  <a:outerShdw blurRad="38100" dist="38100" dir="2700000" algn="tl">
                    <a:srgbClr val="000000">
                      <a:alpha val="43137"/>
                    </a:srgbClr>
                  </a:outerShdw>
                </a:effectLst>
                <a:latin typeface="Palatino Linotype" panose="02040502050505030304" pitchFamily="18" charset="0"/>
              </a:rPr>
              <a:t>Rhein</a:t>
            </a:r>
            <a:r>
              <a:rPr lang="en-US" b="1" dirty="0">
                <a:solidFill>
                  <a:srgbClr val="000099"/>
                </a:solidFill>
                <a:effectLst>
                  <a:outerShdw blurRad="38100" dist="38100" dir="2700000" algn="tl">
                    <a:srgbClr val="000000">
                      <a:alpha val="43137"/>
                    </a:srgbClr>
                  </a:outerShdw>
                </a:effectLst>
                <a:latin typeface="Palatino Linotype" panose="02040502050505030304" pitchFamily="18" charset="0"/>
              </a:rPr>
              <a:t>-Main-Danube). Its main purpose is to provide place for arrival of ro-ro ships with horizontal loading for passengers, cars and agricultural and wheeled vehicles, sailing between the Bulgarian and Romanian shore on the Danube River within the ro-ro line Nikopol – </a:t>
            </a:r>
            <a:r>
              <a:rPr lang="en-US" b="1" dirty="0" err="1">
                <a:solidFill>
                  <a:srgbClr val="000099"/>
                </a:solidFill>
                <a:effectLst>
                  <a:outerShdw blurRad="38100" dist="38100" dir="2700000" algn="tl">
                    <a:srgbClr val="000000">
                      <a:alpha val="43137"/>
                    </a:srgbClr>
                  </a:outerShdw>
                </a:effectLst>
                <a:latin typeface="Palatino Linotype" panose="02040502050505030304" pitchFamily="18" charset="0"/>
              </a:rPr>
              <a:t>Turnu</a:t>
            </a:r>
            <a:r>
              <a:rPr lang="en-US" b="1" dirty="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b="1" dirty="0" err="1" smtClean="0">
                <a:solidFill>
                  <a:srgbClr val="000099"/>
                </a:solidFill>
                <a:effectLst>
                  <a:outerShdw blurRad="38100" dist="38100" dir="2700000" algn="tl">
                    <a:srgbClr val="000000">
                      <a:alpha val="43137"/>
                    </a:srgbClr>
                  </a:outerShdw>
                </a:effectLst>
                <a:latin typeface="Palatino Linotype" panose="02040502050505030304" pitchFamily="18" charset="0"/>
              </a:rPr>
              <a:t>Magurele</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t>
            </a:r>
            <a:r>
              <a:rPr lang="bg-BG"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p>
          <a:p>
            <a:r>
              <a:rPr lang="bg-BG" b="1" dirty="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Port </a:t>
            </a:r>
            <a:r>
              <a:rPr lang="en-US" b="1" dirty="0">
                <a:solidFill>
                  <a:srgbClr val="000099"/>
                </a:solidFill>
                <a:effectLst>
                  <a:outerShdw blurRad="38100" dist="38100" dir="2700000" algn="tl">
                    <a:srgbClr val="000000">
                      <a:alpha val="43137"/>
                    </a:srgbClr>
                  </a:outerShdw>
                </a:effectLst>
                <a:latin typeface="Palatino Linotype" panose="02040502050505030304" pitchFamily="18" charset="0"/>
              </a:rPr>
              <a:t>Terminal “Nikopol” was designed, built and entered into force in 2008. The overall port area is 17 642 m2. On the territory of the terminal are located border crossing point, customs office, plant-health control post, etc. The cargoes from and for the port are being transported by road and inland waterway. </a:t>
            </a:r>
          </a:p>
        </p:txBody>
      </p:sp>
      <p:pic>
        <p:nvPicPr>
          <p:cNvPr id="8196" name="Picture 4" descr="Picture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4700" y="2695516"/>
            <a:ext cx="5232400" cy="406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4856840"/>
      </p:ext>
    </p:extLst>
  </p:cSld>
  <p:clrMapOvr>
    <a:masterClrMapping/>
  </p:clrMapOvr>
  <mc:AlternateContent xmlns:mc="http://schemas.openxmlformats.org/markup-compatibility/2006" xmlns:p14="http://schemas.microsoft.com/office/powerpoint/2010/main">
    <mc:Choice Requires="p14">
      <p:transition spd="slow" p14:dur="1400" advTm="12856">
        <p14:ripple/>
      </p:transition>
    </mc:Choice>
    <mc:Fallback xmlns="">
      <p:transition spd="slow" advTm="12856">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8332" y="1091787"/>
            <a:ext cx="5220026" cy="5324535"/>
          </a:xfrm>
          <a:prstGeom prst="rect">
            <a:avLst/>
          </a:prstGeom>
          <a:noFill/>
        </p:spPr>
        <p:txBody>
          <a:bodyPr wrap="square" rtlCol="0">
            <a:spAutoFit/>
          </a:bodyPr>
          <a:lstStyle/>
          <a:p>
            <a:r>
              <a:rPr lang="bg-BG" sz="17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sz="17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Port </a:t>
            </a:r>
            <a:r>
              <a:rPr lang="en-US" sz="1700" b="1" dirty="0">
                <a:solidFill>
                  <a:srgbClr val="000099"/>
                </a:solidFill>
                <a:effectLst>
                  <a:outerShdw blurRad="38100" dist="38100" dir="2700000" algn="tl">
                    <a:srgbClr val="000000">
                      <a:alpha val="43137"/>
                    </a:srgbClr>
                  </a:outerShdw>
                </a:effectLst>
                <a:latin typeface="Palatino Linotype" panose="02040502050505030304" pitchFamily="18" charset="0"/>
              </a:rPr>
              <a:t>Terminal Nikopol, a part of Port for Public Transport of National Importance Ruse, is intended for: handling of ro-ro and ferryboat cargoes – passenger cars, light commercial and commercial vehicles, buses, agricultural and other self-propelled wheeled vehicles; handling of passengers – embarkation and disembarkation of passengers; mooring services, supplying ships with water, electricity and communication; supplying with food and other supplies. </a:t>
            </a:r>
            <a:endParaRPr lang="bg-BG" sz="1700" b="1" dirty="0" smtClean="0">
              <a:solidFill>
                <a:srgbClr val="000099"/>
              </a:solidFill>
              <a:effectLst>
                <a:outerShdw blurRad="38100" dist="38100" dir="2700000" algn="tl">
                  <a:srgbClr val="000000">
                    <a:alpha val="43137"/>
                  </a:srgbClr>
                </a:outerShdw>
              </a:effectLst>
              <a:latin typeface="Palatino Linotype" panose="02040502050505030304" pitchFamily="18" charset="0"/>
            </a:endParaRPr>
          </a:p>
          <a:p>
            <a:r>
              <a:rPr lang="bg-BG" sz="17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sz="17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By </a:t>
            </a:r>
            <a:r>
              <a:rPr lang="en-US" sz="1700" b="1" dirty="0">
                <a:solidFill>
                  <a:srgbClr val="000099"/>
                </a:solidFill>
                <a:effectLst>
                  <a:outerShdw blurRad="38100" dist="38100" dir="2700000" algn="tl">
                    <a:srgbClr val="000000">
                      <a:alpha val="43137"/>
                    </a:srgbClr>
                  </a:outerShdw>
                </a:effectLst>
                <a:latin typeface="Palatino Linotype" panose="02040502050505030304" pitchFamily="18" charset="0"/>
              </a:rPr>
              <a:t>the end of June 2015 a second berth was put into service in Port, intended for direct loading </a:t>
            </a:r>
            <a:r>
              <a:rPr lang="en-US" sz="17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of </a:t>
            </a:r>
            <a:r>
              <a:rPr lang="en-US" sz="1700" b="1" dirty="0">
                <a:solidFill>
                  <a:srgbClr val="000099"/>
                </a:solidFill>
                <a:effectLst>
                  <a:outerShdw blurRad="38100" dist="38100" dir="2700000" algn="tl">
                    <a:srgbClr val="000000">
                      <a:alpha val="43137"/>
                    </a:srgbClr>
                  </a:outerShdw>
                </a:effectLst>
                <a:latin typeface="Palatino Linotype" panose="02040502050505030304" pitchFamily="18" charset="0"/>
              </a:rPr>
              <a:t>grains (“truck – ship”). The loading equipment there has a capacity of about 300 MT per hour, which allows round-the-clock rate per ship of min</a:t>
            </a:r>
            <a:r>
              <a:rPr lang="en-US" sz="17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2 </a:t>
            </a:r>
            <a:r>
              <a:rPr lang="en-US" sz="1700" b="1" dirty="0">
                <a:solidFill>
                  <a:srgbClr val="000099"/>
                </a:solidFill>
                <a:effectLst>
                  <a:outerShdw blurRad="38100" dist="38100" dir="2700000" algn="tl">
                    <a:srgbClr val="000000">
                      <a:alpha val="43137"/>
                    </a:srgbClr>
                  </a:outerShdw>
                </a:effectLst>
                <a:latin typeface="Palatino Linotype" panose="02040502050505030304" pitchFamily="18" charset="0"/>
              </a:rPr>
              <a:t>– 3000 MT grains, depending foremost on the arrival of trucks with grain. For the 2 months following the implementation of the berth more than 18 ships have been loaded with 22 000 MT </a:t>
            </a:r>
            <a:r>
              <a:rPr lang="en-US" sz="17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grains</a:t>
            </a:r>
            <a:endParaRPr lang="bg-BG" sz="1700" dirty="0">
              <a:solidFill>
                <a:srgbClr val="000099"/>
              </a:solidFill>
              <a:effectLst>
                <a:outerShdw blurRad="38100" dist="38100" dir="2700000" algn="tl">
                  <a:srgbClr val="000000">
                    <a:alpha val="43137"/>
                  </a:srgbClr>
                </a:outerShdw>
              </a:effectLst>
              <a:latin typeface="Palatino Linotype" panose="02040502050505030304" pitchFamily="18" charset="0"/>
            </a:endParaRPr>
          </a:p>
        </p:txBody>
      </p:sp>
      <p:pic>
        <p:nvPicPr>
          <p:cNvPr id="9219" name="Picture 3"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492" y="2282434"/>
            <a:ext cx="4072794" cy="294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descr="Pictur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6046" y="-245675"/>
            <a:ext cx="5778554" cy="3323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829300" y="5103536"/>
            <a:ext cx="5727700" cy="1400383"/>
          </a:xfrm>
          <a:prstGeom prst="rect">
            <a:avLst/>
          </a:prstGeom>
        </p:spPr>
        <p:txBody>
          <a:bodyPr wrap="square">
            <a:spAutoFit/>
          </a:bodyPr>
          <a:lstStyle/>
          <a:p>
            <a:pPr>
              <a:spcAft>
                <a:spcPts val="0"/>
              </a:spcAft>
            </a:pPr>
            <a:r>
              <a:rPr lang="en-US" sz="1700" b="1" dirty="0">
                <a:solidFill>
                  <a:srgbClr val="000099"/>
                </a:solidFill>
                <a:effectLst>
                  <a:outerShdw blurRad="38100" dist="38100" dir="2700000" algn="tl">
                    <a:srgbClr val="000000">
                      <a:alpha val="43137"/>
                    </a:srgbClr>
                  </a:outerShdw>
                </a:effectLst>
                <a:latin typeface="Palatino Linotype" panose="02040502050505030304" pitchFamily="18" charset="0"/>
              </a:rPr>
              <a:t>In the plans for </a:t>
            </a:r>
            <a:r>
              <a:rPr lang="en-US" sz="17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development of </a:t>
            </a:r>
            <a:r>
              <a:rPr lang="en-US" sz="1700" b="1" dirty="0">
                <a:solidFill>
                  <a:srgbClr val="000099"/>
                </a:solidFill>
                <a:effectLst>
                  <a:outerShdw blurRad="38100" dist="38100" dir="2700000" algn="tl">
                    <a:srgbClr val="000000">
                      <a:alpha val="43137"/>
                    </a:srgbClr>
                  </a:outerShdw>
                </a:effectLst>
                <a:latin typeface="Palatino Linotype" panose="02040502050505030304" pitchFamily="18" charset="0"/>
              </a:rPr>
              <a:t>port Nikopol </a:t>
            </a:r>
            <a:r>
              <a:rPr lang="en-US" sz="17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is the </a:t>
            </a:r>
            <a:r>
              <a:rPr lang="en-US" sz="1700" b="1" dirty="0">
                <a:solidFill>
                  <a:srgbClr val="000099"/>
                </a:solidFill>
                <a:effectLst>
                  <a:outerShdw blurRad="38100" dist="38100" dir="2700000" algn="tl">
                    <a:srgbClr val="000000">
                      <a:alpha val="43137"/>
                    </a:srgbClr>
                  </a:outerShdw>
                </a:effectLst>
                <a:latin typeface="Palatino Linotype" panose="02040502050505030304" pitchFamily="18" charset="0"/>
              </a:rPr>
              <a:t>intention </a:t>
            </a:r>
            <a:r>
              <a:rPr lang="en-US" sz="17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one </a:t>
            </a:r>
            <a:r>
              <a:rPr lang="en-US" sz="1700" b="1" dirty="0">
                <a:solidFill>
                  <a:srgbClr val="000099"/>
                </a:solidFill>
                <a:effectLst>
                  <a:outerShdw blurRad="38100" dist="38100" dir="2700000" algn="tl">
                    <a:srgbClr val="000000">
                      <a:alpha val="43137"/>
                    </a:srgbClr>
                  </a:outerShdw>
                </a:effectLst>
                <a:latin typeface="Palatino Linotype" panose="02040502050505030304" pitchFamily="18" charset="0"/>
              </a:rPr>
              <a:t>more berth for grains to be put into </a:t>
            </a:r>
            <a:r>
              <a:rPr lang="en-US" sz="17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service</a:t>
            </a:r>
            <a:r>
              <a:rPr lang="en-US" sz="1700" b="1" dirty="0">
                <a:solidFill>
                  <a:srgbClr val="000099"/>
                </a:solidFill>
                <a:effectLst>
                  <a:outerShdw blurRad="38100" dist="38100" dir="2700000" algn="tl">
                    <a:srgbClr val="000000">
                      <a:alpha val="43137"/>
                    </a:srgbClr>
                  </a:outerShdw>
                </a:effectLst>
                <a:latin typeface="Palatino Linotype" panose="02040502050505030304" pitchFamily="18" charset="0"/>
              </a:rPr>
              <a:t>, as well as there are plans for building of storages (silos) for grains with capacity 3 – 4000 MT, which will allow also indirect option for loading.</a:t>
            </a:r>
            <a:endParaRPr lang="bg-BG" sz="1700" b="1" dirty="0">
              <a:solidFill>
                <a:srgbClr val="000099"/>
              </a:solidFill>
              <a:effectLst>
                <a:outerShdw blurRad="38100" dist="38100" dir="2700000" algn="tl">
                  <a:srgbClr val="000000">
                    <a:alpha val="43137"/>
                  </a:srgbClr>
                </a:outerShdw>
              </a:effectLst>
              <a:latin typeface="Palatino Linotype" panose="02040502050505030304" pitchFamily="18" charset="0"/>
            </a:endParaRPr>
          </a:p>
        </p:txBody>
      </p:sp>
    </p:spTree>
    <p:extLst>
      <p:ext uri="{BB962C8B-B14F-4D97-AF65-F5344CB8AC3E}">
        <p14:creationId xmlns:p14="http://schemas.microsoft.com/office/powerpoint/2010/main" val="2348207542"/>
      </p:ext>
    </p:extLst>
  </p:cSld>
  <p:clrMapOvr>
    <a:masterClrMapping/>
  </p:clrMapOvr>
  <mc:AlternateContent xmlns:mc="http://schemas.openxmlformats.org/markup-compatibility/2006" xmlns:p14="http://schemas.microsoft.com/office/powerpoint/2010/main">
    <mc:Choice Requires="p14">
      <p:transition spd="slow" p14:dur="1400" advTm="19737">
        <p14:ripple/>
      </p:transition>
    </mc:Choice>
    <mc:Fallback xmlns="">
      <p:transition spd="slow" advTm="19737">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 y="1638301"/>
            <a:ext cx="11874500" cy="4394200"/>
          </a:xfrm>
        </p:spPr>
        <p:txBody>
          <a:bodyPr>
            <a:noAutofit/>
          </a:bodyPr>
          <a:lstStyle/>
          <a:p>
            <a:pPr marL="0" indent="0">
              <a:spcBef>
                <a:spcPts val="0"/>
              </a:spcBef>
              <a:buNone/>
            </a:pPr>
            <a:r>
              <a:rPr lang="ru-RU" sz="20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sz="22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With the conclusion of these 4 agreements, Bulgarian River Shipping </a:t>
            </a:r>
            <a:r>
              <a:rPr lang="en-US" sz="2200" b="1" dirty="0" err="1" smtClean="0">
                <a:solidFill>
                  <a:srgbClr val="000099"/>
                </a:solidFill>
                <a:effectLst>
                  <a:outerShdw blurRad="38100" dist="38100" dir="2700000" algn="tl">
                    <a:srgbClr val="000000">
                      <a:alpha val="43137"/>
                    </a:srgbClr>
                  </a:outerShdw>
                </a:effectLst>
                <a:latin typeface="Palatino Linotype" panose="02040502050505030304" pitchFamily="18" charset="0"/>
              </a:rPr>
              <a:t>J.S.Co</a:t>
            </a:r>
            <a:r>
              <a:rPr lang="en-US" sz="22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enriched its main activity with more services – i.e. to act as a port operator, providing transshipment operations and port services to passenger and cargo ships in several Bulgarian ports.</a:t>
            </a:r>
            <a:endParaRPr lang="ru-RU" sz="2200" b="1" dirty="0" smtClean="0">
              <a:solidFill>
                <a:srgbClr val="000099"/>
              </a:solidFill>
              <a:effectLst>
                <a:outerShdw blurRad="38100" dist="38100" dir="2700000" algn="tl">
                  <a:srgbClr val="000000">
                    <a:alpha val="43137"/>
                  </a:srgbClr>
                </a:outerShdw>
              </a:effectLst>
              <a:latin typeface="Palatino Linotype" panose="02040502050505030304" pitchFamily="18" charset="0"/>
            </a:endParaRPr>
          </a:p>
          <a:p>
            <a:pPr marL="0" indent="0">
              <a:spcBef>
                <a:spcPts val="0"/>
              </a:spcBef>
              <a:buNone/>
            </a:pPr>
            <a:endParaRPr lang="en-US" sz="2200" b="1" dirty="0" smtClean="0">
              <a:solidFill>
                <a:srgbClr val="000099"/>
              </a:solidFill>
              <a:effectLst>
                <a:outerShdw blurRad="38100" dist="38100" dir="2700000" algn="tl">
                  <a:srgbClr val="000000">
                    <a:alpha val="43137"/>
                  </a:srgbClr>
                </a:outerShdw>
              </a:effectLst>
              <a:latin typeface="Palatino Linotype" panose="02040502050505030304" pitchFamily="18" charset="0"/>
            </a:endParaRPr>
          </a:p>
          <a:p>
            <a:pPr marL="0" indent="0">
              <a:spcBef>
                <a:spcPts val="0"/>
              </a:spcBef>
              <a:buNone/>
            </a:pPr>
            <a:r>
              <a:rPr lang="en-US" sz="2200" b="1" dirty="0">
                <a:solidFill>
                  <a:srgbClr val="000099"/>
                </a:solidFill>
                <a:effectLst>
                  <a:outerShdw blurRad="38100" dist="38100" dir="2700000" algn="tl">
                    <a:srgbClr val="000000">
                      <a:alpha val="43137"/>
                    </a:srgbClr>
                  </a:outerShdw>
                </a:effectLst>
                <a:latin typeface="Palatino Linotype" panose="02040502050505030304" pitchFamily="18" charset="0"/>
              </a:rPr>
              <a:t>	Since December </a:t>
            </a:r>
            <a:r>
              <a:rPr lang="en-US" sz="22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2006 </a:t>
            </a:r>
            <a:r>
              <a:rPr lang="en-US" sz="2200" b="1" dirty="0">
                <a:solidFill>
                  <a:srgbClr val="000099"/>
                </a:solidFill>
                <a:effectLst>
                  <a:outerShdw blurRad="38100" dist="38100" dir="2700000" algn="tl">
                    <a:srgbClr val="000000">
                      <a:alpha val="43137"/>
                    </a:srgbClr>
                  </a:outerShdw>
                </a:effectLst>
                <a:latin typeface="Palatino Linotype" panose="02040502050505030304" pitchFamily="18" charset="0"/>
              </a:rPr>
              <a:t>the company is </a:t>
            </a:r>
            <a:r>
              <a:rPr lang="en-US" sz="22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certified </a:t>
            </a:r>
            <a:r>
              <a:rPr lang="en-US" sz="2200" b="1" dirty="0">
                <a:solidFill>
                  <a:srgbClr val="000099"/>
                </a:solidFill>
                <a:effectLst>
                  <a:outerShdw blurRad="38100" dist="38100" dir="2700000" algn="tl">
                    <a:srgbClr val="000000">
                      <a:alpha val="43137"/>
                    </a:srgbClr>
                  </a:outerShdw>
                </a:effectLst>
                <a:latin typeface="Palatino Linotype" panose="02040502050505030304" pitchFamily="18" charset="0"/>
              </a:rPr>
              <a:t>by the </a:t>
            </a:r>
            <a:r>
              <a:rPr lang="en-US" sz="2200" b="1" dirty="0" err="1">
                <a:solidFill>
                  <a:srgbClr val="000099"/>
                </a:solidFill>
                <a:effectLst>
                  <a:outerShdw blurRad="38100" dist="38100" dir="2700000" algn="tl">
                    <a:srgbClr val="000000">
                      <a:alpha val="43137"/>
                    </a:srgbClr>
                  </a:outerShdw>
                </a:effectLst>
                <a:latin typeface="Palatino Linotype" panose="02040502050505030304" pitchFamily="18" charset="0"/>
              </a:rPr>
              <a:t>Germanischer</a:t>
            </a:r>
            <a:r>
              <a:rPr lang="en-US" sz="2200" b="1" dirty="0">
                <a:solidFill>
                  <a:srgbClr val="000099"/>
                </a:solidFill>
                <a:effectLst>
                  <a:outerShdw blurRad="38100" dist="38100" dir="2700000" algn="tl">
                    <a:srgbClr val="000000">
                      <a:alpha val="43137"/>
                    </a:srgbClr>
                  </a:outerShdw>
                </a:effectLst>
                <a:latin typeface="Palatino Linotype" panose="02040502050505030304" pitchFamily="18" charset="0"/>
              </a:rPr>
              <a:t> Lloyd Certification GmbH according to ISO </a:t>
            </a:r>
            <a:r>
              <a:rPr lang="en-US" sz="22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9001:2000.</a:t>
            </a:r>
            <a:endParaRPr lang="ru-RU" sz="2200" b="1" dirty="0" smtClean="0">
              <a:solidFill>
                <a:srgbClr val="000099"/>
              </a:solidFill>
              <a:effectLst>
                <a:outerShdw blurRad="38100" dist="38100" dir="2700000" algn="tl">
                  <a:srgbClr val="000000">
                    <a:alpha val="43137"/>
                  </a:srgbClr>
                </a:outerShdw>
              </a:effectLst>
              <a:latin typeface="Palatino Linotype" panose="02040502050505030304" pitchFamily="18" charset="0"/>
            </a:endParaRPr>
          </a:p>
          <a:p>
            <a:pPr marL="0" indent="0">
              <a:spcBef>
                <a:spcPts val="0"/>
              </a:spcBef>
              <a:buNone/>
            </a:pPr>
            <a:endParaRPr lang="ru-RU" sz="2200" b="1" dirty="0">
              <a:solidFill>
                <a:srgbClr val="000099"/>
              </a:solidFill>
              <a:effectLst>
                <a:outerShdw blurRad="38100" dist="38100" dir="2700000" algn="tl">
                  <a:srgbClr val="000000">
                    <a:alpha val="43137"/>
                  </a:srgbClr>
                </a:outerShdw>
              </a:effectLst>
              <a:latin typeface="Palatino Linotype" panose="02040502050505030304" pitchFamily="18" charset="0"/>
            </a:endParaRPr>
          </a:p>
          <a:p>
            <a:pPr marL="0" indent="0">
              <a:spcBef>
                <a:spcPts val="0"/>
              </a:spcBef>
              <a:buNone/>
            </a:pPr>
            <a:r>
              <a:rPr lang="ru-RU" sz="22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sz="22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Nowadays Bulgarian River Shipping </a:t>
            </a:r>
            <a:r>
              <a:rPr lang="en-US" sz="2200" b="1" dirty="0" err="1" smtClean="0">
                <a:solidFill>
                  <a:srgbClr val="000099"/>
                </a:solidFill>
                <a:effectLst>
                  <a:outerShdw blurRad="38100" dist="38100" dir="2700000" algn="tl">
                    <a:srgbClr val="000000">
                      <a:alpha val="43137"/>
                    </a:srgbClr>
                  </a:outerShdw>
                </a:effectLst>
                <a:latin typeface="Palatino Linotype" panose="02040502050505030304" pitchFamily="18" charset="0"/>
              </a:rPr>
              <a:t>J.S.Co</a:t>
            </a:r>
            <a:r>
              <a:rPr lang="en-US" sz="22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is the biggest Bulgarian river carrier on the Danube River. It’s almost impossible the company to be displaced from the leading positions in the transport of mass cargoes as coal, fertilizers, ores, coke, grains, </a:t>
            </a:r>
            <a:r>
              <a:rPr lang="en-US" sz="2200" b="1" dirty="0" err="1" smtClean="0">
                <a:solidFill>
                  <a:srgbClr val="000099"/>
                </a:solidFill>
                <a:effectLst>
                  <a:outerShdw blurRad="38100" dist="38100" dir="2700000" algn="tl">
                    <a:srgbClr val="000000">
                      <a:alpha val="43137"/>
                    </a:srgbClr>
                  </a:outerShdw>
                </a:effectLst>
                <a:latin typeface="Palatino Linotype" panose="02040502050505030304" pitchFamily="18" charset="0"/>
              </a:rPr>
              <a:t>etc</a:t>
            </a:r>
            <a:r>
              <a:rPr lang="ru-RU" sz="22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t>
            </a:r>
            <a:endParaRPr lang="en-US" sz="2200" b="1" dirty="0" smtClean="0">
              <a:solidFill>
                <a:srgbClr val="000099"/>
              </a:solidFill>
              <a:effectLst>
                <a:outerShdw blurRad="38100" dist="38100" dir="2700000" algn="tl">
                  <a:srgbClr val="000000">
                    <a:alpha val="43137"/>
                  </a:srgbClr>
                </a:outerShdw>
              </a:effectLst>
              <a:latin typeface="Palatino Linotype" panose="02040502050505030304" pitchFamily="18" charset="0"/>
            </a:endParaRPr>
          </a:p>
          <a:p>
            <a:pPr marL="0" indent="0">
              <a:spcBef>
                <a:spcPts val="0"/>
              </a:spcBef>
              <a:buNone/>
            </a:pPr>
            <a:endParaRPr lang="en-US" sz="2200" b="1" dirty="0">
              <a:solidFill>
                <a:srgbClr val="000099"/>
              </a:solidFill>
              <a:effectLst>
                <a:outerShdw blurRad="38100" dist="38100" dir="2700000" algn="tl">
                  <a:srgbClr val="000000">
                    <a:alpha val="43137"/>
                  </a:srgbClr>
                </a:outerShdw>
              </a:effectLst>
              <a:latin typeface="Palatino Linotype" panose="02040502050505030304" pitchFamily="18" charset="0"/>
            </a:endParaRPr>
          </a:p>
          <a:p>
            <a:pPr marL="0" indent="0">
              <a:spcBef>
                <a:spcPts val="0"/>
              </a:spcBef>
              <a:buNone/>
            </a:pPr>
            <a:r>
              <a:rPr lang="en-US" sz="22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Bulgarian River Shipping </a:t>
            </a:r>
            <a:r>
              <a:rPr lang="en-US" sz="2200" b="1" dirty="0" err="1" smtClean="0">
                <a:solidFill>
                  <a:srgbClr val="000099"/>
                </a:solidFill>
                <a:effectLst>
                  <a:outerShdw blurRad="38100" dist="38100" dir="2700000" algn="tl">
                    <a:srgbClr val="000000">
                      <a:alpha val="43137"/>
                    </a:srgbClr>
                  </a:outerShdw>
                </a:effectLst>
                <a:latin typeface="Palatino Linotype" panose="02040502050505030304" pitchFamily="18" charset="0"/>
              </a:rPr>
              <a:t>J.S.Co</a:t>
            </a:r>
            <a:r>
              <a:rPr lang="en-US" sz="22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is in successful partnership with over small and large companies all over Bulgaria and Europe.</a:t>
            </a:r>
            <a:endParaRPr lang="ru-RU" sz="2200" b="1" dirty="0" smtClean="0">
              <a:solidFill>
                <a:srgbClr val="000099"/>
              </a:solidFill>
              <a:effectLst>
                <a:outerShdw blurRad="38100" dist="38100" dir="2700000" algn="tl">
                  <a:srgbClr val="000000">
                    <a:alpha val="43137"/>
                  </a:srgbClr>
                </a:outerShdw>
              </a:effectLst>
              <a:latin typeface="Palatino Linotype" panose="02040502050505030304" pitchFamily="18" charset="0"/>
            </a:endParaRPr>
          </a:p>
        </p:txBody>
      </p:sp>
    </p:spTree>
    <p:extLst>
      <p:ext uri="{BB962C8B-B14F-4D97-AF65-F5344CB8AC3E}">
        <p14:creationId xmlns:p14="http://schemas.microsoft.com/office/powerpoint/2010/main" val="1465441600"/>
      </p:ext>
    </p:extLst>
  </p:cSld>
  <p:clrMapOvr>
    <a:masterClrMapping/>
  </p:clrMapOvr>
  <mc:AlternateContent xmlns:mc="http://schemas.openxmlformats.org/markup-compatibility/2006" xmlns:p14="http://schemas.microsoft.com/office/powerpoint/2010/main">
    <mc:Choice Requires="p14">
      <p:transition spd="slow" p14:dur="1400" advTm="14312">
        <p14:ripple/>
      </p:transition>
    </mc:Choice>
    <mc:Fallback xmlns="">
      <p:transition spd="slow" advTm="14312">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100" y="1320800"/>
            <a:ext cx="11874500" cy="5283200"/>
          </a:xfrm>
        </p:spPr>
        <p:txBody>
          <a:bodyPr>
            <a:normAutofit fontScale="92500" lnSpcReduction="20000"/>
          </a:bodyPr>
          <a:lstStyle/>
          <a:p>
            <a:pPr marL="0" indent="0">
              <a:buNone/>
            </a:pPr>
            <a:r>
              <a:rPr lang="bg-BG" sz="26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sz="26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t>
            </a:r>
            <a:r>
              <a:rPr lang="en-US" sz="2600" b="1" dirty="0">
                <a:solidFill>
                  <a:srgbClr val="000099"/>
                </a:solidFill>
                <a:effectLst>
                  <a:outerShdw blurRad="38100" dist="38100" dir="2700000" algn="tl">
                    <a:srgbClr val="000000">
                      <a:alpha val="43137"/>
                    </a:srgbClr>
                  </a:outerShdw>
                </a:effectLst>
                <a:latin typeface="Palatino Linotype" panose="02040502050505030304" pitchFamily="18" charset="0"/>
              </a:rPr>
              <a:t>Bulgarian River Shipping” </a:t>
            </a:r>
            <a:r>
              <a:rPr lang="en-US" sz="2600" b="1" dirty="0" err="1" smtClean="0">
                <a:solidFill>
                  <a:srgbClr val="000099"/>
                </a:solidFill>
                <a:effectLst>
                  <a:outerShdw blurRad="38100" dist="38100" dir="2700000" algn="tl">
                    <a:srgbClr val="000000">
                      <a:alpha val="43137"/>
                    </a:srgbClr>
                  </a:outerShdw>
                </a:effectLst>
                <a:latin typeface="Palatino Linotype" panose="02040502050505030304" pitchFamily="18" charset="0"/>
              </a:rPr>
              <a:t>JSCo</a:t>
            </a:r>
            <a:r>
              <a:rPr lang="en-US" sz="26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sz="2600" b="1" dirty="0">
                <a:solidFill>
                  <a:srgbClr val="000099"/>
                </a:solidFill>
                <a:effectLst>
                  <a:outerShdw blurRad="38100" dist="38100" dir="2700000" algn="tl">
                    <a:srgbClr val="000000">
                      <a:alpha val="43137"/>
                    </a:srgbClr>
                  </a:outerShdw>
                </a:effectLst>
                <a:latin typeface="Palatino Linotype" panose="02040502050505030304" pitchFamily="18" charset="0"/>
              </a:rPr>
              <a:t>Ruse is the undisputed leader among the Bulgarian companies dealing with river navigation, as the </a:t>
            </a:r>
            <a:r>
              <a:rPr lang="en-US" sz="26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volumes </a:t>
            </a:r>
            <a:r>
              <a:rPr lang="en-US" sz="2600" b="1" dirty="0">
                <a:solidFill>
                  <a:srgbClr val="000099"/>
                </a:solidFill>
                <a:effectLst>
                  <a:outerShdw blurRad="38100" dist="38100" dir="2700000" algn="tl">
                    <a:srgbClr val="000000">
                      <a:alpha val="43137"/>
                    </a:srgbClr>
                  </a:outerShdw>
                </a:effectLst>
                <a:latin typeface="Palatino Linotype" panose="02040502050505030304" pitchFamily="18" charset="0"/>
              </a:rPr>
              <a:t>of transport activities and the company's fleet </a:t>
            </a:r>
            <a:r>
              <a:rPr lang="en-US" sz="26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exceed considerably those </a:t>
            </a:r>
            <a:r>
              <a:rPr lang="en-US" sz="2600" b="1" dirty="0">
                <a:solidFill>
                  <a:srgbClr val="000099"/>
                </a:solidFill>
                <a:effectLst>
                  <a:outerShdw blurRad="38100" dist="38100" dir="2700000" algn="tl">
                    <a:srgbClr val="000000">
                      <a:alpha val="43137"/>
                    </a:srgbClr>
                  </a:outerShdw>
                </a:effectLst>
                <a:latin typeface="Palatino Linotype" panose="02040502050505030304" pitchFamily="18" charset="0"/>
              </a:rPr>
              <a:t>of its closest competitors </a:t>
            </a:r>
            <a:r>
              <a:rPr lang="en-US" sz="26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sailing under Bulgarian </a:t>
            </a:r>
            <a:r>
              <a:rPr lang="en-US" sz="2600" b="1" dirty="0">
                <a:solidFill>
                  <a:srgbClr val="000099"/>
                </a:solidFill>
                <a:effectLst>
                  <a:outerShdw blurRad="38100" dist="38100" dir="2700000" algn="tl">
                    <a:srgbClr val="000000">
                      <a:alpha val="43137"/>
                    </a:srgbClr>
                  </a:outerShdw>
                </a:effectLst>
                <a:latin typeface="Palatino Linotype" panose="02040502050505030304" pitchFamily="18" charset="0"/>
              </a:rPr>
              <a:t>flag.</a:t>
            </a:r>
            <a:endParaRPr lang="bg-BG" sz="2600" b="1" dirty="0">
              <a:solidFill>
                <a:srgbClr val="000099"/>
              </a:solidFill>
              <a:effectLst>
                <a:outerShdw blurRad="38100" dist="38100" dir="2700000" algn="tl">
                  <a:srgbClr val="000000">
                    <a:alpha val="43137"/>
                  </a:srgbClr>
                </a:outerShdw>
              </a:effectLst>
              <a:latin typeface="Palatino Linotype" panose="02040502050505030304" pitchFamily="18" charset="0"/>
            </a:endParaRPr>
          </a:p>
          <a:p>
            <a:pPr marL="0" indent="0">
              <a:buNone/>
            </a:pPr>
            <a:endParaRPr lang="bg-BG" sz="1200" dirty="0">
              <a:solidFill>
                <a:srgbClr val="000099"/>
              </a:solidFill>
              <a:effectLst>
                <a:outerShdw blurRad="38100" dist="38100" dir="2700000" algn="tl">
                  <a:srgbClr val="000000">
                    <a:alpha val="43137"/>
                  </a:srgbClr>
                </a:outerShdw>
              </a:effectLst>
              <a:latin typeface="Palatino Linotype" panose="02040502050505030304" pitchFamily="18" charset="0"/>
            </a:endParaRPr>
          </a:p>
          <a:p>
            <a:pPr marL="0" indent="0">
              <a:buNone/>
            </a:pPr>
            <a:r>
              <a:rPr lang="bg-BG" sz="26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sz="26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The </a:t>
            </a:r>
            <a:r>
              <a:rPr lang="en-US" sz="2600" b="1" dirty="0">
                <a:solidFill>
                  <a:srgbClr val="000099"/>
                </a:solidFill>
                <a:effectLst>
                  <a:outerShdw blurRad="38100" dist="38100" dir="2700000" algn="tl">
                    <a:srgbClr val="000000">
                      <a:alpha val="43137"/>
                    </a:srgbClr>
                  </a:outerShdw>
                </a:effectLst>
                <a:latin typeface="Palatino Linotype" panose="02040502050505030304" pitchFamily="18" charset="0"/>
              </a:rPr>
              <a:t>company was established in March </a:t>
            </a:r>
            <a:r>
              <a:rPr lang="en-US" sz="26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1935 </a:t>
            </a:r>
            <a:r>
              <a:rPr lang="en-US" sz="2600" b="1" dirty="0">
                <a:solidFill>
                  <a:srgbClr val="000099"/>
                </a:solidFill>
                <a:effectLst>
                  <a:outerShdw blurRad="38100" dist="38100" dir="2700000" algn="tl">
                    <a:srgbClr val="000000">
                      <a:alpha val="43137"/>
                    </a:srgbClr>
                  </a:outerShdw>
                </a:effectLst>
                <a:latin typeface="Palatino Linotype" panose="02040502050505030304" pitchFamily="18" charset="0"/>
              </a:rPr>
              <a:t>under the name </a:t>
            </a:r>
            <a:r>
              <a:rPr lang="en-US" sz="26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“River </a:t>
            </a:r>
            <a:r>
              <a:rPr lang="en-US" sz="2600" b="1" dirty="0" err="1" smtClean="0">
                <a:solidFill>
                  <a:srgbClr val="000099"/>
                </a:solidFill>
                <a:effectLst>
                  <a:outerShdw blurRad="38100" dist="38100" dir="2700000" algn="tl">
                    <a:srgbClr val="000000">
                      <a:alpha val="43137"/>
                    </a:srgbClr>
                  </a:outerShdw>
                </a:effectLst>
                <a:latin typeface="Palatino Linotype" panose="02040502050505030304" pitchFamily="18" charset="0"/>
              </a:rPr>
              <a:t>Cabotage</a:t>
            </a:r>
            <a:r>
              <a:rPr lang="en-US" sz="26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sz="2600" b="1" dirty="0">
                <a:solidFill>
                  <a:srgbClr val="000099"/>
                </a:solidFill>
                <a:effectLst>
                  <a:outerShdw blurRad="38100" dist="38100" dir="2700000" algn="tl">
                    <a:srgbClr val="000000">
                      <a:alpha val="43137"/>
                    </a:srgbClr>
                  </a:outerShdw>
                </a:effectLst>
                <a:latin typeface="Palatino Linotype" panose="02040502050505030304" pitchFamily="18" charset="0"/>
              </a:rPr>
              <a:t>In May </a:t>
            </a:r>
            <a:r>
              <a:rPr lang="en-US" sz="26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1940 </a:t>
            </a:r>
            <a:r>
              <a:rPr lang="en-US" sz="2600" b="1" dirty="0">
                <a:solidFill>
                  <a:srgbClr val="000099"/>
                </a:solidFill>
                <a:effectLst>
                  <a:outerShdw blurRad="38100" dist="38100" dir="2700000" algn="tl">
                    <a:srgbClr val="000000">
                      <a:alpha val="43137"/>
                    </a:srgbClr>
                  </a:outerShdw>
                </a:effectLst>
                <a:latin typeface="Palatino Linotype" panose="02040502050505030304" pitchFamily="18" charset="0"/>
              </a:rPr>
              <a:t>it was transformed into a separate company </a:t>
            </a:r>
            <a:r>
              <a:rPr lang="en-US" sz="26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“Bulgarian </a:t>
            </a:r>
            <a:r>
              <a:rPr lang="en-US" sz="2600" b="1" dirty="0">
                <a:solidFill>
                  <a:srgbClr val="000099"/>
                </a:solidFill>
                <a:effectLst>
                  <a:outerShdw blurRad="38100" dist="38100" dir="2700000" algn="tl">
                    <a:srgbClr val="000000">
                      <a:alpha val="43137"/>
                    </a:srgbClr>
                  </a:outerShdw>
                </a:effectLst>
                <a:latin typeface="Palatino Linotype" panose="02040502050505030304" pitchFamily="18" charset="0"/>
              </a:rPr>
              <a:t>River </a:t>
            </a:r>
            <a:r>
              <a:rPr lang="en-US" sz="26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Shipping” </a:t>
            </a:r>
            <a:r>
              <a:rPr lang="en-US" sz="2600" b="1" dirty="0">
                <a:solidFill>
                  <a:srgbClr val="000099"/>
                </a:solidFill>
                <a:effectLst>
                  <a:outerShdw blurRad="38100" dist="38100" dir="2700000" algn="tl">
                    <a:srgbClr val="000000">
                      <a:alpha val="43137"/>
                    </a:srgbClr>
                  </a:outerShdw>
                </a:effectLst>
                <a:latin typeface="Palatino Linotype" panose="02040502050505030304" pitchFamily="18" charset="0"/>
              </a:rPr>
              <a:t>based in the town of Rousse. The company has been </a:t>
            </a:r>
            <a:r>
              <a:rPr lang="en-US" sz="26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public</a:t>
            </a:r>
            <a:r>
              <a:rPr lang="bg-BG" sz="26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sz="26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till January </a:t>
            </a:r>
            <a:r>
              <a:rPr lang="en-US" sz="2600" b="1" dirty="0">
                <a:solidFill>
                  <a:srgbClr val="000099"/>
                </a:solidFill>
                <a:effectLst>
                  <a:outerShdw blurRad="38100" dist="38100" dir="2700000" algn="tl">
                    <a:srgbClr val="000000">
                      <a:alpha val="43137"/>
                    </a:srgbClr>
                  </a:outerShdw>
                </a:effectLst>
                <a:latin typeface="Palatino Linotype" panose="02040502050505030304" pitchFamily="18" charset="0"/>
              </a:rPr>
              <a:t>2004, its shares </a:t>
            </a:r>
            <a:r>
              <a:rPr lang="en-US" sz="26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are </a:t>
            </a:r>
            <a:r>
              <a:rPr lang="en-US" sz="2600" b="1" dirty="0">
                <a:solidFill>
                  <a:srgbClr val="000099"/>
                </a:solidFill>
                <a:effectLst>
                  <a:outerShdw blurRad="38100" dist="38100" dir="2700000" algn="tl">
                    <a:srgbClr val="000000">
                      <a:alpha val="43137"/>
                    </a:srgbClr>
                  </a:outerShdw>
                </a:effectLst>
                <a:latin typeface="Palatino Linotype" panose="02040502050505030304" pitchFamily="18" charset="0"/>
              </a:rPr>
              <a:t>currently </a:t>
            </a:r>
            <a:r>
              <a:rPr lang="en-US" sz="26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traded </a:t>
            </a:r>
            <a:r>
              <a:rPr lang="en-US" sz="2600" b="1" dirty="0">
                <a:solidFill>
                  <a:srgbClr val="000099"/>
                </a:solidFill>
                <a:effectLst>
                  <a:outerShdw blurRad="38100" dist="38100" dir="2700000" algn="tl">
                    <a:srgbClr val="000000">
                      <a:alpha val="43137"/>
                    </a:srgbClr>
                  </a:outerShdw>
                </a:effectLst>
                <a:latin typeface="Palatino Linotype" panose="02040502050505030304" pitchFamily="18" charset="0"/>
              </a:rPr>
              <a:t>on the official stock market </a:t>
            </a:r>
            <a:r>
              <a:rPr lang="en-US" sz="26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segment </a:t>
            </a:r>
            <a:r>
              <a:rPr lang="en-US" sz="2600" b="1" dirty="0">
                <a:solidFill>
                  <a:srgbClr val="000099"/>
                </a:solidFill>
                <a:effectLst>
                  <a:outerShdw blurRad="38100" dist="38100" dir="2700000" algn="tl">
                    <a:srgbClr val="000000">
                      <a:alpha val="43137"/>
                    </a:srgbClr>
                  </a:outerShdw>
                </a:effectLst>
                <a:latin typeface="Palatino Linotype" panose="02040502050505030304" pitchFamily="18" charset="0"/>
              </a:rPr>
              <a:t>“</a:t>
            </a:r>
            <a:r>
              <a:rPr lang="en-US" sz="26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B” </a:t>
            </a:r>
            <a:r>
              <a:rPr lang="en-US" sz="2600" b="1" dirty="0">
                <a:solidFill>
                  <a:srgbClr val="000099"/>
                </a:solidFill>
                <a:effectLst>
                  <a:outerShdw blurRad="38100" dist="38100" dir="2700000" algn="tl">
                    <a:srgbClr val="000000">
                      <a:alpha val="43137"/>
                    </a:srgbClr>
                  </a:outerShdw>
                </a:effectLst>
                <a:latin typeface="Palatino Linotype" panose="02040502050505030304" pitchFamily="18" charset="0"/>
              </a:rPr>
              <a:t>of the Bulgarian Stock Exchange – Sofia </a:t>
            </a:r>
            <a:r>
              <a:rPr lang="en-US" sz="2600" b="1" dirty="0" err="1" smtClean="0">
                <a:solidFill>
                  <a:srgbClr val="000099"/>
                </a:solidFill>
                <a:effectLst>
                  <a:outerShdw blurRad="38100" dist="38100" dir="2700000" algn="tl">
                    <a:srgbClr val="000000">
                      <a:alpha val="43137"/>
                    </a:srgbClr>
                  </a:outerShdw>
                </a:effectLst>
                <a:latin typeface="Palatino Linotype" panose="02040502050505030304" pitchFamily="18" charset="0"/>
              </a:rPr>
              <a:t>JSCo</a:t>
            </a:r>
            <a:r>
              <a:rPr lang="en-US" sz="26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endParaRPr lang="bg-BG" sz="2600" dirty="0">
              <a:solidFill>
                <a:srgbClr val="000099"/>
              </a:solidFill>
              <a:effectLst>
                <a:outerShdw blurRad="38100" dist="38100" dir="2700000" algn="tl">
                  <a:srgbClr val="000000">
                    <a:alpha val="43137"/>
                  </a:srgbClr>
                </a:outerShdw>
              </a:effectLst>
              <a:latin typeface="Palatino Linotype" panose="02040502050505030304" pitchFamily="18" charset="0"/>
            </a:endParaRPr>
          </a:p>
          <a:p>
            <a:pPr marL="0" indent="0">
              <a:buNone/>
            </a:pPr>
            <a:endParaRPr lang="en-US" sz="1200" b="1" dirty="0" smtClean="0">
              <a:solidFill>
                <a:srgbClr val="000099"/>
              </a:solidFill>
              <a:effectLst>
                <a:outerShdw blurRad="38100" dist="38100" dir="2700000" algn="tl">
                  <a:srgbClr val="000000">
                    <a:alpha val="43137"/>
                  </a:srgbClr>
                </a:outerShdw>
              </a:effectLst>
              <a:latin typeface="Palatino Linotype" panose="02040502050505030304" pitchFamily="18" charset="0"/>
            </a:endParaRPr>
          </a:p>
          <a:p>
            <a:pPr marL="0" indent="0">
              <a:buNone/>
            </a:pPr>
            <a:r>
              <a:rPr lang="bg-BG" sz="26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sz="26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t>
            </a:r>
            <a:r>
              <a:rPr lang="en-US" sz="2600" b="1" dirty="0" err="1" smtClean="0">
                <a:solidFill>
                  <a:srgbClr val="000099"/>
                </a:solidFill>
                <a:effectLst>
                  <a:outerShdw blurRad="38100" dist="38100" dir="2700000" algn="tl">
                    <a:srgbClr val="000000">
                      <a:alpha val="43137"/>
                    </a:srgbClr>
                  </a:outerShdw>
                </a:effectLst>
                <a:latin typeface="Palatino Linotype" panose="02040502050505030304" pitchFamily="18" charset="0"/>
              </a:rPr>
              <a:t>Chimimport</a:t>
            </a:r>
            <a:r>
              <a:rPr lang="en-US" sz="26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sz="2600" b="1" dirty="0">
                <a:solidFill>
                  <a:srgbClr val="000099"/>
                </a:solidFill>
                <a:effectLst>
                  <a:outerShdw blurRad="38100" dist="38100" dir="2700000" algn="tl">
                    <a:srgbClr val="000000">
                      <a:alpha val="43137"/>
                    </a:srgbClr>
                  </a:outerShdw>
                </a:effectLst>
                <a:latin typeface="Palatino Linotype" panose="02040502050505030304" pitchFamily="18" charset="0"/>
              </a:rPr>
              <a:t>through </a:t>
            </a:r>
            <a:r>
              <a:rPr lang="en-US" sz="26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“Bulgarian </a:t>
            </a:r>
            <a:r>
              <a:rPr lang="en-US" sz="2600" b="1" dirty="0">
                <a:solidFill>
                  <a:srgbClr val="000099"/>
                </a:solidFill>
                <a:effectLst>
                  <a:outerShdw blurRad="38100" dist="38100" dir="2700000" algn="tl">
                    <a:srgbClr val="000000">
                      <a:alpha val="43137"/>
                    </a:srgbClr>
                  </a:outerShdw>
                </a:effectLst>
                <a:latin typeface="Palatino Linotype" panose="02040502050505030304" pitchFamily="18" charset="0"/>
              </a:rPr>
              <a:t>Shipping </a:t>
            </a:r>
            <a:r>
              <a:rPr lang="en-US" sz="26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Company”, as </a:t>
            </a:r>
            <a:r>
              <a:rPr lang="en-US" sz="2600" b="1" dirty="0">
                <a:solidFill>
                  <a:srgbClr val="000099"/>
                </a:solidFill>
                <a:effectLst>
                  <a:outerShdw blurRad="38100" dist="38100" dir="2700000" algn="tl">
                    <a:srgbClr val="000000">
                      <a:alpha val="43137"/>
                    </a:srgbClr>
                  </a:outerShdw>
                </a:effectLst>
                <a:latin typeface="Palatino Linotype" panose="02040502050505030304" pitchFamily="18" charset="0"/>
              </a:rPr>
              <a:t>well as through other </a:t>
            </a:r>
            <a:r>
              <a:rPr lang="en-US" sz="26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subsidiaries, </a:t>
            </a:r>
            <a:r>
              <a:rPr lang="en-US" sz="2600" b="1" dirty="0">
                <a:solidFill>
                  <a:srgbClr val="000099"/>
                </a:solidFill>
                <a:effectLst>
                  <a:outerShdw blurRad="38100" dist="38100" dir="2700000" algn="tl">
                    <a:srgbClr val="000000">
                      <a:alpha val="43137"/>
                    </a:srgbClr>
                  </a:outerShdw>
                </a:effectLst>
                <a:latin typeface="Palatino Linotype" panose="02040502050505030304" pitchFamily="18" charset="0"/>
              </a:rPr>
              <a:t>is the owner of 82,10 % of the capital of </a:t>
            </a:r>
            <a:r>
              <a:rPr lang="en-US" sz="26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“Bulgarian </a:t>
            </a:r>
            <a:r>
              <a:rPr lang="en-US" sz="2600" b="1" dirty="0">
                <a:solidFill>
                  <a:srgbClr val="000099"/>
                </a:solidFill>
                <a:effectLst>
                  <a:outerShdw blurRad="38100" dist="38100" dir="2700000" algn="tl">
                    <a:srgbClr val="000000">
                      <a:alpha val="43137"/>
                    </a:srgbClr>
                  </a:outerShdw>
                </a:effectLst>
                <a:latin typeface="Palatino Linotype" panose="02040502050505030304" pitchFamily="18" charset="0"/>
              </a:rPr>
              <a:t>River </a:t>
            </a:r>
            <a:r>
              <a:rPr lang="en-US" sz="26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Shipping”.</a:t>
            </a:r>
            <a:endParaRPr lang="bg-BG" sz="2600" dirty="0">
              <a:solidFill>
                <a:srgbClr val="000099"/>
              </a:solidFill>
              <a:effectLst>
                <a:outerShdw blurRad="38100" dist="38100" dir="2700000" algn="tl">
                  <a:srgbClr val="000000">
                    <a:alpha val="43137"/>
                  </a:srgbClr>
                </a:outerShdw>
              </a:effectLst>
              <a:latin typeface="Palatino Linotype" panose="02040502050505030304" pitchFamily="18" charset="0"/>
            </a:endParaRPr>
          </a:p>
          <a:p>
            <a:pPr marL="0" indent="0">
              <a:buNone/>
            </a:pPr>
            <a:endParaRPr lang="en-US" sz="1200" dirty="0" smtClean="0">
              <a:solidFill>
                <a:srgbClr val="000099"/>
              </a:solidFill>
              <a:effectLst>
                <a:outerShdw blurRad="38100" dist="38100" dir="2700000" algn="tl">
                  <a:srgbClr val="000000">
                    <a:alpha val="43137"/>
                  </a:srgbClr>
                </a:outerShdw>
              </a:effectLst>
              <a:latin typeface="Palatino Linotype" panose="02040502050505030304" pitchFamily="18" charset="0"/>
            </a:endParaRPr>
          </a:p>
          <a:p>
            <a:pPr marL="0" indent="0">
              <a:buNone/>
            </a:pPr>
            <a:r>
              <a:rPr lang="en-US" sz="26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As </a:t>
            </a:r>
            <a:r>
              <a:rPr lang="en-US" sz="2600" b="1" dirty="0">
                <a:solidFill>
                  <a:srgbClr val="000099"/>
                </a:solidFill>
                <a:effectLst>
                  <a:outerShdw blurRad="38100" dist="38100" dir="2700000" algn="tl">
                    <a:srgbClr val="000000">
                      <a:alpha val="43137"/>
                    </a:srgbClr>
                  </a:outerShdw>
                </a:effectLst>
                <a:latin typeface="Palatino Linotype" panose="02040502050505030304" pitchFamily="18" charset="0"/>
              </a:rPr>
              <a:t>of </a:t>
            </a:r>
            <a:r>
              <a:rPr lang="en-US" sz="26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31.12.2015 the </a:t>
            </a:r>
            <a:r>
              <a:rPr lang="en-US" sz="2600" b="1" dirty="0">
                <a:solidFill>
                  <a:srgbClr val="000099"/>
                </a:solidFill>
                <a:effectLst>
                  <a:outerShdw blurRad="38100" dist="38100" dir="2700000" algn="tl">
                    <a:srgbClr val="000000">
                      <a:alpha val="43137"/>
                    </a:srgbClr>
                  </a:outerShdw>
                </a:effectLst>
                <a:latin typeface="Palatino Linotype" panose="02040502050505030304" pitchFamily="18" charset="0"/>
              </a:rPr>
              <a:t>shared capital of the company amounts to 35,708,674 BGN, as the shares are in possession of more than 500 shareholders legal entities and individuals. </a:t>
            </a:r>
            <a:endParaRPr lang="bg-BG" sz="2600" b="1" dirty="0">
              <a:solidFill>
                <a:srgbClr val="000099"/>
              </a:solidFill>
              <a:effectLst>
                <a:outerShdw blurRad="38100" dist="38100" dir="2700000" algn="tl">
                  <a:srgbClr val="000000">
                    <a:alpha val="43137"/>
                  </a:srgbClr>
                </a:outerShdw>
              </a:effectLst>
              <a:latin typeface="Palatino Linotype" panose="02040502050505030304" pitchFamily="18" charset="0"/>
            </a:endParaRPr>
          </a:p>
          <a:p>
            <a:pPr marL="0" indent="0">
              <a:buNone/>
            </a:pPr>
            <a:endParaRPr lang="bg-BG"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77456248"/>
      </p:ext>
    </p:extLst>
  </p:cSld>
  <p:clrMapOvr>
    <a:masterClrMapping/>
  </p:clrMapOvr>
  <mc:AlternateContent xmlns:mc="http://schemas.openxmlformats.org/markup-compatibility/2006" xmlns:p14="http://schemas.microsoft.com/office/powerpoint/2010/main">
    <mc:Choice Requires="p14">
      <p:transition spd="slow" p14:dur="1400" advTm="19588">
        <p14:ripple/>
      </p:transition>
    </mc:Choice>
    <mc:Fallback xmlns="">
      <p:transition spd="slow" advTm="195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79400"/>
            <a:ext cx="5867400" cy="6375400"/>
          </a:xfrm>
        </p:spPr>
        <p:txBody>
          <a:bodyPr numCol="1">
            <a:noAutofit/>
          </a:bodyPr>
          <a:lstStyle/>
          <a:p>
            <a:pPr marL="0" indent="0">
              <a:buNone/>
            </a:pPr>
            <a:r>
              <a:rPr lang="ru-RU"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p>
          <a:p>
            <a:pPr marL="0" indent="0">
              <a:buNone/>
            </a:pPr>
            <a:r>
              <a:rPr lang="ru-RU"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As to </a:t>
            </a:r>
            <a:r>
              <a:rPr lang="ru-RU"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31.12.2015 </a:t>
            </a: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Bulgarian River Shipping is the owner of a fleet, consisting of:</a:t>
            </a:r>
          </a:p>
          <a:p>
            <a:pPr marL="0" indent="0">
              <a:buNone/>
            </a:pPr>
            <a:endParaRPr lang="ru-RU" sz="1800" b="1" dirty="0">
              <a:solidFill>
                <a:srgbClr val="000099"/>
              </a:solidFill>
              <a:effectLst>
                <a:outerShdw blurRad="38100" dist="38100" dir="2700000" algn="tl">
                  <a:srgbClr val="000000">
                    <a:alpha val="43137"/>
                  </a:srgbClr>
                </a:outerShdw>
              </a:effectLst>
              <a:latin typeface="Palatino Linotype" panose="02040502050505030304" pitchFamily="18" charset="0"/>
            </a:endParaRPr>
          </a:p>
          <a:p>
            <a:pPr marL="0">
              <a:buFont typeface="Wingdings" panose="05000000000000000000" pitchFamily="2" charset="2"/>
              <a:buChar char="q"/>
            </a:pPr>
            <a:r>
              <a:rPr lang="ru-RU" sz="1800" b="1" dirty="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sz="1800" b="1" dirty="0">
                <a:solidFill>
                  <a:srgbClr val="000099"/>
                </a:solidFill>
                <a:effectLst>
                  <a:outerShdw blurRad="38100" dist="38100" dir="2700000" algn="tl">
                    <a:srgbClr val="000000">
                      <a:alpha val="43137"/>
                    </a:srgbClr>
                  </a:outerShdw>
                </a:effectLst>
                <a:latin typeface="Palatino Linotype" panose="02040502050505030304" pitchFamily="18" charset="0"/>
              </a:rPr>
              <a:t>Self-propelled vessels</a:t>
            </a:r>
            <a:r>
              <a:rPr lang="ru-RU" sz="1800" b="1" dirty="0">
                <a:solidFill>
                  <a:srgbClr val="000099"/>
                </a:solidFill>
                <a:effectLst>
                  <a:outerShdw blurRad="38100" dist="38100" dir="2700000" algn="tl">
                    <a:srgbClr val="000000">
                      <a:alpha val="43137"/>
                    </a:srgbClr>
                  </a:outerShdw>
                </a:effectLst>
                <a:latin typeface="Palatino Linotype" panose="02040502050505030304" pitchFamily="18" charset="0"/>
              </a:rPr>
              <a:t>: </a:t>
            </a:r>
          </a:p>
          <a:p>
            <a:pPr marL="0">
              <a:buFont typeface="Wingdings" panose="05000000000000000000" pitchFamily="2" charset="2"/>
              <a:buChar char="ü"/>
            </a:pPr>
            <a:r>
              <a:rPr lang="en-US" sz="1800" b="1" dirty="0">
                <a:solidFill>
                  <a:srgbClr val="000099"/>
                </a:solidFill>
                <a:effectLst>
                  <a:outerShdw blurRad="38100" dist="38100" dir="2700000" algn="tl">
                    <a:srgbClr val="000000">
                      <a:alpha val="43137"/>
                    </a:srgbClr>
                  </a:outerShdw>
                </a:effectLst>
                <a:latin typeface="Palatino Linotype" panose="02040502050505030304" pitchFamily="18" charset="0"/>
              </a:rPr>
              <a:t>Pushers </a:t>
            </a: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with </a:t>
            </a:r>
            <a:r>
              <a:rPr lang="ru-RU"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1540-2700 </a:t>
            </a: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HP</a:t>
            </a:r>
            <a:r>
              <a:rPr lang="ru-RU"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 19 </a:t>
            </a: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pcs</a:t>
            </a:r>
            <a:r>
              <a:rPr lang="ru-RU"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t>
            </a:r>
          </a:p>
          <a:p>
            <a:pPr>
              <a:buFont typeface="Wingdings" panose="05000000000000000000" pitchFamily="2" charset="2"/>
              <a:buChar char="ü"/>
            </a:pPr>
            <a:r>
              <a:rPr lang="ru-RU"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Tugboats </a:t>
            </a:r>
            <a:r>
              <a:rPr lang="ru-RU"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2 </a:t>
            </a: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pcs</a:t>
            </a:r>
            <a:r>
              <a:rPr lang="ru-RU"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t>
            </a:r>
            <a:endParaRPr lang="ru-RU" sz="1800" b="1" dirty="0">
              <a:solidFill>
                <a:srgbClr val="000099"/>
              </a:solidFill>
              <a:effectLst>
                <a:outerShdw blurRad="38100" dist="38100" dir="2700000" algn="tl">
                  <a:srgbClr val="000000">
                    <a:alpha val="43137"/>
                  </a:srgbClr>
                </a:outerShdw>
              </a:effectLst>
              <a:latin typeface="Palatino Linotype" panose="02040502050505030304" pitchFamily="18" charset="0"/>
            </a:endParaRPr>
          </a:p>
          <a:p>
            <a:pPr>
              <a:buFont typeface="Wingdings" panose="05000000000000000000" pitchFamily="2" charset="2"/>
              <a:buChar char="ü"/>
            </a:pP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Self-propelled ships </a:t>
            </a:r>
            <a:r>
              <a:rPr lang="ru-RU"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3 </a:t>
            </a: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pcs</a:t>
            </a:r>
            <a:r>
              <a:rPr lang="ru-RU"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t>
            </a:r>
            <a:endParaRPr lang="ru-RU" sz="1800" b="1" dirty="0">
              <a:solidFill>
                <a:srgbClr val="000099"/>
              </a:solidFill>
              <a:effectLst>
                <a:outerShdw blurRad="38100" dist="38100" dir="2700000" algn="tl">
                  <a:srgbClr val="000000">
                    <a:alpha val="43137"/>
                  </a:srgbClr>
                </a:outerShdw>
              </a:effectLst>
              <a:latin typeface="Palatino Linotype" panose="02040502050505030304" pitchFamily="18" charset="0"/>
            </a:endParaRPr>
          </a:p>
          <a:p>
            <a:pPr>
              <a:buFont typeface="Wingdings" panose="05000000000000000000" pitchFamily="2" charset="2"/>
              <a:buChar char="ü"/>
            </a:pP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Assisting ships </a:t>
            </a:r>
            <a:r>
              <a:rPr lang="ru-RU"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2 </a:t>
            </a: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pcs</a:t>
            </a:r>
            <a:r>
              <a:rPr lang="ru-RU"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t>
            </a:r>
            <a:endParaRPr lang="ru-RU" sz="1800" b="1" dirty="0">
              <a:solidFill>
                <a:srgbClr val="000099"/>
              </a:solidFill>
              <a:effectLst>
                <a:outerShdw blurRad="38100" dist="38100" dir="2700000" algn="tl">
                  <a:srgbClr val="000000">
                    <a:alpha val="43137"/>
                  </a:srgbClr>
                </a:outerShdw>
              </a:effectLst>
              <a:latin typeface="Palatino Linotype" panose="02040502050505030304" pitchFamily="18" charset="0"/>
            </a:endParaRPr>
          </a:p>
          <a:p>
            <a:pPr>
              <a:buFont typeface="Wingdings" panose="05000000000000000000" pitchFamily="2" charset="2"/>
              <a:buChar char="ü"/>
            </a:pP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Maneuver ships </a:t>
            </a:r>
            <a:r>
              <a:rPr lang="ru-RU"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2 </a:t>
            </a: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pcs</a:t>
            </a:r>
            <a:r>
              <a:rPr lang="ru-RU"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t>
            </a:r>
            <a:endParaRPr lang="ru-RU" sz="1800" b="1" dirty="0">
              <a:solidFill>
                <a:srgbClr val="000099"/>
              </a:solidFill>
              <a:effectLst>
                <a:outerShdw blurRad="38100" dist="38100" dir="2700000" algn="tl">
                  <a:srgbClr val="000000">
                    <a:alpha val="43137"/>
                  </a:srgbClr>
                </a:outerShdw>
              </a:effectLst>
              <a:latin typeface="Palatino Linotype" panose="02040502050505030304" pitchFamily="18" charset="0"/>
            </a:endParaRPr>
          </a:p>
          <a:p>
            <a:pPr>
              <a:buFont typeface="Wingdings" panose="05000000000000000000" pitchFamily="2" charset="2"/>
              <a:buChar char="ü"/>
            </a:pPr>
            <a:r>
              <a:rPr lang="en-US" sz="1800" b="1" dirty="0">
                <a:solidFill>
                  <a:srgbClr val="000099"/>
                </a:solidFill>
                <a:effectLst>
                  <a:outerShdw blurRad="38100" dist="38100" dir="2700000" algn="tl">
                    <a:srgbClr val="000000">
                      <a:alpha val="43137"/>
                    </a:srgbClr>
                  </a:outerShdw>
                </a:effectLst>
                <a:latin typeface="Palatino Linotype" panose="02040502050505030304" pitchFamily="18" charset="0"/>
              </a:rPr>
              <a:t>Ferryboat platform for transport of passengers and motor </a:t>
            </a: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vehicles</a:t>
            </a:r>
            <a:r>
              <a:rPr lang="ru-RU"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t>
            </a:r>
          </a:p>
          <a:p>
            <a:pPr>
              <a:buFont typeface="Wingdings" panose="05000000000000000000" pitchFamily="2" charset="2"/>
              <a:buChar char="ü"/>
            </a:pPr>
            <a:endParaRPr lang="ru-RU" sz="1800" b="1" dirty="0">
              <a:solidFill>
                <a:srgbClr val="000099"/>
              </a:solidFill>
              <a:effectLst>
                <a:outerShdw blurRad="38100" dist="38100" dir="2700000" algn="tl">
                  <a:srgbClr val="000000">
                    <a:alpha val="43137"/>
                  </a:srgbClr>
                </a:outerShdw>
              </a:effectLst>
              <a:latin typeface="Palatino Linotype" panose="02040502050505030304" pitchFamily="18" charset="0"/>
            </a:endParaRPr>
          </a:p>
          <a:p>
            <a:pPr>
              <a:buFont typeface="Wingdings" panose="05000000000000000000" pitchFamily="2" charset="2"/>
              <a:buChar char="q"/>
            </a:pP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Pontoons </a:t>
            </a:r>
            <a:r>
              <a:rPr lang="ru-RU"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ru-RU" sz="1800" b="1" dirty="0">
                <a:solidFill>
                  <a:srgbClr val="000099"/>
                </a:solidFill>
                <a:effectLst>
                  <a:outerShdw blurRad="38100" dist="38100" dir="2700000" algn="tl">
                    <a:srgbClr val="000000">
                      <a:alpha val="43137"/>
                    </a:srgbClr>
                  </a:outerShdw>
                </a:effectLst>
                <a:latin typeface="Palatino Linotype" panose="02040502050505030304" pitchFamily="18" charset="0"/>
              </a:rPr>
              <a:t>20 </a:t>
            </a: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pcs</a:t>
            </a:r>
            <a:r>
              <a:rPr lang="ru-RU"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t>
            </a:r>
            <a:endParaRPr lang="ru-RU" sz="1800" b="1" dirty="0">
              <a:solidFill>
                <a:srgbClr val="000099"/>
              </a:solidFill>
              <a:effectLst>
                <a:outerShdw blurRad="38100" dist="38100" dir="2700000" algn="tl">
                  <a:srgbClr val="000000">
                    <a:alpha val="43137"/>
                  </a:srgbClr>
                </a:outerShdw>
              </a:effectLst>
              <a:latin typeface="Palatino Linotype" panose="02040502050505030304" pitchFamily="18" charset="0"/>
            </a:endParaRPr>
          </a:p>
          <a:p>
            <a:pPr marL="0" indent="0">
              <a:buNone/>
            </a:pPr>
            <a:endParaRPr lang="ru-RU"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endParaRPr>
          </a:p>
        </p:txBody>
      </p:sp>
      <p:sp>
        <p:nvSpPr>
          <p:cNvPr id="5" name="TextBox 4"/>
          <p:cNvSpPr txBox="1"/>
          <p:nvPr/>
        </p:nvSpPr>
        <p:spPr>
          <a:xfrm>
            <a:off x="5867400" y="1616988"/>
            <a:ext cx="6324600" cy="4524315"/>
          </a:xfrm>
          <a:prstGeom prst="rect">
            <a:avLst/>
          </a:prstGeom>
          <a:noFill/>
        </p:spPr>
        <p:txBody>
          <a:bodyPr wrap="square" rtlCol="0">
            <a:spAutoFit/>
          </a:bodyPr>
          <a:lstStyle/>
          <a:p>
            <a:pPr>
              <a:buFont typeface="Wingdings" panose="05000000000000000000" pitchFamily="2" charset="2"/>
              <a:buChar char="q"/>
            </a:pPr>
            <a:r>
              <a:rPr lang="ru-RU"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Non-propelled fleet</a:t>
            </a:r>
            <a:r>
              <a:rPr lang="ru-RU"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p>
          <a:p>
            <a:endParaRPr lang="ru-RU" b="1" dirty="0">
              <a:solidFill>
                <a:srgbClr val="000099"/>
              </a:solidFill>
              <a:effectLst>
                <a:outerShdw blurRad="38100" dist="38100" dir="2700000" algn="tl">
                  <a:srgbClr val="000000">
                    <a:alpha val="43137"/>
                  </a:srgbClr>
                </a:outerShdw>
              </a:effectLst>
              <a:latin typeface="Palatino Linotype" panose="02040502050505030304" pitchFamily="18" charset="0"/>
            </a:endParaRPr>
          </a:p>
          <a:p>
            <a:pPr>
              <a:buFont typeface="Wingdings" panose="05000000000000000000" pitchFamily="2" charset="2"/>
              <a:buChar char="ü"/>
            </a:pP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ru-RU"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3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tank-barges</a:t>
            </a:r>
            <a:r>
              <a:rPr lang="ru-RU"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t>
            </a:r>
            <a:endParaRPr lang="ru-RU" b="1" dirty="0">
              <a:solidFill>
                <a:srgbClr val="000099"/>
              </a:solidFill>
              <a:effectLst>
                <a:outerShdw blurRad="38100" dist="38100" dir="2700000" algn="tl">
                  <a:srgbClr val="000000">
                    <a:alpha val="43137"/>
                  </a:srgbClr>
                </a:outerShdw>
              </a:effectLst>
              <a:latin typeface="Palatino Linotype" panose="02040502050505030304" pitchFamily="18" charset="0"/>
            </a:endParaRPr>
          </a:p>
          <a:p>
            <a:pPr>
              <a:buFont typeface="Wingdings" panose="05000000000000000000" pitchFamily="2" charset="2"/>
              <a:buChar char="ü"/>
            </a:pP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54</a:t>
            </a:r>
            <a:r>
              <a:rPr lang="ru-RU"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barges</a:t>
            </a:r>
            <a:r>
              <a:rPr lang="ru-RU"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including</a:t>
            </a:r>
            <a:r>
              <a:rPr lang="ru-RU"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t>
            </a:r>
            <a:endParaRPr lang="ru-RU" b="1" dirty="0">
              <a:solidFill>
                <a:srgbClr val="000099"/>
              </a:solidFill>
              <a:effectLst>
                <a:outerShdw blurRad="38100" dist="38100" dir="2700000" algn="tl">
                  <a:srgbClr val="000000">
                    <a:alpha val="43137"/>
                  </a:srgbClr>
                </a:outerShdw>
              </a:effectLst>
              <a:latin typeface="Palatino Linotype" panose="02040502050505030304" pitchFamily="18" charset="0"/>
            </a:endParaRPr>
          </a:p>
          <a:p>
            <a:r>
              <a:rPr lang="ru-RU" b="1" dirty="0">
                <a:solidFill>
                  <a:srgbClr val="000099"/>
                </a:solidFill>
                <a:effectLst>
                  <a:outerShdw blurRad="38100" dist="38100" dir="2700000" algn="tl">
                    <a:srgbClr val="000000">
                      <a:alpha val="43137"/>
                    </a:srgbClr>
                  </a:outerShdw>
                </a:effectLst>
                <a:latin typeface="Palatino Linotype" panose="02040502050505030304" pitchFamily="18" charset="0"/>
              </a:rPr>
              <a:t>29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pcs. with hatch covers</a:t>
            </a:r>
            <a:r>
              <a:rPr lang="en-US" b="1" dirty="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sym typeface="Wingdings" panose="05000000000000000000" pitchFamily="2" charset="2"/>
              </a:rPr>
              <a:t></a:t>
            </a:r>
            <a:endParaRPr lang="ru-RU" b="1" dirty="0">
              <a:solidFill>
                <a:srgbClr val="000099"/>
              </a:solidFill>
              <a:effectLst>
                <a:outerShdw blurRad="38100" dist="38100" dir="2700000" algn="tl">
                  <a:srgbClr val="000000">
                    <a:alpha val="43137"/>
                  </a:srgbClr>
                </a:outerShdw>
              </a:effectLst>
              <a:latin typeface="Palatino Linotype" panose="02040502050505030304" pitchFamily="18" charset="0"/>
            </a:endParaRPr>
          </a:p>
          <a:p>
            <a:r>
              <a:rPr lang="ru-RU" b="1" dirty="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Type S</a:t>
            </a:r>
            <a:r>
              <a:rPr lang="ru-RU"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Е-2000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with TTC</a:t>
            </a:r>
            <a:r>
              <a:rPr lang="ru-RU"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up to </a:t>
            </a:r>
            <a:r>
              <a:rPr lang="ru-RU"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2000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MT</a:t>
            </a:r>
            <a:r>
              <a:rPr lang="ru-RU"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ru-RU" b="1" dirty="0">
                <a:solidFill>
                  <a:srgbClr val="000099"/>
                </a:solidFill>
                <a:effectLst>
                  <a:outerShdw blurRad="38100" dist="38100" dir="2700000" algn="tl">
                    <a:srgbClr val="000000">
                      <a:alpha val="43137"/>
                    </a:srgbClr>
                  </a:outerShdw>
                </a:effectLst>
                <a:latin typeface="Palatino Linotype" panose="02040502050505030304" pitchFamily="18" charset="0"/>
              </a:rPr>
              <a:t>– 8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pcs</a:t>
            </a:r>
            <a:r>
              <a:rPr lang="ru-RU"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t>
            </a:r>
            <a:endParaRPr lang="ru-RU" b="1" dirty="0">
              <a:solidFill>
                <a:srgbClr val="000099"/>
              </a:solidFill>
              <a:effectLst>
                <a:outerShdw blurRad="38100" dist="38100" dir="2700000" algn="tl">
                  <a:srgbClr val="000000">
                    <a:alpha val="43137"/>
                  </a:srgbClr>
                </a:outerShdw>
              </a:effectLst>
              <a:latin typeface="Palatino Linotype" panose="02040502050505030304" pitchFamily="18" charset="0"/>
            </a:endParaRPr>
          </a:p>
          <a:p>
            <a:r>
              <a:rPr lang="ru-RU" b="1" dirty="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Type S</a:t>
            </a:r>
            <a:r>
              <a:rPr lang="ru-RU"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Е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with TTC between </a:t>
            </a:r>
            <a:r>
              <a:rPr lang="ru-RU"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1500-1700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MT</a:t>
            </a:r>
            <a:r>
              <a:rPr lang="ru-RU"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ru-RU" b="1" dirty="0">
                <a:solidFill>
                  <a:srgbClr val="000099"/>
                </a:solidFill>
                <a:effectLst>
                  <a:outerShdw blurRad="38100" dist="38100" dir="2700000" algn="tl">
                    <a:srgbClr val="000000">
                      <a:alpha val="43137"/>
                    </a:srgbClr>
                  </a:outerShdw>
                </a:effectLst>
                <a:latin typeface="Palatino Linotype" panose="02040502050505030304" pitchFamily="18" charset="0"/>
              </a:rPr>
              <a:t>– 13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pcs</a:t>
            </a:r>
            <a:r>
              <a:rPr lang="ru-RU"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t>
            </a:r>
            <a:endParaRPr lang="ru-RU" b="1" dirty="0">
              <a:solidFill>
                <a:srgbClr val="000099"/>
              </a:solidFill>
              <a:effectLst>
                <a:outerShdw blurRad="38100" dist="38100" dir="2700000" algn="tl">
                  <a:srgbClr val="000000">
                    <a:alpha val="43137"/>
                  </a:srgbClr>
                </a:outerShdw>
              </a:effectLst>
              <a:latin typeface="Palatino Linotype" panose="02040502050505030304" pitchFamily="18" charset="0"/>
            </a:endParaRPr>
          </a:p>
          <a:p>
            <a:r>
              <a:rPr lang="ru-RU" b="1" dirty="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Type SB with TTC up to </a:t>
            </a:r>
            <a:r>
              <a:rPr lang="ru-RU"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2100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MT </a:t>
            </a:r>
            <a:r>
              <a:rPr lang="ru-RU"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ru-RU" b="1" dirty="0">
                <a:solidFill>
                  <a:srgbClr val="000099"/>
                </a:solidFill>
                <a:effectLst>
                  <a:outerShdw blurRad="38100" dist="38100" dir="2700000" algn="tl">
                    <a:srgbClr val="000000">
                      <a:alpha val="43137"/>
                    </a:srgbClr>
                  </a:outerShdw>
                </a:effectLst>
                <a:latin typeface="Palatino Linotype" panose="02040502050505030304" pitchFamily="18" charset="0"/>
              </a:rPr>
              <a:t>5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pcs</a:t>
            </a:r>
            <a:r>
              <a:rPr lang="ru-RU"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t>
            </a:r>
            <a:endParaRPr lang="ru-RU" b="1" dirty="0">
              <a:solidFill>
                <a:srgbClr val="000099"/>
              </a:solidFill>
              <a:effectLst>
                <a:outerShdw blurRad="38100" dist="38100" dir="2700000" algn="tl">
                  <a:srgbClr val="000000">
                    <a:alpha val="43137"/>
                  </a:srgbClr>
                </a:outerShdw>
              </a:effectLst>
              <a:latin typeface="Palatino Linotype" panose="02040502050505030304" pitchFamily="18" charset="0"/>
            </a:endParaRPr>
          </a:p>
          <a:p>
            <a:r>
              <a:rPr lang="ru-RU" b="1" dirty="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Barges for the self-propelled ships with max. TTC </a:t>
            </a:r>
            <a:r>
              <a:rPr lang="ru-RU"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1100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MT</a:t>
            </a:r>
            <a:r>
              <a:rPr lang="ru-RU"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ru-RU" b="1" dirty="0">
                <a:solidFill>
                  <a:srgbClr val="000099"/>
                </a:solidFill>
                <a:effectLst>
                  <a:outerShdw blurRad="38100" dist="38100" dir="2700000" algn="tl">
                    <a:srgbClr val="000000">
                      <a:alpha val="43137"/>
                    </a:srgbClr>
                  </a:outerShdw>
                </a:effectLst>
                <a:latin typeface="Palatino Linotype" panose="02040502050505030304" pitchFamily="18" charset="0"/>
              </a:rPr>
              <a:t>– 3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pcs</a:t>
            </a:r>
            <a:r>
              <a:rPr lang="ru-RU"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t>
            </a:r>
            <a:endParaRPr lang="ru-RU" b="1" dirty="0">
              <a:solidFill>
                <a:srgbClr val="000099"/>
              </a:solidFill>
              <a:effectLst>
                <a:outerShdw blurRad="38100" dist="38100" dir="2700000" algn="tl">
                  <a:srgbClr val="000000">
                    <a:alpha val="43137"/>
                  </a:srgbClr>
                </a:outerShdw>
              </a:effectLst>
              <a:latin typeface="Palatino Linotype" panose="02040502050505030304" pitchFamily="18" charset="0"/>
            </a:endParaRPr>
          </a:p>
          <a:p>
            <a:r>
              <a:rPr lang="ru-RU" b="1" dirty="0">
                <a:solidFill>
                  <a:srgbClr val="000099"/>
                </a:solidFill>
                <a:effectLst>
                  <a:outerShdw blurRad="38100" dist="38100" dir="2700000" algn="tl">
                    <a:srgbClr val="000000">
                      <a:alpha val="43137"/>
                    </a:srgbClr>
                  </a:outerShdw>
                </a:effectLst>
                <a:latin typeface="Palatino Linotype" panose="02040502050505030304" pitchFamily="18" charset="0"/>
              </a:rPr>
              <a:t>- 21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pcs</a:t>
            </a:r>
            <a:r>
              <a:rPr lang="ru-RU"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open top barges with max. TTC up to</a:t>
            </a:r>
            <a:r>
              <a:rPr lang="ru-RU"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ru-RU" b="1" dirty="0">
                <a:solidFill>
                  <a:srgbClr val="000099"/>
                </a:solidFill>
                <a:effectLst>
                  <a:outerShdw blurRad="38100" dist="38100" dir="2700000" algn="tl">
                    <a:srgbClr val="000000">
                      <a:alpha val="43137"/>
                    </a:srgbClr>
                  </a:outerShdw>
                </a:effectLst>
                <a:latin typeface="Palatino Linotype" panose="02040502050505030304" pitchFamily="18" charset="0"/>
              </a:rPr>
              <a:t>2200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MT</a:t>
            </a:r>
            <a:r>
              <a:rPr lang="ru-RU"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endParaRPr lang="ru-RU" b="1" dirty="0">
              <a:solidFill>
                <a:srgbClr val="000099"/>
              </a:solidFill>
              <a:effectLst>
                <a:outerShdw blurRad="38100" dist="38100" dir="2700000" algn="tl">
                  <a:srgbClr val="000000">
                    <a:alpha val="43137"/>
                  </a:srgbClr>
                </a:outerShdw>
              </a:effectLst>
              <a:latin typeface="Palatino Linotype" panose="02040502050505030304" pitchFamily="18" charset="0"/>
            </a:endParaRPr>
          </a:p>
          <a:p>
            <a:r>
              <a:rPr lang="ru-RU" b="1" dirty="0">
                <a:solidFill>
                  <a:srgbClr val="000099"/>
                </a:solidFill>
                <a:effectLst>
                  <a:outerShdw blurRad="38100" dist="38100" dir="2700000" algn="tl">
                    <a:srgbClr val="000000">
                      <a:alpha val="43137"/>
                    </a:srgbClr>
                  </a:outerShdw>
                </a:effectLst>
                <a:latin typeface="Palatino Linotype" panose="02040502050505030304" pitchFamily="18" charset="0"/>
              </a:rPr>
              <a:t>- 13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pcs</a:t>
            </a:r>
            <a:r>
              <a:rPr lang="ru-RU"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barges with crew with TTC from </a:t>
            </a:r>
            <a:r>
              <a:rPr lang="ru-RU"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1000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to </a:t>
            </a:r>
            <a:r>
              <a:rPr lang="ru-RU"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1500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MT</a:t>
            </a:r>
            <a:r>
              <a:rPr lang="ru-RU"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t>
            </a:r>
            <a:endParaRPr lang="ru-RU" b="1" dirty="0">
              <a:solidFill>
                <a:srgbClr val="000099"/>
              </a:solidFill>
              <a:effectLst>
                <a:outerShdw blurRad="38100" dist="38100" dir="2700000" algn="tl">
                  <a:srgbClr val="000000">
                    <a:alpha val="43137"/>
                  </a:srgbClr>
                </a:outerShdw>
              </a:effectLst>
              <a:latin typeface="Palatino Linotype" panose="02040502050505030304" pitchFamily="18" charset="0"/>
            </a:endParaRPr>
          </a:p>
          <a:p>
            <a:r>
              <a:rPr lang="ru-RU" b="1" dirty="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b="1" dirty="0">
                <a:solidFill>
                  <a:srgbClr val="000099"/>
                </a:solidFill>
                <a:effectLst>
                  <a:outerShdw blurRad="38100" dist="38100" dir="2700000" algn="tl">
                    <a:srgbClr val="000000">
                      <a:alpha val="43137"/>
                    </a:srgbClr>
                  </a:outerShdw>
                </a:effectLst>
                <a:latin typeface="Palatino Linotype" panose="02040502050505030304" pitchFamily="18" charset="0"/>
              </a:rPr>
              <a:t>car-carrier type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barges </a:t>
            </a:r>
            <a:r>
              <a:rPr lang="ru-RU"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ru-RU" b="1" dirty="0">
                <a:solidFill>
                  <a:srgbClr val="000099"/>
                </a:solidFill>
                <a:effectLst>
                  <a:outerShdw blurRad="38100" dist="38100" dir="2700000" algn="tl">
                    <a:srgbClr val="000000">
                      <a:alpha val="43137"/>
                    </a:srgbClr>
                  </a:outerShdw>
                </a:effectLst>
                <a:latin typeface="Palatino Linotype" panose="02040502050505030304" pitchFamily="18" charset="0"/>
              </a:rPr>
              <a:t>2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pcs</a:t>
            </a:r>
            <a:r>
              <a:rPr lang="ru-RU"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t>
            </a:r>
            <a:endParaRPr lang="ru-RU" b="1" dirty="0">
              <a:solidFill>
                <a:srgbClr val="000099"/>
              </a:solidFill>
              <a:effectLst>
                <a:outerShdw blurRad="38100" dist="38100" dir="2700000" algn="tl">
                  <a:srgbClr val="000000">
                    <a:alpha val="43137"/>
                  </a:srgbClr>
                </a:outerShdw>
              </a:effectLst>
              <a:latin typeface="Palatino Linotype" panose="02040502050505030304" pitchFamily="18" charset="0"/>
            </a:endParaRPr>
          </a:p>
          <a:p>
            <a:r>
              <a:rPr lang="ru-RU" b="1" dirty="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Ro-Ro</a:t>
            </a:r>
            <a:r>
              <a:rPr lang="ru-RU"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ru-RU" b="1" dirty="0">
                <a:solidFill>
                  <a:srgbClr val="000099"/>
                </a:solidFill>
                <a:effectLst>
                  <a:outerShdw blurRad="38100" dist="38100" dir="2700000" algn="tl">
                    <a:srgbClr val="000000">
                      <a:alpha val="43137"/>
                    </a:srgbClr>
                  </a:outerShdw>
                </a:effectLst>
                <a:latin typeface="Palatino Linotype" panose="02040502050505030304" pitchFamily="18" charset="0"/>
              </a:rPr>
              <a:t>– 2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pcs</a:t>
            </a:r>
            <a:r>
              <a:rPr lang="ru-RU"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t>
            </a:r>
          </a:p>
          <a:p>
            <a:pPr marL="285750" indent="-285750">
              <a:buFontTx/>
              <a:buChar char="-"/>
            </a:pPr>
            <a:endParaRPr lang="ru-RU" b="1" dirty="0">
              <a:solidFill>
                <a:srgbClr val="000099"/>
              </a:solidFill>
              <a:effectLst>
                <a:outerShdw blurRad="38100" dist="38100" dir="2700000" algn="tl">
                  <a:srgbClr val="000000">
                    <a:alpha val="43137"/>
                  </a:srgbClr>
                </a:outerShdw>
              </a:effectLst>
              <a:latin typeface="Palatino Linotype" panose="02040502050505030304" pitchFamily="18" charset="0"/>
            </a:endParaRPr>
          </a:p>
          <a:p>
            <a:pPr marL="285750" indent="-285750">
              <a:buFontTx/>
              <a:buChar char="-"/>
            </a:pPr>
            <a:endParaRPr lang="ru-RU" b="1" dirty="0">
              <a:solidFill>
                <a:srgbClr val="000099"/>
              </a:solidFill>
              <a:effectLst>
                <a:outerShdw blurRad="38100" dist="38100" dir="2700000" algn="tl">
                  <a:srgbClr val="000000">
                    <a:alpha val="43137"/>
                  </a:srgbClr>
                </a:outerShdw>
              </a:effectLst>
              <a:latin typeface="Palatino Linotype" panose="0204050205050503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24092860"/>
      </p:ext>
    </p:extLst>
  </p:cSld>
  <p:clrMapOvr>
    <a:masterClrMapping/>
  </p:clrMapOvr>
  <mc:AlternateContent xmlns:mc="http://schemas.openxmlformats.org/markup-compatibility/2006" xmlns:p14="http://schemas.microsoft.com/office/powerpoint/2010/main">
    <mc:Choice Requires="p14">
      <p:transition spd="slow" p14:dur="1400" advTm="17106">
        <p14:ripple/>
      </p:transition>
    </mc:Choice>
    <mc:Fallback xmlns="">
      <p:transition spd="slow" advTm="171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1601" y="732790"/>
            <a:ext cx="7154862" cy="5909310"/>
          </a:xfrm>
          <a:prstGeom prst="rect">
            <a:avLst/>
          </a:prstGeom>
        </p:spPr>
        <p:txBody>
          <a:bodyPr wrap="square">
            <a:spAutoFit/>
          </a:bodyPr>
          <a:lstStyle/>
          <a:p>
            <a:r>
              <a:rPr lang="ru-RU"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Bulgarian </a:t>
            </a:r>
            <a:r>
              <a:rPr lang="en-US" b="1" dirty="0">
                <a:solidFill>
                  <a:srgbClr val="000099"/>
                </a:solidFill>
                <a:effectLst>
                  <a:outerShdw blurRad="38100" dist="38100" dir="2700000" algn="tl">
                    <a:srgbClr val="000000">
                      <a:alpha val="43137"/>
                    </a:srgbClr>
                  </a:outerShdw>
                </a:effectLst>
                <a:latin typeface="Palatino Linotype" panose="02040502050505030304" pitchFamily="18" charset="0"/>
              </a:rPr>
              <a:t>River Shipping </a:t>
            </a:r>
            <a:r>
              <a:rPr lang="en-US" b="1" dirty="0" err="1" smtClean="0">
                <a:solidFill>
                  <a:srgbClr val="000099"/>
                </a:solidFill>
                <a:effectLst>
                  <a:outerShdw blurRad="38100" dist="38100" dir="2700000" algn="tl">
                    <a:srgbClr val="000000">
                      <a:alpha val="43137"/>
                    </a:srgbClr>
                  </a:outerShdw>
                </a:effectLst>
                <a:latin typeface="Palatino Linotype" panose="02040502050505030304" pitchFamily="18" charset="0"/>
              </a:rPr>
              <a:t>JSCo</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offers </a:t>
            </a:r>
            <a:r>
              <a:rPr lang="en-US" b="1" dirty="0">
                <a:solidFill>
                  <a:srgbClr val="000099"/>
                </a:solidFill>
                <a:effectLst>
                  <a:outerShdw blurRad="38100" dist="38100" dir="2700000" algn="tl">
                    <a:srgbClr val="000000">
                      <a:alpha val="43137"/>
                    </a:srgbClr>
                  </a:outerShdw>
                </a:effectLst>
                <a:latin typeface="Palatino Linotype" panose="02040502050505030304" pitchFamily="18" charset="0"/>
              </a:rPr>
              <a:t>a wide range of services to its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clients, </a:t>
            </a:r>
            <a:r>
              <a:rPr lang="en-US" b="1" dirty="0">
                <a:solidFill>
                  <a:srgbClr val="000099"/>
                </a:solidFill>
                <a:effectLst>
                  <a:outerShdw blurRad="38100" dist="38100" dir="2700000" algn="tl">
                    <a:srgbClr val="000000">
                      <a:alpha val="43137"/>
                    </a:srgbClr>
                  </a:outerShdw>
                </a:effectLst>
                <a:latin typeface="Palatino Linotype" panose="02040502050505030304" pitchFamily="18" charset="0"/>
              </a:rPr>
              <a:t>covering most of the needs of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the companies </a:t>
            </a:r>
            <a:r>
              <a:rPr lang="en-US" b="1" dirty="0">
                <a:solidFill>
                  <a:srgbClr val="000099"/>
                </a:solidFill>
                <a:effectLst>
                  <a:outerShdw blurRad="38100" dist="38100" dir="2700000" algn="tl">
                    <a:srgbClr val="000000">
                      <a:alpha val="43137"/>
                    </a:srgbClr>
                  </a:outerShdw>
                </a:effectLst>
                <a:latin typeface="Palatino Linotype" panose="02040502050505030304" pitchFamily="18" charset="0"/>
              </a:rPr>
              <a:t>looking for transport on the Danube.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The company is specialized in:</a:t>
            </a:r>
          </a:p>
          <a:p>
            <a:endParaRPr lang="ru-RU" b="1" dirty="0">
              <a:solidFill>
                <a:srgbClr val="000099"/>
              </a:solidFill>
              <a:effectLst>
                <a:outerShdw blurRad="38100" dist="38100" dir="2700000" algn="tl">
                  <a:srgbClr val="000000">
                    <a:alpha val="43137"/>
                  </a:srgbClr>
                </a:outerShdw>
              </a:effectLst>
              <a:latin typeface="Palatino Linotype" panose="02040502050505030304" pitchFamily="18" charset="0"/>
            </a:endParaRPr>
          </a:p>
          <a:p>
            <a:pPr marL="285750" indent="-285750">
              <a:buFont typeface="Wingdings" panose="05000000000000000000" pitchFamily="2" charset="2"/>
              <a:buChar char="q"/>
            </a:pP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Transport </a:t>
            </a:r>
            <a:r>
              <a:rPr lang="en-US" b="1" dirty="0">
                <a:solidFill>
                  <a:srgbClr val="000099"/>
                </a:solidFill>
                <a:effectLst>
                  <a:outerShdw blurRad="38100" dist="38100" dir="2700000" algn="tl">
                    <a:srgbClr val="000000">
                      <a:alpha val="43137"/>
                    </a:srgbClr>
                  </a:outerShdw>
                </a:effectLst>
                <a:latin typeface="Palatino Linotype" panose="02040502050505030304" pitchFamily="18" charset="0"/>
              </a:rPr>
              <a:t>of bulk and general cargoes, liquid non-hazardous cargoes and fuels,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large-sized and </a:t>
            </a:r>
            <a:r>
              <a:rPr lang="en-US" b="1" dirty="0">
                <a:solidFill>
                  <a:srgbClr val="000099"/>
                </a:solidFill>
                <a:effectLst>
                  <a:outerShdw blurRad="38100" dist="38100" dir="2700000" algn="tl">
                    <a:srgbClr val="000000">
                      <a:alpha val="43137"/>
                    </a:srgbClr>
                  </a:outerShdw>
                </a:effectLst>
                <a:latin typeface="Palatino Linotype" panose="02040502050505030304" pitchFamily="18" charset="0"/>
              </a:rPr>
              <a:t>concentrated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cargoes</a:t>
            </a:r>
            <a:r>
              <a:rPr lang="ru-RU"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t>
            </a:r>
            <a:endPar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endParaRPr>
          </a:p>
          <a:p>
            <a:endPar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endParaRPr>
          </a:p>
          <a:p>
            <a:pPr marL="285750" indent="-285750">
              <a:buFont typeface="Wingdings" panose="05000000000000000000" pitchFamily="2" charset="2"/>
              <a:buChar char="q"/>
            </a:pP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Container transport</a:t>
            </a:r>
            <a:r>
              <a:rPr lang="bg-BG"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t>
            </a:r>
            <a:endPar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endParaRPr>
          </a:p>
          <a:p>
            <a:endParaRPr lang="bg-BG" b="1" dirty="0">
              <a:solidFill>
                <a:srgbClr val="000099"/>
              </a:solidFill>
              <a:effectLst>
                <a:outerShdw blurRad="38100" dist="38100" dir="2700000" algn="tl">
                  <a:srgbClr val="000000">
                    <a:alpha val="43137"/>
                  </a:srgbClr>
                </a:outerShdw>
              </a:effectLst>
              <a:latin typeface="Palatino Linotype" panose="02040502050505030304" pitchFamily="18" charset="0"/>
            </a:endParaRPr>
          </a:p>
          <a:p>
            <a:pPr marL="285750" indent="-285750">
              <a:buFont typeface="Wingdings" panose="05000000000000000000" pitchFamily="2" charset="2"/>
              <a:buChar char="q"/>
            </a:pP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Ferry </a:t>
            </a:r>
            <a:r>
              <a:rPr lang="en-US" b="1" dirty="0">
                <a:solidFill>
                  <a:srgbClr val="000099"/>
                </a:solidFill>
                <a:effectLst>
                  <a:outerShdw blurRad="38100" dist="38100" dir="2700000" algn="tl">
                    <a:srgbClr val="000000">
                      <a:alpha val="43137"/>
                    </a:srgbClr>
                  </a:outerShdw>
                </a:effectLst>
                <a:latin typeface="Palatino Linotype" panose="02040502050505030304" pitchFamily="18" charset="0"/>
              </a:rPr>
              <a:t>services between Port Nikopol and Port </a:t>
            </a:r>
            <a:r>
              <a:rPr lang="en-US" b="1" dirty="0" err="1">
                <a:solidFill>
                  <a:srgbClr val="000099"/>
                </a:solidFill>
                <a:effectLst>
                  <a:outerShdw blurRad="38100" dist="38100" dir="2700000" algn="tl">
                    <a:srgbClr val="000000">
                      <a:alpha val="43137"/>
                    </a:srgbClr>
                  </a:outerShdw>
                </a:effectLst>
                <a:latin typeface="Palatino Linotype" panose="02040502050505030304" pitchFamily="18" charset="0"/>
              </a:rPr>
              <a:t>Turnu</a:t>
            </a:r>
            <a:r>
              <a:rPr lang="en-US" b="1" dirty="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b="1" dirty="0" err="1">
                <a:solidFill>
                  <a:srgbClr val="000099"/>
                </a:solidFill>
                <a:effectLst>
                  <a:outerShdw blurRad="38100" dist="38100" dir="2700000" algn="tl">
                    <a:srgbClr val="000000">
                      <a:alpha val="43137"/>
                    </a:srgbClr>
                  </a:outerShdw>
                </a:effectLst>
                <a:latin typeface="Palatino Linotype" panose="02040502050505030304" pitchFamily="18" charset="0"/>
              </a:rPr>
              <a:t>Magurele</a:t>
            </a:r>
            <a:r>
              <a:rPr lang="bg-BG"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t>
            </a:r>
            <a:endPar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endParaRPr>
          </a:p>
          <a:p>
            <a:endParaRPr lang="bg-BG" b="1" dirty="0">
              <a:solidFill>
                <a:srgbClr val="000099"/>
              </a:solidFill>
              <a:effectLst>
                <a:outerShdw blurRad="38100" dist="38100" dir="2700000" algn="tl">
                  <a:srgbClr val="000000">
                    <a:alpha val="43137"/>
                  </a:srgbClr>
                </a:outerShdw>
              </a:effectLst>
              <a:latin typeface="Palatino Linotype" panose="02040502050505030304" pitchFamily="18" charset="0"/>
            </a:endParaRPr>
          </a:p>
          <a:p>
            <a:pPr marL="285750" indent="-285750">
              <a:buFont typeface="Wingdings" panose="05000000000000000000" pitchFamily="2" charset="2"/>
              <a:buChar char="q"/>
            </a:pP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Agency services for Bulgarian </a:t>
            </a:r>
            <a:r>
              <a:rPr lang="en-US" b="1" dirty="0">
                <a:solidFill>
                  <a:srgbClr val="000099"/>
                </a:solidFill>
                <a:effectLst>
                  <a:outerShdw blurRad="38100" dist="38100" dir="2700000" algn="tl">
                    <a:srgbClr val="000000">
                      <a:alpha val="43137"/>
                    </a:srgbClr>
                  </a:outerShdw>
                </a:effectLst>
                <a:latin typeface="Palatino Linotype" panose="02040502050505030304" pitchFamily="18" charset="0"/>
              </a:rPr>
              <a:t>and foreign ships in all Bulgarian Danube river ports</a:t>
            </a:r>
            <a:r>
              <a:rPr lang="bg-BG"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t>
            </a:r>
            <a:endPar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endParaRPr>
          </a:p>
          <a:p>
            <a:endParaRPr lang="bg-BG" b="1" dirty="0">
              <a:solidFill>
                <a:srgbClr val="000099"/>
              </a:solidFill>
              <a:effectLst>
                <a:outerShdw blurRad="38100" dist="38100" dir="2700000" algn="tl">
                  <a:srgbClr val="000000">
                    <a:alpha val="43137"/>
                  </a:srgbClr>
                </a:outerShdw>
              </a:effectLst>
              <a:latin typeface="Palatino Linotype" panose="02040502050505030304" pitchFamily="18" charset="0"/>
            </a:endParaRPr>
          </a:p>
          <a:p>
            <a:pPr marL="285750" indent="-285750">
              <a:buFont typeface="Wingdings" panose="05000000000000000000" pitchFamily="2" charset="2"/>
              <a:buChar char="q"/>
            </a:pP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Shipping</a:t>
            </a:r>
            <a:r>
              <a:rPr lang="en-US" b="1" dirty="0">
                <a:solidFill>
                  <a:srgbClr val="000099"/>
                </a:solidFill>
                <a:effectLst>
                  <a:outerShdw blurRad="38100" dist="38100" dir="2700000" algn="tl">
                    <a:srgbClr val="000000">
                      <a:alpha val="43137"/>
                    </a:srgbClr>
                  </a:outerShdw>
                </a:effectLst>
                <a:latin typeface="Palatino Linotype" panose="02040502050505030304" pitchFamily="18" charset="0"/>
              </a:rPr>
              <a:t>, forwarding and chartering of river and sea vessels</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t>
            </a:r>
          </a:p>
          <a:p>
            <a:endParaRPr lang="bg-BG" b="1" dirty="0">
              <a:solidFill>
                <a:srgbClr val="000099"/>
              </a:solidFill>
              <a:effectLst>
                <a:outerShdw blurRad="38100" dist="38100" dir="2700000" algn="tl">
                  <a:srgbClr val="000000">
                    <a:alpha val="43137"/>
                  </a:srgbClr>
                </a:outerShdw>
              </a:effectLst>
              <a:latin typeface="Palatino Linotype" panose="02040502050505030304" pitchFamily="18" charset="0"/>
            </a:endParaRPr>
          </a:p>
          <a:p>
            <a:pPr marL="285750" indent="-285750">
              <a:buFont typeface="Wingdings" panose="05000000000000000000" pitchFamily="2" charset="2"/>
              <a:buChar char="q"/>
            </a:pP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Organizing of combined </a:t>
            </a:r>
            <a:r>
              <a:rPr lang="en-US" b="1" dirty="0">
                <a:solidFill>
                  <a:srgbClr val="000099"/>
                </a:solidFill>
                <a:effectLst>
                  <a:outerShdw blurRad="38100" dist="38100" dir="2700000" algn="tl">
                    <a:srgbClr val="000000">
                      <a:alpha val="43137"/>
                    </a:srgbClr>
                  </a:outerShdw>
                </a:effectLst>
                <a:latin typeface="Palatino Linotype" panose="02040502050505030304" pitchFamily="18" charset="0"/>
              </a:rPr>
              <a:t>transport: river – railroad – sea and river – sea </a:t>
            </a:r>
            <a:r>
              <a:rPr lang="bg-BG"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t>
            </a:r>
            <a:endParaRPr lang="bg-BG" b="1" dirty="0">
              <a:solidFill>
                <a:srgbClr val="000099"/>
              </a:solidFill>
              <a:effectLst>
                <a:outerShdw blurRad="38100" dist="38100" dir="2700000" algn="tl">
                  <a:srgbClr val="000000">
                    <a:alpha val="43137"/>
                  </a:srgbClr>
                </a:outerShdw>
              </a:effectLst>
              <a:latin typeface="Palatino Linotype" panose="02040502050505030304" pitchFamily="18" charset="0"/>
            </a:endParaRPr>
          </a:p>
          <a:p>
            <a:endParaRPr lang="ru-RU" dirty="0"/>
          </a:p>
          <a:p>
            <a:endParaRPr lang="ru-RU" dirty="0"/>
          </a:p>
        </p:txBody>
      </p:sp>
      <p:pic>
        <p:nvPicPr>
          <p:cNvPr id="1028" name="Picture 4" descr="ship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6463" y="6805"/>
            <a:ext cx="4935537" cy="685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46529146"/>
      </p:ext>
    </p:extLst>
  </p:cSld>
  <p:clrMapOvr>
    <a:masterClrMapping/>
  </p:clrMapOvr>
  <mc:AlternateContent xmlns:mc="http://schemas.openxmlformats.org/markup-compatibility/2006" xmlns:p14="http://schemas.microsoft.com/office/powerpoint/2010/main">
    <mc:Choice Requires="p14">
      <p:transition spd="slow" p14:dur="1400" advTm="13426">
        <p14:ripple/>
      </p:transition>
    </mc:Choice>
    <mc:Fallback xmlns="">
      <p:transition spd="slow" advTm="134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0" descr="Clipboard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855663"/>
            <a:ext cx="45720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73063" y="4559300"/>
            <a:ext cx="4699000" cy="323165"/>
          </a:xfrm>
          <a:prstGeom prst="rect">
            <a:avLst/>
          </a:prstGeom>
          <a:noFill/>
        </p:spPr>
        <p:txBody>
          <a:bodyPr wrap="square" rtlCol="0">
            <a:spAutoFit/>
          </a:bodyPr>
          <a:lstStyle/>
          <a:p>
            <a:r>
              <a:rPr lang="en-US" sz="1500" b="1" i="1" dirty="0" smtClean="0">
                <a:solidFill>
                  <a:srgbClr val="000099"/>
                </a:solidFill>
                <a:latin typeface="Palatino Linotype" panose="02040502050505030304" pitchFamily="18" charset="0"/>
              </a:rPr>
              <a:t>Transshipment of heavy parcels at Port of Constanta</a:t>
            </a:r>
            <a:endParaRPr lang="bg-BG" sz="1500" b="1" i="1" dirty="0">
              <a:solidFill>
                <a:srgbClr val="000099"/>
              </a:solidFill>
              <a:latin typeface="Palatino Linotype" panose="02040502050505030304" pitchFamily="18" charset="0"/>
            </a:endParaRPr>
          </a:p>
        </p:txBody>
      </p:sp>
      <p:sp>
        <p:nvSpPr>
          <p:cNvPr id="6" name="TextBox 5"/>
          <p:cNvSpPr txBox="1"/>
          <p:nvPr/>
        </p:nvSpPr>
        <p:spPr>
          <a:xfrm>
            <a:off x="5626100" y="1812141"/>
            <a:ext cx="6438900" cy="4247317"/>
          </a:xfrm>
          <a:prstGeom prst="rect">
            <a:avLst/>
          </a:prstGeom>
          <a:noFill/>
        </p:spPr>
        <p:txBody>
          <a:bodyPr wrap="square" rtlCol="0">
            <a:spAutoFit/>
          </a:bodyPr>
          <a:lstStyle/>
          <a:p>
            <a:r>
              <a:rPr lang="bg-BG"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b="1" dirty="0">
                <a:solidFill>
                  <a:srgbClr val="000099"/>
                </a:solidFill>
                <a:effectLst>
                  <a:outerShdw blurRad="38100" dist="38100" dir="2700000" algn="tl">
                    <a:srgbClr val="000000">
                      <a:alpha val="43137"/>
                    </a:srgbClr>
                  </a:outerShdw>
                </a:effectLst>
                <a:latin typeface="Palatino Linotype" panose="02040502050505030304" pitchFamily="18" charset="0"/>
              </a:rPr>
              <a:t>Bulgarian River Shipping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maintains</a:t>
            </a:r>
            <a:r>
              <a:rPr lang="bg-BG"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t>
            </a:r>
            <a:endPar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endParaRPr>
          </a:p>
          <a:p>
            <a:endParaRPr lang="bg-BG" b="1" dirty="0">
              <a:solidFill>
                <a:srgbClr val="000099"/>
              </a:solidFill>
              <a:effectLst>
                <a:outerShdw blurRad="38100" dist="38100" dir="2700000" algn="tl">
                  <a:srgbClr val="000000">
                    <a:alpha val="43137"/>
                  </a:srgbClr>
                </a:outerShdw>
              </a:effectLst>
              <a:latin typeface="Palatino Linotype" panose="02040502050505030304" pitchFamily="18" charset="0"/>
            </a:endParaRPr>
          </a:p>
          <a:p>
            <a:pPr marL="285750" indent="-285750">
              <a:buFont typeface="Wingdings" panose="05000000000000000000" pitchFamily="2" charset="2"/>
              <a:buChar char="q"/>
            </a:pP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Own </a:t>
            </a:r>
            <a:r>
              <a:rPr lang="en-US" b="1" dirty="0">
                <a:solidFill>
                  <a:srgbClr val="000099"/>
                </a:solidFill>
                <a:effectLst>
                  <a:outerShdw blurRad="38100" dist="38100" dir="2700000" algn="tl">
                    <a:srgbClr val="000000">
                      <a:alpha val="43137"/>
                    </a:srgbClr>
                  </a:outerShdw>
                </a:effectLst>
                <a:latin typeface="Palatino Linotype" panose="02040502050505030304" pitchFamily="18" charset="0"/>
              </a:rPr>
              <a:t>agency offices rendering agency services to the fleet of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the company, </a:t>
            </a:r>
            <a:r>
              <a:rPr lang="en-US" b="1" dirty="0">
                <a:solidFill>
                  <a:srgbClr val="000099"/>
                </a:solidFill>
                <a:effectLst>
                  <a:outerShdw blurRad="38100" dist="38100" dir="2700000" algn="tl">
                    <a:srgbClr val="000000">
                      <a:alpha val="43137"/>
                    </a:srgbClr>
                  </a:outerShdw>
                </a:effectLst>
                <a:latin typeface="Palatino Linotype" panose="02040502050505030304" pitchFamily="18" charset="0"/>
              </a:rPr>
              <a:t>as wells as to other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ship-owners </a:t>
            </a:r>
            <a:r>
              <a:rPr lang="en-US" b="1" dirty="0">
                <a:solidFill>
                  <a:srgbClr val="000099"/>
                </a:solidFill>
                <a:effectLst>
                  <a:outerShdw blurRad="38100" dist="38100" dir="2700000" algn="tl">
                    <a:srgbClr val="000000">
                      <a:alpha val="43137"/>
                    </a:srgbClr>
                  </a:outerShdw>
                </a:effectLst>
                <a:latin typeface="Palatino Linotype" panose="02040502050505030304" pitchFamily="18" charset="0"/>
              </a:rPr>
              <a:t>in the ports of Rousse, Lom, Vidin and </a:t>
            </a:r>
            <a:r>
              <a:rPr lang="en-US" b="1" dirty="0" err="1">
                <a:solidFill>
                  <a:srgbClr val="000099"/>
                </a:solidFill>
                <a:effectLst>
                  <a:outerShdw blurRad="38100" dist="38100" dir="2700000" algn="tl">
                    <a:srgbClr val="000000">
                      <a:alpha val="43137"/>
                    </a:srgbClr>
                  </a:outerShdw>
                </a:effectLst>
                <a:latin typeface="Palatino Linotype" panose="02040502050505030304" pitchFamily="18" charset="0"/>
              </a:rPr>
              <a:t>Svistov</a:t>
            </a:r>
            <a:r>
              <a:rPr lang="bg-BG"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t>
            </a:r>
            <a:endPar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endParaRPr>
          </a:p>
          <a:p>
            <a:endParaRPr lang="bg-BG" b="1" dirty="0">
              <a:solidFill>
                <a:srgbClr val="000099"/>
              </a:solidFill>
              <a:effectLst>
                <a:outerShdw blurRad="38100" dist="38100" dir="2700000" algn="tl">
                  <a:srgbClr val="000000">
                    <a:alpha val="43137"/>
                  </a:srgbClr>
                </a:outerShdw>
              </a:effectLst>
              <a:latin typeface="Palatino Linotype" panose="02040502050505030304" pitchFamily="18" charset="0"/>
            </a:endParaRPr>
          </a:p>
          <a:p>
            <a:pPr marL="285750" indent="-285750">
              <a:buFont typeface="Wingdings" panose="05000000000000000000" pitchFamily="2" charset="2"/>
              <a:buChar char="q"/>
            </a:pP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Agency </a:t>
            </a:r>
            <a:r>
              <a:rPr lang="en-US" b="1" dirty="0">
                <a:solidFill>
                  <a:srgbClr val="000099"/>
                </a:solidFill>
                <a:effectLst>
                  <a:outerShdw blurRad="38100" dist="38100" dir="2700000" algn="tl">
                    <a:srgbClr val="000000">
                      <a:alpha val="43137"/>
                    </a:srgbClr>
                  </a:outerShdw>
                </a:effectLst>
                <a:latin typeface="Palatino Linotype" panose="02040502050505030304" pitchFamily="18" charset="0"/>
              </a:rPr>
              <a:t>representative office in the port of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Budapest, </a:t>
            </a:r>
            <a:r>
              <a:rPr lang="en-US" b="1" dirty="0">
                <a:solidFill>
                  <a:srgbClr val="000099"/>
                </a:solidFill>
                <a:effectLst>
                  <a:outerShdw blurRad="38100" dist="38100" dir="2700000" algn="tl">
                    <a:srgbClr val="000000">
                      <a:alpha val="43137"/>
                    </a:srgbClr>
                  </a:outerShdw>
                </a:effectLst>
                <a:latin typeface="Palatino Linotype" panose="02040502050505030304" pitchFamily="18" charset="0"/>
              </a:rPr>
              <a:t>dealing with agency and chartering of own and foreign vessels</a:t>
            </a:r>
            <a:r>
              <a:rPr lang="bg-BG"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t>
            </a:r>
            <a:endParaRPr lang="bg-BG" b="1" dirty="0">
              <a:solidFill>
                <a:srgbClr val="000099"/>
              </a:solidFill>
              <a:effectLst>
                <a:outerShdw blurRad="38100" dist="38100" dir="2700000" algn="tl">
                  <a:srgbClr val="000000">
                    <a:alpha val="43137"/>
                  </a:srgbClr>
                </a:outerShdw>
              </a:effectLst>
              <a:latin typeface="Palatino Linotype" panose="02040502050505030304" pitchFamily="18" charset="0"/>
            </a:endParaRPr>
          </a:p>
          <a:p>
            <a:r>
              <a:rPr lang="bg-BG" b="1" dirty="0">
                <a:solidFill>
                  <a:srgbClr val="000099"/>
                </a:solidFill>
                <a:effectLst>
                  <a:outerShdw blurRad="38100" dist="38100" dir="2700000" algn="tl">
                    <a:srgbClr val="000000">
                      <a:alpha val="43137"/>
                    </a:srgbClr>
                  </a:outerShdw>
                </a:effectLst>
                <a:latin typeface="Palatino Linotype" panose="02040502050505030304" pitchFamily="18" charset="0"/>
              </a:rPr>
              <a:t> </a:t>
            </a:r>
            <a:endParaRPr lang="bg-BG" b="1" dirty="0" smtClean="0">
              <a:solidFill>
                <a:srgbClr val="000099"/>
              </a:solidFill>
              <a:effectLst>
                <a:outerShdw blurRad="38100" dist="38100" dir="2700000" algn="tl">
                  <a:srgbClr val="000000">
                    <a:alpha val="43137"/>
                  </a:srgbClr>
                </a:outerShdw>
              </a:effectLst>
              <a:latin typeface="Palatino Linotype" panose="02040502050505030304" pitchFamily="18" charset="0"/>
            </a:endParaRPr>
          </a:p>
          <a:p>
            <a:endParaRPr lang="bg-BG" b="1" dirty="0">
              <a:solidFill>
                <a:srgbClr val="000099"/>
              </a:solidFill>
              <a:effectLst>
                <a:outerShdw blurRad="38100" dist="38100" dir="2700000" algn="tl">
                  <a:srgbClr val="000000">
                    <a:alpha val="43137"/>
                  </a:srgbClr>
                </a:outerShdw>
              </a:effectLst>
              <a:latin typeface="Palatino Linotype" panose="02040502050505030304" pitchFamily="18" charset="0"/>
            </a:endParaRPr>
          </a:p>
          <a:p>
            <a:pPr algn="ctr"/>
            <a:r>
              <a:rPr lang="bg-BG"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Bulgarian River Shipping </a:t>
            </a:r>
            <a:r>
              <a:rPr lang="en-US" b="1" dirty="0" err="1" smtClean="0">
                <a:solidFill>
                  <a:srgbClr val="000099"/>
                </a:solidFill>
                <a:effectLst>
                  <a:outerShdw blurRad="38100" dist="38100" dir="2700000" algn="tl">
                    <a:srgbClr val="000000">
                      <a:alpha val="43137"/>
                    </a:srgbClr>
                  </a:outerShdw>
                </a:effectLst>
                <a:latin typeface="Palatino Linotype" panose="02040502050505030304" pitchFamily="18" charset="0"/>
              </a:rPr>
              <a:t>JSCo</a:t>
            </a:r>
            <a:r>
              <a:rPr lang="en-US"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has its own repair facilities in the town of Rousse for ship repairs and technical works</a:t>
            </a:r>
            <a:r>
              <a:rPr lang="bg-BG"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endParaRPr lang="bg-BG" b="1" dirty="0">
              <a:solidFill>
                <a:srgbClr val="000099"/>
              </a:solidFill>
              <a:effectLst>
                <a:outerShdw blurRad="38100" dist="38100" dir="2700000" algn="tl">
                  <a:srgbClr val="000000">
                    <a:alpha val="43137"/>
                  </a:srgbClr>
                </a:outerShdw>
              </a:effectLst>
              <a:latin typeface="Palatino Linotype" panose="02040502050505030304" pitchFamily="18" charset="0"/>
            </a:endParaRPr>
          </a:p>
          <a:p>
            <a:endParaRPr lang="bg-BG" dirty="0"/>
          </a:p>
        </p:txBody>
      </p:sp>
    </p:spTree>
    <p:extLst>
      <p:ext uri="{BB962C8B-B14F-4D97-AF65-F5344CB8AC3E}">
        <p14:creationId xmlns:p14="http://schemas.microsoft.com/office/powerpoint/2010/main" val="3165264642"/>
      </p:ext>
    </p:extLst>
  </p:cSld>
  <p:clrMapOvr>
    <a:masterClrMapping/>
  </p:clrMapOvr>
  <mc:AlternateContent xmlns:mc="http://schemas.openxmlformats.org/markup-compatibility/2006" xmlns:p14="http://schemas.microsoft.com/office/powerpoint/2010/main">
    <mc:Choice Requires="p14">
      <p:transition spd="slow" p14:dur="1400" advTm="14604">
        <p14:ripple/>
      </p:transition>
    </mc:Choice>
    <mc:Fallback xmlns="">
      <p:transition spd="slow" advTm="14604">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4731" y="1473201"/>
            <a:ext cx="11811000" cy="4635500"/>
          </a:xfrm>
        </p:spPr>
        <p:txBody>
          <a:bodyPr>
            <a:normAutofit/>
          </a:bodyPr>
          <a:lstStyle/>
          <a:p>
            <a:pPr marL="0" indent="0">
              <a:spcBef>
                <a:spcPts val="0"/>
              </a:spcBef>
              <a:buNone/>
            </a:pP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p>
          <a:p>
            <a:pPr marL="0" indent="0">
              <a:spcBef>
                <a:spcPts val="0"/>
              </a:spcBef>
              <a:buNone/>
            </a:pP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Holding </a:t>
            </a:r>
            <a:r>
              <a:rPr lang="en-US" sz="1800" b="1" dirty="0">
                <a:solidFill>
                  <a:srgbClr val="000099"/>
                </a:solidFill>
                <a:effectLst>
                  <a:outerShdw blurRad="38100" dist="38100" dir="2700000" algn="tl">
                    <a:srgbClr val="000000">
                      <a:alpha val="43137"/>
                    </a:srgbClr>
                  </a:outerShdw>
                </a:effectLst>
                <a:latin typeface="Palatino Linotype" panose="02040502050505030304" pitchFamily="18" charset="0"/>
              </a:rPr>
              <a:t>company “</a:t>
            </a:r>
            <a:r>
              <a:rPr lang="en-US" sz="1800" b="1" dirty="0" err="1">
                <a:solidFill>
                  <a:srgbClr val="000099"/>
                </a:solidFill>
                <a:effectLst>
                  <a:outerShdw blurRad="38100" dist="38100" dir="2700000" algn="tl">
                    <a:srgbClr val="000000">
                      <a:alpha val="43137"/>
                    </a:srgbClr>
                  </a:outerShdw>
                </a:effectLst>
                <a:latin typeface="Palatino Linotype" panose="02040502050505030304" pitchFamily="18" charset="0"/>
              </a:rPr>
              <a:t>Chiimport</a:t>
            </a:r>
            <a:r>
              <a:rPr lang="en-US" sz="1800" b="1" dirty="0">
                <a:solidFill>
                  <a:srgbClr val="000099"/>
                </a:solidFill>
                <a:effectLst>
                  <a:outerShdw blurRad="38100" dist="38100" dir="2700000" algn="tl">
                    <a:srgbClr val="000000">
                      <a:alpha val="43137"/>
                    </a:srgbClr>
                  </a:outerShdw>
                </a:effectLst>
                <a:latin typeface="Palatino Linotype" panose="02040502050505030304" pitchFamily="18" charset="0"/>
              </a:rPr>
              <a:t>” undertook to invest in Bulgarian River Shipping </a:t>
            </a:r>
            <a:r>
              <a:rPr lang="en-US" sz="1800" b="1" dirty="0" err="1" smtClean="0">
                <a:solidFill>
                  <a:srgbClr val="000099"/>
                </a:solidFill>
                <a:effectLst>
                  <a:outerShdw blurRad="38100" dist="38100" dir="2700000" algn="tl">
                    <a:srgbClr val="000000">
                      <a:alpha val="43137"/>
                    </a:srgbClr>
                  </a:outerShdw>
                </a:effectLst>
                <a:latin typeface="Palatino Linotype" panose="02040502050505030304" pitchFamily="18" charset="0"/>
              </a:rPr>
              <a:t>JSCo</a:t>
            </a: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sz="1800" b="1" dirty="0">
                <a:solidFill>
                  <a:srgbClr val="000099"/>
                </a:solidFill>
                <a:effectLst>
                  <a:outerShdw blurRad="38100" dist="38100" dir="2700000" algn="tl">
                    <a:srgbClr val="000000">
                      <a:alpha val="43137"/>
                    </a:srgbClr>
                  </a:outerShdw>
                </a:effectLst>
                <a:latin typeface="Palatino Linotype" panose="02040502050505030304" pitchFamily="18" charset="0"/>
              </a:rPr>
              <a:t>25 million </a:t>
            </a: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EUR during </a:t>
            </a:r>
            <a:r>
              <a:rPr lang="en-US" sz="1800" b="1" dirty="0">
                <a:solidFill>
                  <a:srgbClr val="000099"/>
                </a:solidFill>
                <a:effectLst>
                  <a:outerShdw blurRad="38100" dist="38100" dir="2700000" algn="tl">
                    <a:srgbClr val="000000">
                      <a:alpha val="43137"/>
                    </a:srgbClr>
                  </a:outerShdw>
                </a:effectLst>
                <a:latin typeface="Palatino Linotype" panose="02040502050505030304" pitchFamily="18" charset="0"/>
              </a:rPr>
              <a:t>2007 – 2011 through its subsidiary company “Bulgarian Ship Company “.</a:t>
            </a:r>
          </a:p>
          <a:p>
            <a:pPr marL="0" indent="0">
              <a:spcBef>
                <a:spcPts val="0"/>
              </a:spcBef>
              <a:buNone/>
            </a:pPr>
            <a:endParaRPr lang="bg-BG" sz="1800" b="1" dirty="0">
              <a:solidFill>
                <a:srgbClr val="000099"/>
              </a:solidFill>
              <a:effectLst>
                <a:outerShdw blurRad="38100" dist="38100" dir="2700000" algn="tl">
                  <a:srgbClr val="000000">
                    <a:alpha val="43137"/>
                  </a:srgbClr>
                </a:outerShdw>
              </a:effectLst>
              <a:latin typeface="Palatino Linotype" panose="02040502050505030304" pitchFamily="18" charset="0"/>
            </a:endParaRPr>
          </a:p>
          <a:p>
            <a:pPr marL="0" indent="0">
              <a:spcBef>
                <a:spcPts val="0"/>
              </a:spcBef>
              <a:buNone/>
            </a:pP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sz="1800" b="1" dirty="0">
                <a:solidFill>
                  <a:srgbClr val="000099"/>
                </a:solidFill>
                <a:effectLst>
                  <a:outerShdw blurRad="38100" dist="38100" dir="2700000" algn="tl">
                    <a:srgbClr val="000000">
                      <a:alpha val="43137"/>
                    </a:srgbClr>
                  </a:outerShdw>
                </a:effectLst>
                <a:latin typeface="Palatino Linotype" panose="02040502050505030304" pitchFamily="18" charset="0"/>
              </a:rPr>
              <a:t>The main objective of the investment program was </a:t>
            </a: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the increasing of the </a:t>
            </a:r>
            <a:r>
              <a:rPr lang="en-US" sz="1800" b="1" dirty="0">
                <a:solidFill>
                  <a:srgbClr val="000099"/>
                </a:solidFill>
                <a:effectLst>
                  <a:outerShdw blurRad="38100" dist="38100" dir="2700000" algn="tl">
                    <a:srgbClr val="000000">
                      <a:alpha val="43137"/>
                    </a:srgbClr>
                  </a:outerShdw>
                </a:effectLst>
                <a:latin typeface="Palatino Linotype" panose="02040502050505030304" pitchFamily="18" charset="0"/>
              </a:rPr>
              <a:t>tonnage of Bulgarian River Shipping, as well as renovating the fleet of the company by replacing ship engines with new </a:t>
            </a: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ones, </a:t>
            </a:r>
            <a:r>
              <a:rPr lang="en-US" sz="1800" b="1" dirty="0">
                <a:solidFill>
                  <a:srgbClr val="000099"/>
                </a:solidFill>
                <a:effectLst>
                  <a:outerShdw blurRad="38100" dist="38100" dir="2700000" algn="tl">
                    <a:srgbClr val="000000">
                      <a:alpha val="43137"/>
                    </a:srgbClr>
                  </a:outerShdw>
                </a:effectLst>
                <a:latin typeface="Palatino Linotype" panose="02040502050505030304" pitchFamily="18" charset="0"/>
              </a:rPr>
              <a:t>product of “Caterpillar”; making constructive changes in some of the pushers thus enabling them to sail in the Upper Danube. The full reconstruction and replacement of the engines of 6 of the pushers was completed and their exploitation proved exceptionally good, resulting in low fuel consumption and minimal environmental </a:t>
            </a: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pollution.</a:t>
            </a:r>
            <a:endParaRPr lang="bg-BG"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endParaRPr>
          </a:p>
          <a:p>
            <a:pPr marL="0" indent="0">
              <a:spcBef>
                <a:spcPts val="0"/>
              </a:spcBef>
              <a:buNone/>
            </a:pP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sz="1800" b="1" dirty="0">
                <a:solidFill>
                  <a:srgbClr val="000099"/>
                </a:solidFill>
                <a:effectLst>
                  <a:outerShdw blurRad="38100" dist="38100" dir="2700000" algn="tl">
                    <a:srgbClr val="000000">
                      <a:alpha val="43137"/>
                    </a:srgbClr>
                  </a:outerShdw>
                </a:effectLst>
                <a:latin typeface="Palatino Linotype" panose="02040502050505030304" pitchFamily="18" charset="0"/>
              </a:rPr>
              <a:t>The investment program paid special attention to the building of new vessels, as well as to the growth of the fleet through </a:t>
            </a: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purchase </a:t>
            </a:r>
            <a:r>
              <a:rPr lang="en-US" sz="1800" b="1" dirty="0">
                <a:solidFill>
                  <a:srgbClr val="000099"/>
                </a:solidFill>
                <a:effectLst>
                  <a:outerShdw blurRad="38100" dist="38100" dir="2700000" algn="tl">
                    <a:srgbClr val="000000">
                      <a:alpha val="43137"/>
                    </a:srgbClr>
                  </a:outerShdw>
                </a:effectLst>
                <a:latin typeface="Palatino Linotype" panose="02040502050505030304" pitchFamily="18" charset="0"/>
              </a:rPr>
              <a:t>of vessels from other </a:t>
            </a: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ship-owners</a:t>
            </a:r>
            <a:r>
              <a:rPr lang="bg-BG"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t>
            </a:r>
            <a:endPar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endParaRPr>
          </a:p>
          <a:p>
            <a:pPr marL="0" indent="0">
              <a:spcBef>
                <a:spcPts val="0"/>
              </a:spcBef>
              <a:buNone/>
            </a:pPr>
            <a:endPar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endParaRPr>
          </a:p>
          <a:p>
            <a:pPr marL="0" indent="0">
              <a:spcBef>
                <a:spcPts val="0"/>
              </a:spcBef>
              <a:buNone/>
            </a:pP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GB" altLang="bg-BG" sz="1800" b="1" dirty="0">
                <a:solidFill>
                  <a:srgbClr val="000099"/>
                </a:solidFill>
                <a:effectLst>
                  <a:outerShdw blurRad="38100" dist="38100" dir="2700000" algn="tl">
                    <a:srgbClr val="000000">
                      <a:alpha val="43137"/>
                    </a:srgbClr>
                  </a:outerShdw>
                </a:effectLst>
                <a:latin typeface="Palatino Linotype" panose="02040502050505030304" pitchFamily="18" charset="0"/>
              </a:rPr>
              <a:t>Upon signing a contract with "Ship Building" JSC – Varna in </a:t>
            </a:r>
            <a:r>
              <a:rPr lang="en-GB" altLang="bg-BG"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2008 </a:t>
            </a:r>
            <a:r>
              <a:rPr lang="en-GB" altLang="bg-BG" sz="1800" b="1" dirty="0">
                <a:solidFill>
                  <a:srgbClr val="000099"/>
                </a:solidFill>
                <a:effectLst>
                  <a:outerShdw blurRad="38100" dist="38100" dir="2700000" algn="tl">
                    <a:srgbClr val="000000">
                      <a:alpha val="43137"/>
                    </a:srgbClr>
                  </a:outerShdw>
                </a:effectLst>
                <a:latin typeface="Palatino Linotype" panose="02040502050505030304" pitchFamily="18" charset="0"/>
              </a:rPr>
              <a:t>started the building of six covered barges (2 000 DWT dry cargo river barges "Europe-II” type). "Ship Building" JSC – Varna launched the first two barges in </a:t>
            </a:r>
            <a:r>
              <a:rPr lang="en-GB" altLang="bg-BG"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2008 </a:t>
            </a:r>
            <a:r>
              <a:rPr lang="en-GB" altLang="bg-BG" sz="1800" b="1" dirty="0">
                <a:solidFill>
                  <a:srgbClr val="000099"/>
                </a:solidFill>
                <a:effectLst>
                  <a:outerShdw blurRad="38100" dist="38100" dir="2700000" algn="tl">
                    <a:srgbClr val="000000">
                      <a:alpha val="43137"/>
                    </a:srgbClr>
                  </a:outerShdw>
                </a:effectLst>
                <a:latin typeface="Palatino Linotype" panose="02040502050505030304" pitchFamily="18" charset="0"/>
              </a:rPr>
              <a:t>and by the end of </a:t>
            </a:r>
            <a:r>
              <a:rPr lang="en-GB" altLang="bg-BG"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2009 with the </a:t>
            </a:r>
            <a:r>
              <a:rPr lang="en-GB" altLang="bg-BG" sz="1800" b="1" dirty="0">
                <a:solidFill>
                  <a:srgbClr val="000099"/>
                </a:solidFill>
                <a:effectLst>
                  <a:outerShdw blurRad="38100" dist="38100" dir="2700000" algn="tl">
                    <a:srgbClr val="000000">
                      <a:alpha val="43137"/>
                    </a:srgbClr>
                  </a:outerShdw>
                </a:effectLst>
                <a:latin typeface="Palatino Linotype" panose="02040502050505030304" pitchFamily="18" charset="0"/>
              </a:rPr>
              <a:t>building of the </a:t>
            </a:r>
            <a:r>
              <a:rPr lang="en-GB" altLang="bg-BG"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other 4 </a:t>
            </a:r>
            <a:r>
              <a:rPr lang="en-GB" altLang="bg-BG" sz="1800" b="1" dirty="0">
                <a:solidFill>
                  <a:srgbClr val="000099"/>
                </a:solidFill>
                <a:effectLst>
                  <a:outerShdw blurRad="38100" dist="38100" dir="2700000" algn="tl">
                    <a:srgbClr val="000000">
                      <a:alpha val="43137"/>
                    </a:srgbClr>
                  </a:outerShdw>
                </a:effectLst>
                <a:latin typeface="Palatino Linotype" panose="02040502050505030304" pitchFamily="18" charset="0"/>
              </a:rPr>
              <a:t>barges </a:t>
            </a:r>
            <a:r>
              <a:rPr lang="en-GB" altLang="bg-BG"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the </a:t>
            </a:r>
            <a:r>
              <a:rPr lang="en-GB" altLang="bg-BG" sz="1800" b="1" dirty="0">
                <a:solidFill>
                  <a:srgbClr val="000099"/>
                </a:solidFill>
                <a:effectLst>
                  <a:outerShdw blurRad="38100" dist="38100" dir="2700000" algn="tl">
                    <a:srgbClr val="000000">
                      <a:alpha val="43137"/>
                    </a:srgbClr>
                  </a:outerShdw>
                </a:effectLst>
                <a:latin typeface="Palatino Linotype" panose="02040502050505030304" pitchFamily="18" charset="0"/>
              </a:rPr>
              <a:t>series was </a:t>
            </a:r>
            <a:r>
              <a:rPr lang="en-GB" altLang="bg-BG"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completed </a:t>
            </a:r>
            <a:r>
              <a:rPr lang="en-GB" altLang="bg-BG" sz="1800" b="1" dirty="0">
                <a:solidFill>
                  <a:srgbClr val="000099"/>
                </a:solidFill>
                <a:effectLst>
                  <a:outerShdw blurRad="38100" dist="38100" dir="2700000" algn="tl">
                    <a:srgbClr val="000000">
                      <a:alpha val="43137"/>
                    </a:srgbClr>
                  </a:outerShdw>
                </a:effectLst>
                <a:latin typeface="Palatino Linotype" panose="02040502050505030304" pitchFamily="18" charset="0"/>
              </a:rPr>
              <a:t>and </a:t>
            </a:r>
            <a:r>
              <a:rPr lang="en-GB" altLang="bg-BG"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they were put </a:t>
            </a:r>
            <a:r>
              <a:rPr lang="en-GB" altLang="bg-BG" sz="1800" b="1" dirty="0">
                <a:solidFill>
                  <a:srgbClr val="000099"/>
                </a:solidFill>
                <a:effectLst>
                  <a:outerShdw blurRad="38100" dist="38100" dir="2700000" algn="tl">
                    <a:srgbClr val="000000">
                      <a:alpha val="43137"/>
                    </a:srgbClr>
                  </a:outerShdw>
                </a:effectLst>
                <a:latin typeface="Palatino Linotype" panose="02040502050505030304" pitchFamily="18" charset="0"/>
              </a:rPr>
              <a:t>also into operation. </a:t>
            </a:r>
            <a:r>
              <a:rPr lang="en-GB" altLang="bg-BG"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At </a:t>
            </a:r>
            <a:r>
              <a:rPr lang="en-GB" altLang="bg-BG" sz="1800" b="1" dirty="0">
                <a:solidFill>
                  <a:srgbClr val="000099"/>
                </a:solidFill>
                <a:effectLst>
                  <a:outerShdw blurRad="38100" dist="38100" dir="2700000" algn="tl">
                    <a:srgbClr val="000000">
                      <a:alpha val="43137"/>
                    </a:srgbClr>
                  </a:outerShdw>
                </a:effectLst>
                <a:latin typeface="Palatino Linotype" panose="02040502050505030304" pitchFamily="18" charset="0"/>
              </a:rPr>
              <a:t>present, these barges are the newest </a:t>
            </a:r>
            <a:r>
              <a:rPr lang="en-GB" altLang="bg-BG"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barges on </a:t>
            </a:r>
            <a:r>
              <a:rPr lang="en-GB" altLang="bg-BG" sz="1800" b="1" dirty="0">
                <a:solidFill>
                  <a:srgbClr val="000099"/>
                </a:solidFill>
                <a:effectLst>
                  <a:outerShdw blurRad="38100" dist="38100" dir="2700000" algn="tl">
                    <a:srgbClr val="000000">
                      <a:alpha val="43137"/>
                    </a:srgbClr>
                  </a:outerShdw>
                </a:effectLst>
                <a:latin typeface="Palatino Linotype" panose="02040502050505030304" pitchFamily="18" charset="0"/>
              </a:rPr>
              <a:t>the Danube under Bulgarian flag</a:t>
            </a:r>
            <a:r>
              <a:rPr lang="en-US" altLang="bg-BG" sz="1800" b="1" dirty="0">
                <a:solidFill>
                  <a:srgbClr val="000099"/>
                </a:solidFill>
                <a:effectLst>
                  <a:outerShdw blurRad="38100" dist="38100" dir="2700000" algn="tl">
                    <a:srgbClr val="000000">
                      <a:alpha val="43137"/>
                    </a:srgbClr>
                  </a:outerShdw>
                </a:effectLst>
                <a:latin typeface="Palatino Linotype" panose="02040502050505030304" pitchFamily="18" charset="0"/>
              </a:rPr>
              <a:t>.</a:t>
            </a:r>
            <a:endParaRPr lang="bg-BG" altLang="bg-BG" sz="1800" b="1" dirty="0">
              <a:solidFill>
                <a:srgbClr val="000099"/>
              </a:solidFill>
              <a:effectLst>
                <a:outerShdw blurRad="38100" dist="38100" dir="2700000" algn="tl">
                  <a:srgbClr val="000000">
                    <a:alpha val="43137"/>
                  </a:srgbClr>
                </a:outerShdw>
              </a:effectLst>
              <a:latin typeface="Palatino Linotype" panose="02040502050505030304" pitchFamily="18" charset="0"/>
            </a:endParaRPr>
          </a:p>
        </p:txBody>
      </p:sp>
      <p:sp>
        <p:nvSpPr>
          <p:cNvPr id="5" name="Rectangle 3"/>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bg-BG" altLang="bg-BG"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90692706"/>
      </p:ext>
    </p:extLst>
  </p:cSld>
  <p:clrMapOvr>
    <a:masterClrMapping/>
  </p:clrMapOvr>
  <mc:AlternateContent xmlns:mc="http://schemas.openxmlformats.org/markup-compatibility/2006" xmlns:p14="http://schemas.microsoft.com/office/powerpoint/2010/main">
    <mc:Choice Requires="p14">
      <p:transition spd="slow" p14:dur="1400" advTm="32327">
        <p14:ripple/>
      </p:transition>
    </mc:Choice>
    <mc:Fallback xmlns="">
      <p:transition spd="slow" advTm="32327">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 y="1435100"/>
            <a:ext cx="11874500" cy="4940300"/>
          </a:xfrm>
        </p:spPr>
        <p:txBody>
          <a:bodyPr>
            <a:normAutofit/>
          </a:bodyPr>
          <a:lstStyle/>
          <a:p>
            <a:pPr marL="0" indent="0">
              <a:spcBef>
                <a:spcPts val="0"/>
              </a:spcBef>
              <a:buNone/>
            </a:pPr>
            <a:endParaRPr lang="ru-RU" sz="1800" b="1" dirty="0">
              <a:solidFill>
                <a:srgbClr val="000099"/>
              </a:solidFill>
              <a:effectLst>
                <a:outerShdw blurRad="38100" dist="38100" dir="2700000" algn="tl">
                  <a:srgbClr val="000000">
                    <a:alpha val="43137"/>
                  </a:srgbClr>
                </a:outerShdw>
              </a:effectLst>
              <a:latin typeface="Palatino Linotype" panose="02040502050505030304" pitchFamily="18" charset="0"/>
            </a:endParaRPr>
          </a:p>
          <a:p>
            <a:pPr marL="0" indent="0">
              <a:spcBef>
                <a:spcPts val="0"/>
              </a:spcBef>
              <a:buNone/>
            </a:pPr>
            <a:r>
              <a:rPr lang="en-US" sz="1800" b="1" dirty="0">
                <a:solidFill>
                  <a:srgbClr val="000099"/>
                </a:solidFill>
                <a:effectLst>
                  <a:outerShdw blurRad="38100" dist="38100" dir="2700000" algn="tl">
                    <a:srgbClr val="000000">
                      <a:alpha val="43137"/>
                    </a:srgbClr>
                  </a:outerShdw>
                </a:effectLst>
                <a:latin typeface="Palatino Linotype" panose="02040502050505030304" pitchFamily="18" charset="0"/>
              </a:rPr>
              <a:t>	In 2010 in </a:t>
            </a: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implementation of </a:t>
            </a:r>
            <a:r>
              <a:rPr lang="en-US" sz="1800" b="1" dirty="0">
                <a:solidFill>
                  <a:srgbClr val="000099"/>
                </a:solidFill>
                <a:effectLst>
                  <a:outerShdw blurRad="38100" dist="38100" dir="2700000" algn="tl">
                    <a:srgbClr val="000000">
                      <a:alpha val="43137"/>
                    </a:srgbClr>
                  </a:outerShdw>
                </a:effectLst>
                <a:latin typeface="Palatino Linotype" panose="02040502050505030304" pitchFamily="18" charset="0"/>
              </a:rPr>
              <a:t>the investment program Bulgarian River Shipping increased its fleet with </a:t>
            </a: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purchasing, </a:t>
            </a:r>
            <a:r>
              <a:rPr lang="en-US" sz="1800" b="1" dirty="0">
                <a:solidFill>
                  <a:srgbClr val="000099"/>
                </a:solidFill>
                <a:effectLst>
                  <a:outerShdw blurRad="38100" dist="38100" dir="2700000" algn="tl">
                    <a:srgbClr val="000000">
                      <a:alpha val="43137"/>
                    </a:srgbClr>
                  </a:outerShdw>
                </a:effectLst>
                <a:latin typeface="Palatino Linotype" panose="02040502050505030304" pitchFamily="18" charset="0"/>
              </a:rPr>
              <a:t>as follows:   </a:t>
            </a:r>
            <a:endPar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endParaRPr>
          </a:p>
          <a:p>
            <a:pPr marL="0" indent="0">
              <a:spcBef>
                <a:spcPts val="0"/>
              </a:spcBef>
              <a:buNone/>
            </a:pPr>
            <a:endParaRPr lang="en-US" sz="1800" b="1" dirty="0">
              <a:solidFill>
                <a:srgbClr val="000099"/>
              </a:solidFill>
              <a:effectLst>
                <a:outerShdw blurRad="38100" dist="38100" dir="2700000" algn="tl">
                  <a:srgbClr val="000000">
                    <a:alpha val="43137"/>
                  </a:srgbClr>
                </a:outerShdw>
              </a:effectLst>
              <a:latin typeface="Palatino Linotype" panose="02040502050505030304" pitchFamily="18" charset="0"/>
            </a:endParaRPr>
          </a:p>
          <a:p>
            <a:pPr marL="0" indent="0">
              <a:spcBef>
                <a:spcPts val="0"/>
              </a:spcBef>
              <a:buNone/>
            </a:pP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- 10 pcs. </a:t>
            </a:r>
            <a:r>
              <a:rPr lang="en-US" sz="1800" b="1" dirty="0">
                <a:solidFill>
                  <a:srgbClr val="000099"/>
                </a:solidFill>
                <a:effectLst>
                  <a:outerShdw blurRad="38100" dist="38100" dir="2700000" algn="tl">
                    <a:srgbClr val="000000">
                      <a:alpha val="43137"/>
                    </a:srgbClr>
                  </a:outerShdw>
                </a:effectLst>
                <a:latin typeface="Palatino Linotype" panose="02040502050505030304" pitchFamily="18" charset="0"/>
              </a:rPr>
              <a:t>river vessels, incl. 3 self-propelled </a:t>
            </a: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vessels </a:t>
            </a:r>
            <a:r>
              <a:rPr lang="en-US" sz="1800" b="1" dirty="0">
                <a:solidFill>
                  <a:srgbClr val="000099"/>
                </a:solidFill>
                <a:effectLst>
                  <a:outerShdw blurRad="38100" dist="38100" dir="2700000" algn="tl">
                    <a:srgbClr val="000000">
                      <a:alpha val="43137"/>
                    </a:srgbClr>
                  </a:outerShdw>
                </a:effectLst>
                <a:latin typeface="Palatino Linotype" panose="02040502050505030304" pitchFamily="18" charset="0"/>
              </a:rPr>
              <a:t>with 3 barges to the vessels, 2 non-propelled river barges and 2 pushers. The acquisition of the vessels was due to the contract between Ship Building </a:t>
            </a:r>
            <a:r>
              <a:rPr lang="en-US" sz="1800" b="1" dirty="0" err="1" smtClean="0">
                <a:solidFill>
                  <a:srgbClr val="000099"/>
                </a:solidFill>
                <a:effectLst>
                  <a:outerShdw blurRad="38100" dist="38100" dir="2700000" algn="tl">
                    <a:srgbClr val="000000">
                      <a:alpha val="43137"/>
                    </a:srgbClr>
                  </a:outerShdw>
                </a:effectLst>
                <a:latin typeface="Palatino Linotype" panose="02040502050505030304" pitchFamily="18" charset="0"/>
              </a:rPr>
              <a:t>JSCo</a:t>
            </a: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sz="1800" b="1" dirty="0">
                <a:solidFill>
                  <a:srgbClr val="000099"/>
                </a:solidFill>
                <a:effectLst>
                  <a:outerShdw blurRad="38100" dist="38100" dir="2700000" algn="tl">
                    <a:srgbClr val="000000">
                      <a:alpha val="43137"/>
                    </a:srgbClr>
                  </a:outerShdw>
                </a:effectLst>
                <a:latin typeface="Palatino Linotype" panose="02040502050505030304" pitchFamily="18" charset="0"/>
              </a:rPr>
              <a:t>and Bulgarian River </a:t>
            </a: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Shipping, </a:t>
            </a:r>
            <a:r>
              <a:rPr lang="en-US" sz="1800" b="1" dirty="0">
                <a:solidFill>
                  <a:srgbClr val="000099"/>
                </a:solidFill>
                <a:effectLst>
                  <a:outerShdw blurRad="38100" dist="38100" dir="2700000" algn="tl">
                    <a:srgbClr val="000000">
                      <a:alpha val="43137"/>
                    </a:srgbClr>
                  </a:outerShdw>
                </a:effectLst>
                <a:latin typeface="Palatino Linotype" panose="02040502050505030304" pitchFamily="18" charset="0"/>
              </a:rPr>
              <a:t>as a result of which the fleet of the company was increased by additional loading capacity of 9400 MT and power of 6600 HP;</a:t>
            </a:r>
          </a:p>
          <a:p>
            <a:pPr marL="0" indent="0">
              <a:spcBef>
                <a:spcPts val="0"/>
              </a:spcBef>
              <a:buNone/>
            </a:pP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- 4 pcs. </a:t>
            </a:r>
            <a:r>
              <a:rPr lang="en-US" sz="1800" b="1" dirty="0">
                <a:solidFill>
                  <a:srgbClr val="000099"/>
                </a:solidFill>
                <a:effectLst>
                  <a:outerShdw blurRad="38100" dist="38100" dir="2700000" algn="tl">
                    <a:srgbClr val="000000">
                      <a:alpha val="43137"/>
                    </a:srgbClr>
                  </a:outerShdw>
                </a:effectLst>
                <a:latin typeface="Palatino Linotype" panose="02040502050505030304" pitchFamily="18" charset="0"/>
              </a:rPr>
              <a:t>non-propelled river barges and 1 </a:t>
            </a: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pusher, </a:t>
            </a:r>
            <a:r>
              <a:rPr lang="en-US" sz="1800" b="1" dirty="0">
                <a:solidFill>
                  <a:srgbClr val="000099"/>
                </a:solidFill>
                <a:effectLst>
                  <a:outerShdw blurRad="38100" dist="38100" dir="2700000" algn="tl">
                    <a:srgbClr val="000000">
                      <a:alpha val="43137"/>
                    </a:srgbClr>
                  </a:outerShdw>
                </a:effectLst>
                <a:latin typeface="Palatino Linotype" panose="02040502050505030304" pitchFamily="18" charset="0"/>
              </a:rPr>
              <a:t>purchased from Eastern River Shipping - Rousse.</a:t>
            </a:r>
          </a:p>
          <a:p>
            <a:pPr marL="0" indent="0">
              <a:spcBef>
                <a:spcPts val="0"/>
              </a:spcBef>
              <a:buNone/>
            </a:pPr>
            <a:endParaRPr lang="ru-RU" sz="1800" b="1" dirty="0">
              <a:solidFill>
                <a:srgbClr val="000099"/>
              </a:solidFill>
              <a:effectLst>
                <a:outerShdw blurRad="38100" dist="38100" dir="2700000" algn="tl">
                  <a:srgbClr val="000000">
                    <a:alpha val="43137"/>
                  </a:srgbClr>
                </a:outerShdw>
              </a:effectLst>
              <a:latin typeface="Palatino Linotype" panose="02040502050505030304" pitchFamily="18" charset="0"/>
            </a:endParaRPr>
          </a:p>
          <a:p>
            <a:pPr marL="0" indent="0">
              <a:spcBef>
                <a:spcPts val="0"/>
              </a:spcBef>
              <a:buNone/>
            </a:pP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Due to these </a:t>
            </a:r>
            <a:r>
              <a:rPr lang="en-US" sz="1800" b="1" dirty="0">
                <a:solidFill>
                  <a:srgbClr val="000099"/>
                </a:solidFill>
                <a:effectLst>
                  <a:outerShdw blurRad="38100" dist="38100" dir="2700000" algn="tl">
                    <a:srgbClr val="000000">
                      <a:alpha val="43137"/>
                    </a:srgbClr>
                  </a:outerShdw>
                </a:effectLst>
                <a:latin typeface="Palatino Linotype" panose="02040502050505030304" pitchFamily="18" charset="0"/>
              </a:rPr>
              <a:t>two transactions the fleet of the company was increased by a total of 17,000 MT loading capacity and 7,500 </a:t>
            </a:r>
            <a:r>
              <a:rPr lang="ru-RU"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t>
            </a:r>
            <a:endPar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endParaRPr>
          </a:p>
          <a:p>
            <a:pPr marL="0" indent="0">
              <a:spcBef>
                <a:spcPts val="0"/>
              </a:spcBef>
              <a:buNone/>
            </a:pPr>
            <a:endPar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endParaRPr>
          </a:p>
          <a:p>
            <a:pPr marL="0" indent="0">
              <a:spcBef>
                <a:spcPts val="0"/>
              </a:spcBef>
              <a:buNone/>
            </a:pPr>
            <a:endPar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endParaRPr>
          </a:p>
          <a:p>
            <a:pPr marL="0" indent="0" algn="ctr">
              <a:spcBef>
                <a:spcPts val="0"/>
              </a:spcBef>
              <a:buNone/>
            </a:pPr>
            <a:r>
              <a:rPr lang="en-US" sz="1800" b="1" dirty="0">
                <a:solidFill>
                  <a:srgbClr val="000099"/>
                </a:solidFill>
                <a:effectLst>
                  <a:outerShdw blurRad="38100" dist="38100" dir="2700000" algn="tl">
                    <a:srgbClr val="000000">
                      <a:alpha val="43137"/>
                    </a:srgbClr>
                  </a:outerShdw>
                </a:effectLst>
                <a:latin typeface="Palatino Linotype" panose="02040502050505030304" pitchFamily="18" charset="0"/>
              </a:rPr>
              <a:t>	The investment program of Bulgarian River Shipping </a:t>
            </a: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foresees the building </a:t>
            </a:r>
            <a:r>
              <a:rPr lang="en-US" sz="1800" b="1" dirty="0">
                <a:solidFill>
                  <a:srgbClr val="000099"/>
                </a:solidFill>
                <a:effectLst>
                  <a:outerShdw blurRad="38100" dist="38100" dir="2700000" algn="tl">
                    <a:srgbClr val="000000">
                      <a:alpha val="43137"/>
                    </a:srgbClr>
                  </a:outerShdw>
                </a:effectLst>
                <a:latin typeface="Palatino Linotype" panose="02040502050505030304" pitchFamily="18" charset="0"/>
              </a:rPr>
              <a:t>of a logistics center with a capacity of over 25,000 square meters, facilities for the storage and marketing of petroleum products with a capacity of over 10,000 </a:t>
            </a: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tons </a:t>
            </a:r>
            <a:r>
              <a:rPr lang="en-US" sz="1800" b="1" dirty="0">
                <a:solidFill>
                  <a:srgbClr val="000099"/>
                </a:solidFill>
                <a:effectLst>
                  <a:outerShdw blurRad="38100" dist="38100" dir="2700000" algn="tl">
                    <a:srgbClr val="000000">
                      <a:alpha val="43137"/>
                    </a:srgbClr>
                  </a:outerShdw>
                </a:effectLst>
                <a:latin typeface="Palatino Linotype" panose="02040502050505030304" pitchFamily="18" charset="0"/>
              </a:rPr>
              <a:t>and grain silo with a capacity of 2,780 cubic meters. </a:t>
            </a:r>
            <a:endPar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endParaRPr>
          </a:p>
          <a:p>
            <a:pPr marL="0" indent="0" algn="ctr">
              <a:spcBef>
                <a:spcPts val="0"/>
              </a:spcBef>
              <a:buNone/>
            </a:pP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The </a:t>
            </a:r>
            <a:r>
              <a:rPr lang="en-US" sz="1800" b="1" dirty="0">
                <a:solidFill>
                  <a:srgbClr val="000099"/>
                </a:solidFill>
                <a:effectLst>
                  <a:outerShdw blurRad="38100" dist="38100" dir="2700000" algn="tl">
                    <a:srgbClr val="000000">
                      <a:alpha val="43137"/>
                    </a:srgbClr>
                  </a:outerShdw>
                </a:effectLst>
                <a:latin typeface="Palatino Linotype" panose="02040502050505030304" pitchFamily="18" charset="0"/>
              </a:rPr>
              <a:t>center </a:t>
            </a:r>
            <a:r>
              <a:rPr lang="en-US"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is going to cover an </a:t>
            </a:r>
            <a:r>
              <a:rPr lang="en-US" sz="1800" b="1" dirty="0">
                <a:solidFill>
                  <a:srgbClr val="000099"/>
                </a:solidFill>
                <a:effectLst>
                  <a:outerShdw blurRad="38100" dist="38100" dir="2700000" algn="tl">
                    <a:srgbClr val="000000">
                      <a:alpha val="43137"/>
                    </a:srgbClr>
                  </a:outerShdw>
                </a:effectLst>
                <a:latin typeface="Palatino Linotype" panose="02040502050505030304" pitchFamily="18" charset="0"/>
              </a:rPr>
              <a:t>area of 185,000 square meters (45,7acres) owned by BRS in the Industrial Zone Rousse-East, next to bank of the Danube River</a:t>
            </a:r>
            <a:r>
              <a:rPr lang="ru-RU" sz="18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t>
            </a:r>
            <a:endParaRPr lang="ru-RU" sz="1800" b="1" dirty="0">
              <a:solidFill>
                <a:srgbClr val="000099"/>
              </a:solidFill>
              <a:effectLst>
                <a:outerShdw blurRad="38100" dist="38100" dir="2700000" algn="tl">
                  <a:srgbClr val="000000">
                    <a:alpha val="43137"/>
                  </a:srgbClr>
                </a:outerShdw>
              </a:effectLst>
              <a:latin typeface="Palatino Linotype" panose="02040502050505030304" pitchFamily="18" charset="0"/>
            </a:endParaRPr>
          </a:p>
          <a:p>
            <a:pPr marL="0" indent="0">
              <a:spcBef>
                <a:spcPts val="0"/>
              </a:spcBef>
              <a:buNone/>
            </a:pPr>
            <a:endParaRPr lang="ru-RU" sz="1800" b="1" dirty="0">
              <a:solidFill>
                <a:srgbClr val="000099"/>
              </a:solidFill>
              <a:effectLst>
                <a:outerShdw blurRad="38100" dist="38100" dir="2700000" algn="tl">
                  <a:srgbClr val="000000">
                    <a:alpha val="43137"/>
                  </a:srgbClr>
                </a:outerShdw>
              </a:effectLst>
              <a:latin typeface="Palatino Linotype" panose="02040502050505030304" pitchFamily="18" charset="0"/>
            </a:endParaRPr>
          </a:p>
        </p:txBody>
      </p:sp>
    </p:spTree>
    <p:extLst>
      <p:ext uri="{BB962C8B-B14F-4D97-AF65-F5344CB8AC3E}">
        <p14:creationId xmlns:p14="http://schemas.microsoft.com/office/powerpoint/2010/main" val="2148030425"/>
      </p:ext>
    </p:extLst>
  </p:cSld>
  <p:clrMapOvr>
    <a:masterClrMapping/>
  </p:clrMapOvr>
  <mc:AlternateContent xmlns:mc="http://schemas.openxmlformats.org/markup-compatibility/2006" xmlns:p14="http://schemas.microsoft.com/office/powerpoint/2010/main">
    <mc:Choice Requires="p14">
      <p:transition spd="slow" p14:dur="1400" advTm="23468">
        <p14:ripple/>
      </p:transition>
    </mc:Choice>
    <mc:Fallback xmlns="">
      <p:transition spd="slow" advTm="23468">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2514" y="493239"/>
            <a:ext cx="6337300" cy="6109365"/>
          </a:xfrm>
          <a:prstGeom prst="rect">
            <a:avLst/>
          </a:prstGeom>
          <a:noFill/>
        </p:spPr>
        <p:txBody>
          <a:bodyPr wrap="square" rtlCol="0">
            <a:spAutoFit/>
          </a:bodyPr>
          <a:lstStyle/>
          <a:p>
            <a:r>
              <a:rPr lang="ru-RU" sz="17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sz="17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On </a:t>
            </a:r>
            <a:r>
              <a:rPr lang="en-US" sz="1700" b="1" dirty="0">
                <a:solidFill>
                  <a:srgbClr val="000099"/>
                </a:solidFill>
                <a:effectLst>
                  <a:outerShdw blurRad="38100" dist="38100" dir="2700000" algn="tl">
                    <a:srgbClr val="000000">
                      <a:alpha val="43137"/>
                    </a:srgbClr>
                  </a:outerShdw>
                </a:effectLst>
                <a:latin typeface="Palatino Linotype" panose="02040502050505030304" pitchFamily="18" charset="0"/>
              </a:rPr>
              <a:t>20.08.2010 the Ministry of Transport, Information Technologies and Communications concluded with Bulgarian River Shipping </a:t>
            </a:r>
            <a:r>
              <a:rPr lang="en-US" sz="1700" b="1" dirty="0" err="1" smtClean="0">
                <a:solidFill>
                  <a:srgbClr val="000099"/>
                </a:solidFill>
                <a:effectLst>
                  <a:outerShdw blurRad="38100" dist="38100" dir="2700000" algn="tl">
                    <a:srgbClr val="000000">
                      <a:alpha val="43137"/>
                    </a:srgbClr>
                  </a:outerShdw>
                </a:effectLst>
                <a:latin typeface="Palatino Linotype" panose="02040502050505030304" pitchFamily="18" charset="0"/>
              </a:rPr>
              <a:t>JSCo</a:t>
            </a:r>
            <a:r>
              <a:rPr lang="en-US" sz="17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sz="1700" b="1" dirty="0">
                <a:solidFill>
                  <a:srgbClr val="000099"/>
                </a:solidFill>
                <a:effectLst>
                  <a:outerShdw blurRad="38100" dist="38100" dir="2700000" algn="tl">
                    <a:srgbClr val="000000">
                      <a:alpha val="43137"/>
                    </a:srgbClr>
                  </a:outerShdw>
                </a:effectLst>
                <a:latin typeface="Palatino Linotype" panose="02040502050505030304" pitchFamily="18" charset="0"/>
              </a:rPr>
              <a:t>contract to award a 35-year concession for the operation of Port Terminal “Vidin-North” and Ferryboat Terminal “Vidin“, parts of Port for Public Transport of National Importance Vidin. The contract entered into force on 20.10.2010 and is for a period of 30 years. </a:t>
            </a:r>
            <a:endParaRPr lang="bg-BG" sz="1700" b="1" dirty="0" smtClean="0">
              <a:solidFill>
                <a:srgbClr val="000099"/>
              </a:solidFill>
              <a:effectLst>
                <a:outerShdw blurRad="38100" dist="38100" dir="2700000" algn="tl">
                  <a:srgbClr val="000000">
                    <a:alpha val="43137"/>
                  </a:srgbClr>
                </a:outerShdw>
              </a:effectLst>
              <a:latin typeface="Palatino Linotype" panose="02040502050505030304" pitchFamily="18" charset="0"/>
            </a:endParaRPr>
          </a:p>
          <a:p>
            <a:r>
              <a:rPr lang="ru-RU" sz="17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sz="1700" b="1" dirty="0">
                <a:solidFill>
                  <a:srgbClr val="000099"/>
                </a:solidFill>
                <a:effectLst>
                  <a:outerShdw blurRad="38100" dist="38100" dir="2700000" algn="tl">
                    <a:srgbClr val="000000">
                      <a:alpha val="43137"/>
                    </a:srgbClr>
                  </a:outerShdw>
                </a:effectLst>
                <a:latin typeface="Palatino Linotype" panose="02040502050505030304" pitchFamily="18" charset="0"/>
              </a:rPr>
              <a:t>Port terminals “Vidin-North” and Ferryboat Terminal “Vidin“ form the territory and operational </a:t>
            </a:r>
            <a:r>
              <a:rPr lang="en-US" sz="1700" b="1" dirty="0" err="1">
                <a:solidFill>
                  <a:srgbClr val="000099"/>
                </a:solidFill>
                <a:effectLst>
                  <a:outerShdw blurRad="38100" dist="38100" dir="2700000" algn="tl">
                    <a:srgbClr val="000000">
                      <a:alpha val="43137"/>
                    </a:srgbClr>
                  </a:outerShdw>
                </a:effectLst>
                <a:latin typeface="Palatino Linotype" panose="02040502050505030304" pitchFamily="18" charset="0"/>
              </a:rPr>
              <a:t>aquatory</a:t>
            </a:r>
            <a:r>
              <a:rPr lang="en-US" sz="1700" b="1" dirty="0">
                <a:solidFill>
                  <a:srgbClr val="000099"/>
                </a:solidFill>
                <a:effectLst>
                  <a:outerShdw blurRad="38100" dist="38100" dir="2700000" algn="tl">
                    <a:srgbClr val="000000">
                      <a:alpha val="43137"/>
                    </a:srgbClr>
                  </a:outerShdw>
                </a:effectLst>
                <a:latin typeface="Palatino Linotype" panose="02040502050505030304" pitchFamily="18" charset="0"/>
              </a:rPr>
              <a:t> of port “Vidin-North”, namely from km. 792.800 till km. 793.600 according to Danube </a:t>
            </a:r>
            <a:r>
              <a:rPr lang="en-US" sz="17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mileage</a:t>
            </a:r>
            <a:r>
              <a:rPr lang="ru-RU" sz="17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p>
          <a:p>
            <a:r>
              <a:rPr lang="ru-RU" sz="17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sz="1700" b="1" dirty="0">
                <a:solidFill>
                  <a:srgbClr val="000099"/>
                </a:solidFill>
                <a:effectLst>
                  <a:outerShdw blurRad="38100" dist="38100" dir="2700000" algn="tl">
                    <a:srgbClr val="000000">
                      <a:alpha val="43137"/>
                    </a:srgbClr>
                  </a:outerShdw>
                </a:effectLst>
                <a:latin typeface="Palatino Linotype" panose="02040502050505030304" pitchFamily="18" charset="0"/>
              </a:rPr>
              <a:t>Port Terminal “Vidin-North” is with overall port area of 120 000 m2, disposes of railway tracks, there is a road connection with national road E79. The open storage area is total up to 10 000 m2, there is a built and functional covered storage with total are 4 000 m2. On the territory of the terminal is set up and is functional storage under the customs warehousing procedure. Port Terminal “Vidin-North” disposes of 4 berths, two of them are specialized in handling of grains </a:t>
            </a:r>
            <a:r>
              <a:rPr lang="en-US" sz="17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(at berth No.4 e. g. the </a:t>
            </a:r>
            <a:r>
              <a:rPr lang="en-US" sz="17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output is 250 MT/hour transshipment from truck to ship without any crushing, scattering </a:t>
            </a:r>
            <a:r>
              <a:rPr lang="en-US" sz="1700" b="1" dirty="0">
                <a:solidFill>
                  <a:srgbClr val="000099"/>
                </a:solidFill>
                <a:effectLst>
                  <a:outerShdw blurRad="38100" dist="38100" dir="2700000" algn="tl">
                    <a:srgbClr val="000000">
                      <a:alpha val="43137"/>
                    </a:srgbClr>
                  </a:outerShdw>
                </a:effectLst>
                <a:latin typeface="Palatino Linotype" panose="02040502050505030304" pitchFamily="18" charset="0"/>
              </a:rPr>
              <a:t>or </a:t>
            </a:r>
            <a:r>
              <a:rPr lang="en-US" sz="17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contamination</a:t>
            </a:r>
            <a:r>
              <a:rPr lang="bg-BG" sz="17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sz="17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of the grain) </a:t>
            </a:r>
            <a:r>
              <a:rPr lang="en-US" sz="17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and </a:t>
            </a:r>
            <a:r>
              <a:rPr lang="en-US" sz="1700" b="1" dirty="0">
                <a:solidFill>
                  <a:srgbClr val="000099"/>
                </a:solidFill>
                <a:effectLst>
                  <a:outerShdw blurRad="38100" dist="38100" dir="2700000" algn="tl">
                    <a:srgbClr val="000000">
                      <a:alpha val="43137"/>
                    </a:srgbClr>
                  </a:outerShdw>
                </a:effectLst>
                <a:latin typeface="Palatino Linotype" panose="02040502050505030304" pitchFamily="18" charset="0"/>
              </a:rPr>
              <a:t>the other two </a:t>
            </a:r>
            <a:r>
              <a:rPr lang="en-US" sz="17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berths are multipurpose</a:t>
            </a:r>
            <a:r>
              <a:rPr lang="ru-RU" sz="17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t>
            </a:r>
            <a:endParaRPr lang="ru-RU" sz="1700" b="1" dirty="0">
              <a:solidFill>
                <a:srgbClr val="000099"/>
              </a:solidFill>
              <a:effectLst>
                <a:outerShdw blurRad="38100" dist="38100" dir="2700000" algn="tl">
                  <a:srgbClr val="000000">
                    <a:alpha val="43137"/>
                  </a:srgbClr>
                </a:outerShdw>
              </a:effectLst>
              <a:latin typeface="Palatino Linotype" panose="02040502050505030304" pitchFamily="18" charset="0"/>
            </a:endParaRPr>
          </a:p>
        </p:txBody>
      </p:sp>
      <p:pic>
        <p:nvPicPr>
          <p:cNvPr id="3074" name="Picture 2" descr="cranes + port v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35242" y="1517650"/>
            <a:ext cx="6092825" cy="4907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9832364"/>
      </p:ext>
    </p:extLst>
  </p:cSld>
  <p:clrMapOvr>
    <a:masterClrMapping/>
  </p:clrMapOvr>
  <mc:AlternateContent xmlns:mc="http://schemas.openxmlformats.org/markup-compatibility/2006" xmlns:p14="http://schemas.microsoft.com/office/powerpoint/2010/main">
    <mc:Choice Requires="p14">
      <p:transition spd="slow" p14:dur="1400" advTm="24064">
        <p14:ripple/>
      </p:transition>
    </mc:Choice>
    <mc:Fallback xmlns="">
      <p:transition spd="slow" advTm="24064">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36127" y="1634211"/>
            <a:ext cx="7155873" cy="4801314"/>
          </a:xfrm>
          <a:prstGeom prst="rect">
            <a:avLst/>
          </a:prstGeom>
          <a:noFill/>
        </p:spPr>
        <p:txBody>
          <a:bodyPr wrap="square" rtlCol="0">
            <a:spAutoFit/>
          </a:bodyPr>
          <a:lstStyle/>
          <a:p>
            <a:r>
              <a:rPr lang="en-US" sz="17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Huge problem for most river ports are the low waters of Danube River during the summer months. Having in mind the depth of the port </a:t>
            </a:r>
            <a:r>
              <a:rPr lang="en-US" sz="1700" b="1" dirty="0" err="1" smtClean="0">
                <a:solidFill>
                  <a:srgbClr val="000099"/>
                </a:solidFill>
                <a:effectLst>
                  <a:outerShdw blurRad="38100" dist="38100" dir="2700000" algn="tl">
                    <a:srgbClr val="000000">
                      <a:alpha val="43137"/>
                    </a:srgbClr>
                  </a:outerShdw>
                </a:effectLst>
                <a:latin typeface="Palatino Linotype" panose="02040502050505030304" pitchFamily="18" charset="0"/>
              </a:rPr>
              <a:t>aquatory</a:t>
            </a:r>
            <a:r>
              <a:rPr lang="en-US" sz="17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and the technical parameters of the port technique for transshipment, this matter does not concern port Vidin-North at all. Even during the lowest water levels ever measured so far, the </a:t>
            </a:r>
            <a:r>
              <a:rPr lang="en-US" sz="1700" b="1" dirty="0">
                <a:solidFill>
                  <a:srgbClr val="000099"/>
                </a:solidFill>
                <a:effectLst>
                  <a:outerShdw blurRad="38100" dist="38100" dir="2700000" algn="tl">
                    <a:srgbClr val="000000">
                      <a:alpha val="43137"/>
                    </a:srgbClr>
                  </a:outerShdw>
                </a:effectLst>
                <a:latin typeface="Palatino Linotype" panose="02040502050505030304" pitchFamily="18" charset="0"/>
              </a:rPr>
              <a:t>port provides </a:t>
            </a:r>
            <a:r>
              <a:rPr lang="en-US" sz="17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incessancy</a:t>
            </a:r>
            <a:r>
              <a:rPr lang="en-US" sz="1700" b="1" dirty="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sz="17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of the transshipment operations, which contributes to more qualitative services for the clients</a:t>
            </a:r>
            <a:r>
              <a:rPr lang="ru-RU" sz="17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t>
            </a:r>
            <a:endParaRPr lang="ru-RU" sz="1700" b="1" dirty="0">
              <a:solidFill>
                <a:srgbClr val="000099"/>
              </a:solidFill>
              <a:effectLst>
                <a:outerShdw blurRad="38100" dist="38100" dir="2700000" algn="tl">
                  <a:srgbClr val="000000">
                    <a:alpha val="43137"/>
                  </a:srgbClr>
                </a:outerShdw>
              </a:effectLst>
              <a:latin typeface="Palatino Linotype" panose="02040502050505030304" pitchFamily="18" charset="0"/>
            </a:endParaRPr>
          </a:p>
          <a:p>
            <a:r>
              <a:rPr lang="bg-BG" sz="17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sz="17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Port Terminal “Vidin-North” is certified for handling of general cargoes (containers, metals, machinery, equipment, over-dimensioned and heavy packages, etc.), bulk cargoes (grains, aggregates, woods, coal, etc.), non-hazardous liquid goods (vegetable and animal oils, liquid chemical products and preparations, etc.), supplying ships with electricity and communication, ship bunkering (fuel, lubricants, water, etc.), providing of maritime-technical services, supplying with food and other products. </a:t>
            </a:r>
          </a:p>
          <a:p>
            <a:r>
              <a:rPr lang="en-US" sz="17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Major </a:t>
            </a:r>
            <a:r>
              <a:rPr lang="en-US" sz="1700" b="1" dirty="0">
                <a:solidFill>
                  <a:srgbClr val="000099"/>
                </a:solidFill>
                <a:effectLst>
                  <a:outerShdw blurRad="38100" dist="38100" dir="2700000" algn="tl">
                    <a:srgbClr val="000000">
                      <a:alpha val="43137"/>
                    </a:srgbClr>
                  </a:outerShdw>
                </a:effectLst>
                <a:latin typeface="Palatino Linotype" panose="02040502050505030304" pitchFamily="18" charset="0"/>
              </a:rPr>
              <a:t>proportion of the total cargo volume is for the bulk </a:t>
            </a:r>
            <a:r>
              <a:rPr lang="en-US" sz="17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cargoes</a:t>
            </a:r>
            <a:r>
              <a:rPr lang="en-US" sz="1700" b="1" dirty="0">
                <a:solidFill>
                  <a:srgbClr val="000099"/>
                </a:solidFill>
                <a:effectLst>
                  <a:outerShdw blurRad="38100" dist="38100" dir="2700000" algn="tl">
                    <a:srgbClr val="000000">
                      <a:alpha val="43137"/>
                    </a:srgbClr>
                  </a:outerShdw>
                </a:effectLst>
                <a:latin typeface="Palatino Linotype" panose="02040502050505030304" pitchFamily="18" charset="0"/>
              </a:rPr>
              <a:t>;</a:t>
            </a:r>
            <a:r>
              <a:rPr lang="en-US" sz="17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 </a:t>
            </a:r>
            <a:r>
              <a:rPr lang="en-US" sz="1700" b="1" dirty="0">
                <a:solidFill>
                  <a:srgbClr val="000099"/>
                </a:solidFill>
                <a:effectLst>
                  <a:outerShdw blurRad="38100" dist="38100" dir="2700000" algn="tl">
                    <a:srgbClr val="000000">
                      <a:alpha val="43137"/>
                    </a:srgbClr>
                  </a:outerShdw>
                </a:effectLst>
                <a:latin typeface="Palatino Linotype" panose="02040502050505030304" pitchFamily="18" charset="0"/>
              </a:rPr>
              <a:t>leading bulk cargoes with highest volume are the agricultural products, followed by gypsum, technical wood, coal, </a:t>
            </a:r>
            <a:r>
              <a:rPr lang="en-US" sz="1700" b="1" dirty="0" err="1">
                <a:solidFill>
                  <a:srgbClr val="000099"/>
                </a:solidFill>
                <a:effectLst>
                  <a:outerShdw blurRad="38100" dist="38100" dir="2700000" algn="tl">
                    <a:srgbClr val="000000">
                      <a:alpha val="43137"/>
                    </a:srgbClr>
                  </a:outerShdw>
                </a:effectLst>
                <a:latin typeface="Palatino Linotype" panose="02040502050505030304" pitchFamily="18" charset="0"/>
              </a:rPr>
              <a:t>etc</a:t>
            </a:r>
            <a:r>
              <a:rPr lang="ru-RU" sz="1700" b="1" dirty="0" smtClean="0">
                <a:solidFill>
                  <a:srgbClr val="000099"/>
                </a:solidFill>
                <a:effectLst>
                  <a:outerShdw blurRad="38100" dist="38100" dir="2700000" algn="tl">
                    <a:srgbClr val="000000">
                      <a:alpha val="43137"/>
                    </a:srgbClr>
                  </a:outerShdw>
                </a:effectLst>
                <a:latin typeface="Palatino Linotype" panose="02040502050505030304" pitchFamily="18" charset="0"/>
              </a:rPr>
              <a:t>.</a:t>
            </a:r>
            <a:endParaRPr lang="ru-RU" sz="1700" b="1" dirty="0">
              <a:solidFill>
                <a:srgbClr val="000099"/>
              </a:solidFill>
              <a:effectLst>
                <a:outerShdw blurRad="38100" dist="38100" dir="2700000" algn="tl">
                  <a:srgbClr val="000000">
                    <a:alpha val="43137"/>
                  </a:srgbClr>
                </a:outerShdw>
              </a:effectLst>
              <a:latin typeface="Palatino Linotype" panose="02040502050505030304" pitchFamily="18" charset="0"/>
            </a:endParaRPr>
          </a:p>
        </p:txBody>
      </p:sp>
      <p:pic>
        <p:nvPicPr>
          <p:cNvPr id="4098" name="Picture 2" descr="f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7" y="611981"/>
            <a:ext cx="4112302"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f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8202" y="2976562"/>
            <a:ext cx="4190698" cy="324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4129839"/>
      </p:ext>
    </p:extLst>
  </p:cSld>
  <p:clrMapOvr>
    <a:masterClrMapping/>
  </p:clrMapOvr>
  <mc:AlternateContent xmlns:mc="http://schemas.openxmlformats.org/markup-compatibility/2006" xmlns:p14="http://schemas.microsoft.com/office/powerpoint/2010/main">
    <mc:Choice Requires="p14">
      <p:transition spd="slow" p14:dur="1400" advTm="22611">
        <p14:ripple/>
      </p:transition>
    </mc:Choice>
    <mc:Fallback xmlns="">
      <p:transition spd="slow" advTm="22611">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TotalTime>
  <Words>298</Words>
  <Application>Microsoft Office PowerPoint</Application>
  <PresentationFormat>Widescreen</PresentationFormat>
  <Paragraphs>113</Paragraphs>
  <Slides>16</Slides>
  <Notes>0</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Palatino Linotype</vt:lpstr>
      <vt:lpstr>Tahoma</vt:lpstr>
      <vt:lpstr>Wingdings</vt:lpstr>
      <vt:lpstr>Office Theme</vt:lpstr>
      <vt:lpstr>Bulgarian River Shipping J.S.Co – Rousse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R303a</dc:creator>
  <cp:lastModifiedBy>R303a</cp:lastModifiedBy>
  <cp:revision>82</cp:revision>
  <dcterms:created xsi:type="dcterms:W3CDTF">2016-04-12T07:54:53Z</dcterms:created>
  <dcterms:modified xsi:type="dcterms:W3CDTF">2016-08-24T12:48:29Z</dcterms:modified>
</cp:coreProperties>
</file>